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212"/>
  </p:notesMasterIdLst>
  <p:handoutMasterIdLst>
    <p:handoutMasterId r:id="rId213"/>
  </p:handoutMasterIdLst>
  <p:sldIdLst>
    <p:sldId id="716" r:id="rId2"/>
    <p:sldId id="428" r:id="rId3"/>
    <p:sldId id="510" r:id="rId4"/>
    <p:sldId id="511" r:id="rId5"/>
    <p:sldId id="512" r:id="rId6"/>
    <p:sldId id="513" r:id="rId7"/>
    <p:sldId id="514" r:id="rId8"/>
    <p:sldId id="515" r:id="rId9"/>
    <p:sldId id="516" r:id="rId10"/>
    <p:sldId id="517" r:id="rId11"/>
    <p:sldId id="518" r:id="rId12"/>
    <p:sldId id="519" r:id="rId13"/>
    <p:sldId id="520" r:id="rId14"/>
    <p:sldId id="521" r:id="rId15"/>
    <p:sldId id="522" r:id="rId16"/>
    <p:sldId id="523" r:id="rId17"/>
    <p:sldId id="524" r:id="rId18"/>
    <p:sldId id="525" r:id="rId19"/>
    <p:sldId id="526" r:id="rId20"/>
    <p:sldId id="527" r:id="rId21"/>
    <p:sldId id="528" r:id="rId22"/>
    <p:sldId id="529" r:id="rId23"/>
    <p:sldId id="530" r:id="rId24"/>
    <p:sldId id="531" r:id="rId25"/>
    <p:sldId id="532" r:id="rId26"/>
    <p:sldId id="533" r:id="rId27"/>
    <p:sldId id="534" r:id="rId28"/>
    <p:sldId id="535" r:id="rId29"/>
    <p:sldId id="536" r:id="rId30"/>
    <p:sldId id="537" r:id="rId31"/>
    <p:sldId id="538" r:id="rId32"/>
    <p:sldId id="539" r:id="rId33"/>
    <p:sldId id="540" r:id="rId34"/>
    <p:sldId id="541" r:id="rId35"/>
    <p:sldId id="542" r:id="rId36"/>
    <p:sldId id="543" r:id="rId37"/>
    <p:sldId id="544" r:id="rId38"/>
    <p:sldId id="545" r:id="rId39"/>
    <p:sldId id="546" r:id="rId40"/>
    <p:sldId id="547" r:id="rId41"/>
    <p:sldId id="548" r:id="rId42"/>
    <p:sldId id="549" r:id="rId43"/>
    <p:sldId id="551" r:id="rId44"/>
    <p:sldId id="552" r:id="rId45"/>
    <p:sldId id="553" r:id="rId46"/>
    <p:sldId id="554" r:id="rId47"/>
    <p:sldId id="555" r:id="rId48"/>
    <p:sldId id="556" r:id="rId49"/>
    <p:sldId id="557" r:id="rId50"/>
    <p:sldId id="558" r:id="rId51"/>
    <p:sldId id="559" r:id="rId52"/>
    <p:sldId id="560" r:id="rId53"/>
    <p:sldId id="561" r:id="rId54"/>
    <p:sldId id="562" r:id="rId55"/>
    <p:sldId id="563" r:id="rId56"/>
    <p:sldId id="564" r:id="rId57"/>
    <p:sldId id="565" r:id="rId58"/>
    <p:sldId id="566" r:id="rId59"/>
    <p:sldId id="567" r:id="rId60"/>
    <p:sldId id="568" r:id="rId61"/>
    <p:sldId id="569" r:id="rId62"/>
    <p:sldId id="570" r:id="rId63"/>
    <p:sldId id="571" r:id="rId64"/>
    <p:sldId id="572" r:id="rId65"/>
    <p:sldId id="573" r:id="rId66"/>
    <p:sldId id="574" r:id="rId67"/>
    <p:sldId id="575" r:id="rId68"/>
    <p:sldId id="576" r:id="rId69"/>
    <p:sldId id="577" r:id="rId70"/>
    <p:sldId id="578" r:id="rId71"/>
    <p:sldId id="579" r:id="rId72"/>
    <p:sldId id="580" r:id="rId73"/>
    <p:sldId id="581" r:id="rId74"/>
    <p:sldId id="582" r:id="rId75"/>
    <p:sldId id="583" r:id="rId76"/>
    <p:sldId id="584" r:id="rId77"/>
    <p:sldId id="590" r:id="rId78"/>
    <p:sldId id="591" r:id="rId79"/>
    <p:sldId id="585" r:id="rId80"/>
    <p:sldId id="586" r:id="rId81"/>
    <p:sldId id="592" r:id="rId82"/>
    <p:sldId id="593" r:id="rId83"/>
    <p:sldId id="594" r:id="rId84"/>
    <p:sldId id="587" r:id="rId85"/>
    <p:sldId id="588" r:id="rId86"/>
    <p:sldId id="589" r:id="rId87"/>
    <p:sldId id="700" r:id="rId88"/>
    <p:sldId id="701" r:id="rId89"/>
    <p:sldId id="702" r:id="rId90"/>
    <p:sldId id="703" r:id="rId91"/>
    <p:sldId id="704" r:id="rId92"/>
    <p:sldId id="705" r:id="rId93"/>
    <p:sldId id="706" r:id="rId94"/>
    <p:sldId id="707" r:id="rId95"/>
    <p:sldId id="708" r:id="rId96"/>
    <p:sldId id="709" r:id="rId97"/>
    <p:sldId id="710" r:id="rId98"/>
    <p:sldId id="711" r:id="rId99"/>
    <p:sldId id="712" r:id="rId100"/>
    <p:sldId id="713" r:id="rId101"/>
    <p:sldId id="595" r:id="rId102"/>
    <p:sldId id="596" r:id="rId103"/>
    <p:sldId id="597" r:id="rId104"/>
    <p:sldId id="598" r:id="rId105"/>
    <p:sldId id="599" r:id="rId106"/>
    <p:sldId id="600" r:id="rId107"/>
    <p:sldId id="601" r:id="rId108"/>
    <p:sldId id="602" r:id="rId109"/>
    <p:sldId id="603" r:id="rId110"/>
    <p:sldId id="604" r:id="rId111"/>
    <p:sldId id="605" r:id="rId112"/>
    <p:sldId id="606" r:id="rId113"/>
    <p:sldId id="607" r:id="rId114"/>
    <p:sldId id="608" r:id="rId115"/>
    <p:sldId id="609" r:id="rId116"/>
    <p:sldId id="610" r:id="rId117"/>
    <p:sldId id="611" r:id="rId118"/>
    <p:sldId id="612" r:id="rId119"/>
    <p:sldId id="613" r:id="rId120"/>
    <p:sldId id="614" r:id="rId121"/>
    <p:sldId id="615" r:id="rId122"/>
    <p:sldId id="616" r:id="rId123"/>
    <p:sldId id="617" r:id="rId124"/>
    <p:sldId id="618" r:id="rId125"/>
    <p:sldId id="619" r:id="rId126"/>
    <p:sldId id="620" r:id="rId127"/>
    <p:sldId id="621" r:id="rId128"/>
    <p:sldId id="717" r:id="rId129"/>
    <p:sldId id="718" r:id="rId130"/>
    <p:sldId id="722" r:id="rId131"/>
    <p:sldId id="622" r:id="rId132"/>
    <p:sldId id="623" r:id="rId133"/>
    <p:sldId id="624" r:id="rId134"/>
    <p:sldId id="625" r:id="rId135"/>
    <p:sldId id="719" r:id="rId136"/>
    <p:sldId id="720" r:id="rId137"/>
    <p:sldId id="626" r:id="rId138"/>
    <p:sldId id="627" r:id="rId139"/>
    <p:sldId id="628" r:id="rId140"/>
    <p:sldId id="630" r:id="rId141"/>
    <p:sldId id="631" r:id="rId142"/>
    <p:sldId id="632" r:id="rId143"/>
    <p:sldId id="721" r:id="rId144"/>
    <p:sldId id="633" r:id="rId145"/>
    <p:sldId id="636" r:id="rId146"/>
    <p:sldId id="637" r:id="rId147"/>
    <p:sldId id="638" r:id="rId148"/>
    <p:sldId id="639" r:id="rId149"/>
    <p:sldId id="640" r:id="rId150"/>
    <p:sldId id="641" r:id="rId151"/>
    <p:sldId id="642" r:id="rId152"/>
    <p:sldId id="643" r:id="rId153"/>
    <p:sldId id="644" r:id="rId154"/>
    <p:sldId id="645" r:id="rId155"/>
    <p:sldId id="646" r:id="rId156"/>
    <p:sldId id="647" r:id="rId157"/>
    <p:sldId id="648" r:id="rId158"/>
    <p:sldId id="649" r:id="rId159"/>
    <p:sldId id="650" r:id="rId160"/>
    <p:sldId id="651" r:id="rId161"/>
    <p:sldId id="652" r:id="rId162"/>
    <p:sldId id="653" r:id="rId163"/>
    <p:sldId id="654" r:id="rId164"/>
    <p:sldId id="655" r:id="rId165"/>
    <p:sldId id="656" r:id="rId166"/>
    <p:sldId id="657" r:id="rId167"/>
    <p:sldId id="658" r:id="rId168"/>
    <p:sldId id="659" r:id="rId169"/>
    <p:sldId id="660" r:id="rId170"/>
    <p:sldId id="661" r:id="rId171"/>
    <p:sldId id="662" r:id="rId172"/>
    <p:sldId id="663" r:id="rId173"/>
    <p:sldId id="664" r:id="rId174"/>
    <p:sldId id="665" r:id="rId175"/>
    <p:sldId id="666" r:id="rId176"/>
    <p:sldId id="667" r:id="rId177"/>
    <p:sldId id="668" r:id="rId178"/>
    <p:sldId id="669" r:id="rId179"/>
    <p:sldId id="670" r:id="rId180"/>
    <p:sldId id="671" r:id="rId181"/>
    <p:sldId id="672" r:id="rId182"/>
    <p:sldId id="673" r:id="rId183"/>
    <p:sldId id="674" r:id="rId184"/>
    <p:sldId id="675" r:id="rId185"/>
    <p:sldId id="676" r:id="rId186"/>
    <p:sldId id="677" r:id="rId187"/>
    <p:sldId id="678" r:id="rId188"/>
    <p:sldId id="679" r:id="rId189"/>
    <p:sldId id="680" r:id="rId190"/>
    <p:sldId id="681" r:id="rId191"/>
    <p:sldId id="682" r:id="rId192"/>
    <p:sldId id="683" r:id="rId193"/>
    <p:sldId id="684" r:id="rId194"/>
    <p:sldId id="685" r:id="rId195"/>
    <p:sldId id="686" r:id="rId196"/>
    <p:sldId id="687" r:id="rId197"/>
    <p:sldId id="688" r:id="rId198"/>
    <p:sldId id="689" r:id="rId199"/>
    <p:sldId id="690" r:id="rId200"/>
    <p:sldId id="691" r:id="rId201"/>
    <p:sldId id="692" r:id="rId202"/>
    <p:sldId id="693" r:id="rId203"/>
    <p:sldId id="694" r:id="rId204"/>
    <p:sldId id="695" r:id="rId205"/>
    <p:sldId id="696" r:id="rId206"/>
    <p:sldId id="697" r:id="rId207"/>
    <p:sldId id="698" r:id="rId208"/>
    <p:sldId id="699" r:id="rId209"/>
    <p:sldId id="714" r:id="rId210"/>
    <p:sldId id="715" r:id="rId211"/>
  </p:sldIdLst>
  <p:sldSz cx="9144000" cy="6858000" type="overhead"/>
  <p:notesSz cx="6781800" cy="9918700"/>
  <p:defaultTextStyle>
    <a:defPPr>
      <a:defRPr lang="en-US"/>
    </a:defPPr>
    <a:lvl1pPr algn="l" rtl="0" eaLnBrk="0" fontAlgn="base" hangingPunct="0">
      <a:spcBef>
        <a:spcPct val="0"/>
      </a:spcBef>
      <a:spcAft>
        <a:spcPct val="0"/>
      </a:spcAft>
      <a:defRPr sz="2000" kern="1200">
        <a:solidFill>
          <a:schemeClr val="tx1"/>
        </a:solidFill>
        <a:latin typeface="VNI-Times" pitchFamily="2" charset="0"/>
        <a:ea typeface="+mn-ea"/>
        <a:cs typeface="+mn-cs"/>
      </a:defRPr>
    </a:lvl1pPr>
    <a:lvl2pPr marL="457200" algn="l" rtl="0" eaLnBrk="0" fontAlgn="base" hangingPunct="0">
      <a:spcBef>
        <a:spcPct val="0"/>
      </a:spcBef>
      <a:spcAft>
        <a:spcPct val="0"/>
      </a:spcAft>
      <a:defRPr sz="2000" kern="1200">
        <a:solidFill>
          <a:schemeClr val="tx1"/>
        </a:solidFill>
        <a:latin typeface="VNI-Times" pitchFamily="2" charset="0"/>
        <a:ea typeface="+mn-ea"/>
        <a:cs typeface="+mn-cs"/>
      </a:defRPr>
    </a:lvl2pPr>
    <a:lvl3pPr marL="914400" algn="l" rtl="0" eaLnBrk="0" fontAlgn="base" hangingPunct="0">
      <a:spcBef>
        <a:spcPct val="0"/>
      </a:spcBef>
      <a:spcAft>
        <a:spcPct val="0"/>
      </a:spcAft>
      <a:defRPr sz="2000" kern="1200">
        <a:solidFill>
          <a:schemeClr val="tx1"/>
        </a:solidFill>
        <a:latin typeface="VNI-Times" pitchFamily="2" charset="0"/>
        <a:ea typeface="+mn-ea"/>
        <a:cs typeface="+mn-cs"/>
      </a:defRPr>
    </a:lvl3pPr>
    <a:lvl4pPr marL="1371600" algn="l" rtl="0" eaLnBrk="0" fontAlgn="base" hangingPunct="0">
      <a:spcBef>
        <a:spcPct val="0"/>
      </a:spcBef>
      <a:spcAft>
        <a:spcPct val="0"/>
      </a:spcAft>
      <a:defRPr sz="2000" kern="1200">
        <a:solidFill>
          <a:schemeClr val="tx1"/>
        </a:solidFill>
        <a:latin typeface="VNI-Times" pitchFamily="2" charset="0"/>
        <a:ea typeface="+mn-ea"/>
        <a:cs typeface="+mn-cs"/>
      </a:defRPr>
    </a:lvl4pPr>
    <a:lvl5pPr marL="1828800" algn="l" rtl="0" eaLnBrk="0" fontAlgn="base" hangingPunct="0">
      <a:spcBef>
        <a:spcPct val="0"/>
      </a:spcBef>
      <a:spcAft>
        <a:spcPct val="0"/>
      </a:spcAft>
      <a:defRPr sz="2000" kern="1200">
        <a:solidFill>
          <a:schemeClr val="tx1"/>
        </a:solidFill>
        <a:latin typeface="VNI-Times" pitchFamily="2" charset="0"/>
        <a:ea typeface="+mn-ea"/>
        <a:cs typeface="+mn-cs"/>
      </a:defRPr>
    </a:lvl5pPr>
    <a:lvl6pPr marL="2286000" algn="l" defTabSz="914400" rtl="0" eaLnBrk="1" latinLnBrk="0" hangingPunct="1">
      <a:defRPr sz="2000" kern="1200">
        <a:solidFill>
          <a:schemeClr val="tx1"/>
        </a:solidFill>
        <a:latin typeface="VNI-Times" pitchFamily="2" charset="0"/>
        <a:ea typeface="+mn-ea"/>
        <a:cs typeface="+mn-cs"/>
      </a:defRPr>
    </a:lvl6pPr>
    <a:lvl7pPr marL="2743200" algn="l" defTabSz="914400" rtl="0" eaLnBrk="1" latinLnBrk="0" hangingPunct="1">
      <a:defRPr sz="2000" kern="1200">
        <a:solidFill>
          <a:schemeClr val="tx1"/>
        </a:solidFill>
        <a:latin typeface="VNI-Times" pitchFamily="2" charset="0"/>
        <a:ea typeface="+mn-ea"/>
        <a:cs typeface="+mn-cs"/>
      </a:defRPr>
    </a:lvl7pPr>
    <a:lvl8pPr marL="3200400" algn="l" defTabSz="914400" rtl="0" eaLnBrk="1" latinLnBrk="0" hangingPunct="1">
      <a:defRPr sz="2000" kern="1200">
        <a:solidFill>
          <a:schemeClr val="tx1"/>
        </a:solidFill>
        <a:latin typeface="VNI-Times" pitchFamily="2" charset="0"/>
        <a:ea typeface="+mn-ea"/>
        <a:cs typeface="+mn-cs"/>
      </a:defRPr>
    </a:lvl8pPr>
    <a:lvl9pPr marL="3657600" algn="l" defTabSz="914400" rtl="0" eaLnBrk="1" latinLnBrk="0" hangingPunct="1">
      <a:defRPr sz="2000" kern="1200">
        <a:solidFill>
          <a:schemeClr val="tx1"/>
        </a:solidFill>
        <a:latin typeface="VNI-Times" pitchFamily="2"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0093"/>
    <a:srgbClr val="FF99CC"/>
    <a:srgbClr val="006600"/>
    <a:srgbClr val="003399"/>
    <a:srgbClr val="DDDDDD"/>
    <a:srgbClr val="000099"/>
    <a:srgbClr val="CCECFF"/>
    <a:srgbClr val="FFFFC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vertBarState="minimized">
    <p:restoredLeft sz="4321" autoAdjust="0"/>
    <p:restoredTop sz="92978" autoAdjust="0"/>
  </p:normalViewPr>
  <p:slideViewPr>
    <p:cSldViewPr>
      <p:cViewPr>
        <p:scale>
          <a:sx n="75" d="100"/>
          <a:sy n="75" d="100"/>
        </p:scale>
        <p:origin x="-1392" y="300"/>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27936"/>
    </p:cViewPr>
  </p:sorterViewPr>
  <p:notesViewPr>
    <p:cSldViewPr>
      <p:cViewPr>
        <p:scale>
          <a:sx n="100" d="100"/>
          <a:sy n="100" d="100"/>
        </p:scale>
        <p:origin x="-1656" y="948"/>
      </p:cViewPr>
      <p:guideLst>
        <p:guide orient="horz" pos="3124"/>
        <p:guide pos="2136"/>
      </p:guideLst>
    </p:cSldViewPr>
  </p:notes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theme" Target="theme/theme1.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notesMaster" Target="notesMasters/notesMaster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4" Type="http://schemas.openxmlformats.org/officeDocument/2006/relationships/image" Target="../media/image47.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5" Type="http://schemas.openxmlformats.org/officeDocument/2006/relationships/image" Target="../media/image64.wmf"/><Relationship Id="rId4" Type="http://schemas.openxmlformats.org/officeDocument/2006/relationships/image" Target="../media/image63.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308.wmf"/><Relationship Id="rId2" Type="http://schemas.openxmlformats.org/officeDocument/2006/relationships/image" Target="../media/image307.wmf"/><Relationship Id="rId1" Type="http://schemas.openxmlformats.org/officeDocument/2006/relationships/image" Target="../media/image306.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310.wmf"/><Relationship Id="rId1" Type="http://schemas.openxmlformats.org/officeDocument/2006/relationships/image" Target="../media/image309.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312.wmf"/><Relationship Id="rId1" Type="http://schemas.openxmlformats.org/officeDocument/2006/relationships/image" Target="../media/image311.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315.wmf"/><Relationship Id="rId2" Type="http://schemas.openxmlformats.org/officeDocument/2006/relationships/image" Target="../media/image314.wmf"/><Relationship Id="rId1" Type="http://schemas.openxmlformats.org/officeDocument/2006/relationships/image" Target="../media/image313.wmf"/><Relationship Id="rId5" Type="http://schemas.openxmlformats.org/officeDocument/2006/relationships/image" Target="../media/image317.wmf"/><Relationship Id="rId4" Type="http://schemas.openxmlformats.org/officeDocument/2006/relationships/image" Target="../media/image316.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320.wmf"/><Relationship Id="rId2" Type="http://schemas.openxmlformats.org/officeDocument/2006/relationships/image" Target="../media/image319.wmf"/><Relationship Id="rId1" Type="http://schemas.openxmlformats.org/officeDocument/2006/relationships/image" Target="../media/image318.wmf"/><Relationship Id="rId4" Type="http://schemas.openxmlformats.org/officeDocument/2006/relationships/image" Target="../media/image321.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324.wmf"/><Relationship Id="rId2" Type="http://schemas.openxmlformats.org/officeDocument/2006/relationships/image" Target="../media/image323.wmf"/><Relationship Id="rId1" Type="http://schemas.openxmlformats.org/officeDocument/2006/relationships/image" Target="../media/image32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327.wmf"/><Relationship Id="rId2" Type="http://schemas.openxmlformats.org/officeDocument/2006/relationships/image" Target="../media/image326.wmf"/><Relationship Id="rId1" Type="http://schemas.openxmlformats.org/officeDocument/2006/relationships/image" Target="../media/image325.wmf"/><Relationship Id="rId5" Type="http://schemas.openxmlformats.org/officeDocument/2006/relationships/image" Target="../media/image329.wmf"/><Relationship Id="rId4" Type="http://schemas.openxmlformats.org/officeDocument/2006/relationships/image" Target="../media/image328.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332.wmf"/><Relationship Id="rId2" Type="http://schemas.openxmlformats.org/officeDocument/2006/relationships/image" Target="../media/image331.wmf"/><Relationship Id="rId1" Type="http://schemas.openxmlformats.org/officeDocument/2006/relationships/image" Target="../media/image330.wmf"/><Relationship Id="rId5" Type="http://schemas.openxmlformats.org/officeDocument/2006/relationships/image" Target="../media/image334.wmf"/><Relationship Id="rId4" Type="http://schemas.openxmlformats.org/officeDocument/2006/relationships/image" Target="../media/image333.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337.wmf"/><Relationship Id="rId2" Type="http://schemas.openxmlformats.org/officeDocument/2006/relationships/image" Target="../media/image336.wmf"/><Relationship Id="rId1" Type="http://schemas.openxmlformats.org/officeDocument/2006/relationships/image" Target="../media/image335.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338.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341.wmf"/><Relationship Id="rId2" Type="http://schemas.openxmlformats.org/officeDocument/2006/relationships/image" Target="../media/image340.wmf"/><Relationship Id="rId1" Type="http://schemas.openxmlformats.org/officeDocument/2006/relationships/image" Target="../media/image339.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34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38463" cy="495300"/>
          </a:xfrm>
          <a:prstGeom prst="rect">
            <a:avLst/>
          </a:prstGeom>
          <a:noFill/>
          <a:ln w="9525">
            <a:noFill/>
            <a:miter lim="800000"/>
            <a:headEnd/>
            <a:tailEnd/>
          </a:ln>
          <a:effectLst/>
        </p:spPr>
        <p:txBody>
          <a:bodyPr vert="horz" wrap="square" lIns="95382" tIns="47689" rIns="95382" bIns="47689" numCol="1" anchor="t" anchorCtr="0" compatLnSpc="1">
            <a:prstTxWarp prst="textNoShape">
              <a:avLst/>
            </a:prstTxWarp>
          </a:bodyPr>
          <a:lstStyle>
            <a:lvl1pPr defTabSz="954088">
              <a:defRPr sz="1300">
                <a:latin typeface="Times New Roman" pitchFamily="18" charset="0"/>
              </a:defRPr>
            </a:lvl1pPr>
          </a:lstStyle>
          <a:p>
            <a:endParaRPr lang="de-DE"/>
          </a:p>
        </p:txBody>
      </p:sp>
      <p:sp>
        <p:nvSpPr>
          <p:cNvPr id="19459" name="Rectangle 3"/>
          <p:cNvSpPr>
            <a:spLocks noGrp="1" noChangeArrowheads="1"/>
          </p:cNvSpPr>
          <p:nvPr>
            <p:ph type="dt" sz="quarter" idx="1"/>
          </p:nvPr>
        </p:nvSpPr>
        <p:spPr bwMode="auto">
          <a:xfrm>
            <a:off x="3843338" y="0"/>
            <a:ext cx="2938462" cy="495300"/>
          </a:xfrm>
          <a:prstGeom prst="rect">
            <a:avLst/>
          </a:prstGeom>
          <a:noFill/>
          <a:ln w="9525">
            <a:noFill/>
            <a:miter lim="800000"/>
            <a:headEnd/>
            <a:tailEnd/>
          </a:ln>
          <a:effectLst/>
        </p:spPr>
        <p:txBody>
          <a:bodyPr vert="horz" wrap="square" lIns="95382" tIns="47689" rIns="95382" bIns="47689" numCol="1" anchor="t" anchorCtr="0" compatLnSpc="1">
            <a:prstTxWarp prst="textNoShape">
              <a:avLst/>
            </a:prstTxWarp>
          </a:bodyPr>
          <a:lstStyle>
            <a:lvl1pPr algn="r" defTabSz="954088">
              <a:defRPr sz="1300">
                <a:latin typeface="Times New Roman" pitchFamily="18" charset="0"/>
              </a:defRPr>
            </a:lvl1pPr>
          </a:lstStyle>
          <a:p>
            <a:endParaRPr lang="de-DE"/>
          </a:p>
        </p:txBody>
      </p:sp>
      <p:sp>
        <p:nvSpPr>
          <p:cNvPr id="19460" name="Rectangle 4"/>
          <p:cNvSpPr>
            <a:spLocks noGrp="1" noChangeArrowheads="1"/>
          </p:cNvSpPr>
          <p:nvPr>
            <p:ph type="ftr" sz="quarter" idx="2"/>
          </p:nvPr>
        </p:nvSpPr>
        <p:spPr bwMode="auto">
          <a:xfrm>
            <a:off x="0" y="9423400"/>
            <a:ext cx="2938463" cy="495300"/>
          </a:xfrm>
          <a:prstGeom prst="rect">
            <a:avLst/>
          </a:prstGeom>
          <a:noFill/>
          <a:ln w="9525">
            <a:noFill/>
            <a:miter lim="800000"/>
            <a:headEnd/>
            <a:tailEnd/>
          </a:ln>
          <a:effectLst/>
        </p:spPr>
        <p:txBody>
          <a:bodyPr vert="horz" wrap="square" lIns="95382" tIns="47689" rIns="95382" bIns="47689" numCol="1" anchor="b" anchorCtr="0" compatLnSpc="1">
            <a:prstTxWarp prst="textNoShape">
              <a:avLst/>
            </a:prstTxWarp>
          </a:bodyPr>
          <a:lstStyle>
            <a:lvl1pPr defTabSz="954088">
              <a:defRPr sz="1300">
                <a:latin typeface="Times New Roman" pitchFamily="18" charset="0"/>
              </a:defRPr>
            </a:lvl1pPr>
          </a:lstStyle>
          <a:p>
            <a:endParaRPr lang="de-DE"/>
          </a:p>
        </p:txBody>
      </p:sp>
      <p:sp>
        <p:nvSpPr>
          <p:cNvPr id="19461" name="Rectangle 5"/>
          <p:cNvSpPr>
            <a:spLocks noGrp="1" noChangeArrowheads="1"/>
          </p:cNvSpPr>
          <p:nvPr>
            <p:ph type="sldNum" sz="quarter" idx="3"/>
          </p:nvPr>
        </p:nvSpPr>
        <p:spPr bwMode="auto">
          <a:xfrm>
            <a:off x="3843338" y="9423400"/>
            <a:ext cx="2938462" cy="495300"/>
          </a:xfrm>
          <a:prstGeom prst="rect">
            <a:avLst/>
          </a:prstGeom>
          <a:noFill/>
          <a:ln w="9525">
            <a:noFill/>
            <a:miter lim="800000"/>
            <a:headEnd/>
            <a:tailEnd/>
          </a:ln>
          <a:effectLst/>
        </p:spPr>
        <p:txBody>
          <a:bodyPr vert="horz" wrap="square" lIns="95382" tIns="47689" rIns="95382" bIns="47689" numCol="1" anchor="b" anchorCtr="0" compatLnSpc="1">
            <a:prstTxWarp prst="textNoShape">
              <a:avLst/>
            </a:prstTxWarp>
          </a:bodyPr>
          <a:lstStyle>
            <a:lvl1pPr algn="r" defTabSz="954088">
              <a:defRPr sz="1300">
                <a:latin typeface="Times New Roman" pitchFamily="18" charset="0"/>
                <a:cs typeface="Times New Roman" pitchFamily="18" charset="0"/>
              </a:defRPr>
            </a:lvl1pPr>
          </a:lstStyle>
          <a:p>
            <a:fld id="{50270228-16D8-44A8-9845-692456B580E0}" type="slidenum">
              <a:rPr lang="ar-SA"/>
              <a:pPr/>
              <a:t>‹#›</a:t>
            </a:fld>
            <a:endParaRPr lang="de-D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38463" cy="495300"/>
          </a:xfrm>
          <a:prstGeom prst="rect">
            <a:avLst/>
          </a:prstGeom>
          <a:noFill/>
          <a:ln w="9525">
            <a:noFill/>
            <a:miter lim="800000"/>
            <a:headEnd/>
            <a:tailEnd/>
          </a:ln>
          <a:effectLst/>
        </p:spPr>
        <p:txBody>
          <a:bodyPr vert="horz" wrap="square" lIns="95382" tIns="47689" rIns="95382" bIns="47689" numCol="1" anchor="t" anchorCtr="0" compatLnSpc="1">
            <a:prstTxWarp prst="textNoShape">
              <a:avLst/>
            </a:prstTxWarp>
          </a:bodyPr>
          <a:lstStyle>
            <a:lvl1pPr defTabSz="954088">
              <a:defRPr sz="1300">
                <a:latin typeface="Times New Roman" pitchFamily="18" charset="0"/>
              </a:defRPr>
            </a:lvl1pPr>
          </a:lstStyle>
          <a:p>
            <a:endParaRPr lang="de-DE"/>
          </a:p>
        </p:txBody>
      </p:sp>
      <p:sp>
        <p:nvSpPr>
          <p:cNvPr id="5123" name="Rectangle 3"/>
          <p:cNvSpPr>
            <a:spLocks noGrp="1" noChangeArrowheads="1"/>
          </p:cNvSpPr>
          <p:nvPr>
            <p:ph type="dt" idx="1"/>
          </p:nvPr>
        </p:nvSpPr>
        <p:spPr bwMode="auto">
          <a:xfrm>
            <a:off x="3843338" y="0"/>
            <a:ext cx="2938462" cy="495300"/>
          </a:xfrm>
          <a:prstGeom prst="rect">
            <a:avLst/>
          </a:prstGeom>
          <a:noFill/>
          <a:ln w="9525">
            <a:noFill/>
            <a:miter lim="800000"/>
            <a:headEnd/>
            <a:tailEnd/>
          </a:ln>
          <a:effectLst/>
        </p:spPr>
        <p:txBody>
          <a:bodyPr vert="horz" wrap="square" lIns="95382" tIns="47689" rIns="95382" bIns="47689" numCol="1" anchor="t" anchorCtr="0" compatLnSpc="1">
            <a:prstTxWarp prst="textNoShape">
              <a:avLst/>
            </a:prstTxWarp>
          </a:bodyPr>
          <a:lstStyle>
            <a:lvl1pPr algn="r" defTabSz="954088">
              <a:defRPr sz="1300">
                <a:latin typeface="Times New Roman" pitchFamily="18" charset="0"/>
              </a:defRPr>
            </a:lvl1pPr>
          </a:lstStyle>
          <a:p>
            <a:endParaRPr lang="de-DE"/>
          </a:p>
        </p:txBody>
      </p:sp>
      <p:sp>
        <p:nvSpPr>
          <p:cNvPr id="5124" name="Rectangle 4"/>
          <p:cNvSpPr>
            <a:spLocks noGrp="1" noRot="1" noChangeAspect="1" noChangeArrowheads="1" noTextEdit="1"/>
          </p:cNvSpPr>
          <p:nvPr>
            <p:ph type="sldImg" idx="2"/>
          </p:nvPr>
        </p:nvSpPr>
        <p:spPr bwMode="auto">
          <a:xfrm>
            <a:off x="912813" y="744538"/>
            <a:ext cx="4957762" cy="3717925"/>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04875" y="4710113"/>
            <a:ext cx="4972050" cy="4464050"/>
          </a:xfrm>
          <a:prstGeom prst="rect">
            <a:avLst/>
          </a:prstGeom>
          <a:noFill/>
          <a:ln w="9525">
            <a:noFill/>
            <a:miter lim="800000"/>
            <a:headEnd/>
            <a:tailEnd/>
          </a:ln>
          <a:effectLst/>
        </p:spPr>
        <p:txBody>
          <a:bodyPr vert="horz" wrap="square" lIns="95382" tIns="47689" rIns="95382" bIns="47689"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
        <p:nvSpPr>
          <p:cNvPr id="5126" name="Rectangle 6"/>
          <p:cNvSpPr>
            <a:spLocks noGrp="1" noChangeArrowheads="1"/>
          </p:cNvSpPr>
          <p:nvPr>
            <p:ph type="ftr" sz="quarter" idx="4"/>
          </p:nvPr>
        </p:nvSpPr>
        <p:spPr bwMode="auto">
          <a:xfrm>
            <a:off x="0" y="9423400"/>
            <a:ext cx="2938463" cy="495300"/>
          </a:xfrm>
          <a:prstGeom prst="rect">
            <a:avLst/>
          </a:prstGeom>
          <a:noFill/>
          <a:ln w="9525">
            <a:noFill/>
            <a:miter lim="800000"/>
            <a:headEnd/>
            <a:tailEnd/>
          </a:ln>
          <a:effectLst/>
        </p:spPr>
        <p:txBody>
          <a:bodyPr vert="horz" wrap="square" lIns="95382" tIns="47689" rIns="95382" bIns="47689" numCol="1" anchor="b" anchorCtr="0" compatLnSpc="1">
            <a:prstTxWarp prst="textNoShape">
              <a:avLst/>
            </a:prstTxWarp>
          </a:bodyPr>
          <a:lstStyle>
            <a:lvl1pPr defTabSz="954088">
              <a:defRPr sz="1300">
                <a:latin typeface="Times New Roman" pitchFamily="18" charset="0"/>
              </a:defRPr>
            </a:lvl1pPr>
          </a:lstStyle>
          <a:p>
            <a:endParaRPr lang="de-DE"/>
          </a:p>
        </p:txBody>
      </p:sp>
      <p:sp>
        <p:nvSpPr>
          <p:cNvPr id="5127" name="Rectangle 7"/>
          <p:cNvSpPr>
            <a:spLocks noGrp="1" noChangeArrowheads="1"/>
          </p:cNvSpPr>
          <p:nvPr>
            <p:ph type="sldNum" sz="quarter" idx="5"/>
          </p:nvPr>
        </p:nvSpPr>
        <p:spPr bwMode="auto">
          <a:xfrm>
            <a:off x="3843338" y="9423400"/>
            <a:ext cx="2938462" cy="495300"/>
          </a:xfrm>
          <a:prstGeom prst="rect">
            <a:avLst/>
          </a:prstGeom>
          <a:noFill/>
          <a:ln w="9525">
            <a:noFill/>
            <a:miter lim="800000"/>
            <a:headEnd/>
            <a:tailEnd/>
          </a:ln>
          <a:effectLst/>
        </p:spPr>
        <p:txBody>
          <a:bodyPr vert="horz" wrap="square" lIns="95382" tIns="47689" rIns="95382" bIns="47689" numCol="1" anchor="b" anchorCtr="0" compatLnSpc="1">
            <a:prstTxWarp prst="textNoShape">
              <a:avLst/>
            </a:prstTxWarp>
          </a:bodyPr>
          <a:lstStyle>
            <a:lvl1pPr algn="r" defTabSz="954088">
              <a:defRPr sz="1300">
                <a:latin typeface="Times New Roman" pitchFamily="18" charset="0"/>
                <a:cs typeface="Times New Roman" pitchFamily="18" charset="0"/>
              </a:defRPr>
            </a:lvl1pPr>
          </a:lstStyle>
          <a:p>
            <a:fld id="{EAA64253-17D9-4FDC-A4FF-C8C6838FC97E}" type="slidenum">
              <a:rPr lang="ar-SA"/>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r>
              <a:rPr lang="en-US"/>
              <a:t>		 </a:t>
            </a:r>
            <a:r>
              <a:rPr lang="en-US" sz="1200"/>
              <a:t> </a:t>
            </a:r>
            <a:fld id="{466DBE09-4522-40DF-BAA0-B87105A058D4}" type="slidenum">
              <a:rPr lang="en-US" sz="1200">
                <a:solidFill>
                  <a:srgbClr val="003399"/>
                </a:solidFill>
                <a:cs typeface="+mj-cs"/>
              </a:rPr>
              <a:pPr/>
              <a:t>‹#›</a:t>
            </a:fld>
            <a:endParaRPr lang="en-US" sz="1200">
              <a:solidFill>
                <a:srgbClr val="00339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		 </a:t>
            </a:r>
            <a:r>
              <a:rPr lang="en-US" sz="1200"/>
              <a:t> </a:t>
            </a:r>
            <a:fld id="{8CC12536-F94B-4768-9A4A-50CB0363BD61}" type="slidenum">
              <a:rPr lang="en-US" sz="1200">
                <a:solidFill>
                  <a:srgbClr val="003399"/>
                </a:solidFill>
                <a:cs typeface="+mj-cs"/>
              </a:rPr>
              <a:pPr/>
              <a:t>‹#›</a:t>
            </a:fld>
            <a:endParaRPr lang="en-US" sz="1200">
              <a:solidFill>
                <a:srgbClr val="003399"/>
              </a:solidFill>
            </a:endParaRPr>
          </a:p>
        </p:txBody>
      </p:sp>
      <p:sp>
        <p:nvSpPr>
          <p:cNvPr id="5" name="Footer Placeholder 4"/>
          <p:cNvSpPr>
            <a:spLocks noGrp="1"/>
          </p:cNvSpPr>
          <p:nvPr>
            <p:ph type="ftr" sz="quarter" idx="11"/>
          </p:nvPr>
        </p:nvSpPr>
        <p:spPr>
          <a:xfrm>
            <a:off x="6477000" y="6324600"/>
            <a:ext cx="2133600" cy="381000"/>
          </a:xfrm>
          <a:prstGeom prst="rect">
            <a:avLst/>
          </a:prstGeom>
        </p:spPr>
        <p:txBody>
          <a:bodyPr/>
          <a:lstStyle>
            <a:lvl1pPr>
              <a:defRPr/>
            </a:lvl1pPr>
          </a:lstStyle>
          <a:p>
            <a:r>
              <a:rPr lang="en-US"/>
              <a:t>IEEE AP-S 2003, June 22-27, Columbus, Ohio, USA.</a:t>
            </a:r>
            <a:endParaRPr lang="en-US" b="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28600"/>
            <a:ext cx="228600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228600"/>
            <a:ext cx="67056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		 </a:t>
            </a:r>
            <a:r>
              <a:rPr lang="en-US" sz="1200"/>
              <a:t> </a:t>
            </a:r>
            <a:fld id="{5CEC836D-52D2-4133-B239-66093700F275}" type="slidenum">
              <a:rPr lang="en-US" sz="1200">
                <a:solidFill>
                  <a:srgbClr val="003399"/>
                </a:solidFill>
                <a:cs typeface="+mj-cs"/>
              </a:rPr>
              <a:pPr/>
              <a:t>‹#›</a:t>
            </a:fld>
            <a:endParaRPr lang="en-US" sz="1200">
              <a:solidFill>
                <a:srgbClr val="003399"/>
              </a:solidFill>
            </a:endParaRPr>
          </a:p>
        </p:txBody>
      </p:sp>
      <p:sp>
        <p:nvSpPr>
          <p:cNvPr id="5" name="Footer Placeholder 4"/>
          <p:cNvSpPr>
            <a:spLocks noGrp="1"/>
          </p:cNvSpPr>
          <p:nvPr>
            <p:ph type="ftr" sz="quarter" idx="11"/>
          </p:nvPr>
        </p:nvSpPr>
        <p:spPr>
          <a:xfrm>
            <a:off x="6477000" y="6324600"/>
            <a:ext cx="2133600" cy="381000"/>
          </a:xfrm>
          <a:prstGeom prst="rect">
            <a:avLst/>
          </a:prstGeom>
        </p:spPr>
        <p:txBody>
          <a:bodyPr/>
          <a:lstStyle>
            <a:lvl1pPr>
              <a:defRPr/>
            </a:lvl1pPr>
          </a:lstStyle>
          <a:p>
            <a:r>
              <a:rPr lang="en-US"/>
              <a:t>IEEE AP-S 2003, June 22-27, Columbus, Ohio, USA.</a:t>
            </a:r>
            <a:endParaRPr lang="en-US" b="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838200"/>
            <a:ext cx="38100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838200"/>
            <a:ext cx="38100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505200"/>
            <a:ext cx="38100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2590800" y="6324600"/>
            <a:ext cx="3352800" cy="381000"/>
          </a:xfrm>
        </p:spPr>
        <p:txBody>
          <a:bodyPr/>
          <a:lstStyle>
            <a:lvl1pPr>
              <a:defRPr/>
            </a:lvl1pPr>
          </a:lstStyle>
          <a:p>
            <a:r>
              <a:rPr lang="en-US"/>
              <a:t>		 </a:t>
            </a:r>
            <a:r>
              <a:rPr lang="en-US" sz="1200"/>
              <a:t> </a:t>
            </a:r>
            <a:fld id="{925EB2A9-80D0-42FA-B64D-7E10DF775152}" type="slidenum">
              <a:rPr lang="en-US" sz="1200">
                <a:solidFill>
                  <a:srgbClr val="003399"/>
                </a:solidFill>
                <a:cs typeface="+mj-cs"/>
              </a:rPr>
              <a:pPr/>
              <a:t>‹#›</a:t>
            </a:fld>
            <a:endParaRPr lang="en-US" sz="1200">
              <a:solidFill>
                <a:srgbClr val="003399"/>
              </a:solidFill>
            </a:endParaRPr>
          </a:p>
        </p:txBody>
      </p:sp>
      <p:sp>
        <p:nvSpPr>
          <p:cNvPr id="7" name="Footer Placeholder 6"/>
          <p:cNvSpPr>
            <a:spLocks noGrp="1"/>
          </p:cNvSpPr>
          <p:nvPr>
            <p:ph type="ftr" sz="quarter" idx="11"/>
          </p:nvPr>
        </p:nvSpPr>
        <p:spPr>
          <a:xfrm>
            <a:off x="6477000" y="6324600"/>
            <a:ext cx="2133600" cy="381000"/>
          </a:xfrm>
          <a:prstGeom prst="rect">
            <a:avLst/>
          </a:prstGeom>
        </p:spPr>
        <p:txBody>
          <a:bodyPr/>
          <a:lstStyle>
            <a:lvl1pPr>
              <a:defRPr/>
            </a:lvl1pPr>
          </a:lstStyle>
          <a:p>
            <a:r>
              <a:rPr lang="en-US"/>
              <a:t>IEEE AP-S 2003, June 22-27, Columbus, Ohio, USA.</a:t>
            </a:r>
            <a:endParaRPr lang="en-US" b="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838200"/>
            <a:ext cx="38100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838200"/>
            <a:ext cx="38100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2590800" y="6324600"/>
            <a:ext cx="3352800" cy="381000"/>
          </a:xfrm>
        </p:spPr>
        <p:txBody>
          <a:bodyPr/>
          <a:lstStyle>
            <a:lvl1pPr>
              <a:defRPr/>
            </a:lvl1pPr>
          </a:lstStyle>
          <a:p>
            <a:r>
              <a:rPr lang="en-US"/>
              <a:t>		 </a:t>
            </a:r>
            <a:r>
              <a:rPr lang="en-US" sz="1200"/>
              <a:t> </a:t>
            </a:r>
            <a:fld id="{29157634-D674-4A96-844D-604C2787A252}" type="slidenum">
              <a:rPr lang="en-US" sz="1200">
                <a:solidFill>
                  <a:srgbClr val="003399"/>
                </a:solidFill>
                <a:cs typeface="+mj-cs"/>
              </a:rPr>
              <a:pPr/>
              <a:t>‹#›</a:t>
            </a:fld>
            <a:endParaRPr lang="en-US" sz="1200">
              <a:solidFill>
                <a:srgbClr val="003399"/>
              </a:solidFill>
            </a:endParaRPr>
          </a:p>
        </p:txBody>
      </p:sp>
      <p:sp>
        <p:nvSpPr>
          <p:cNvPr id="6" name="Footer Placeholder 5"/>
          <p:cNvSpPr>
            <a:spLocks noGrp="1"/>
          </p:cNvSpPr>
          <p:nvPr>
            <p:ph type="ftr" sz="quarter" idx="11"/>
          </p:nvPr>
        </p:nvSpPr>
        <p:spPr>
          <a:xfrm>
            <a:off x="6477000" y="6324600"/>
            <a:ext cx="2133600" cy="381000"/>
          </a:xfrm>
          <a:prstGeom prst="rect">
            <a:avLst/>
          </a:prstGeom>
        </p:spPr>
        <p:txBody>
          <a:bodyPr/>
          <a:lstStyle>
            <a:lvl1pPr>
              <a:defRPr/>
            </a:lvl1pPr>
          </a:lstStyle>
          <a:p>
            <a:r>
              <a:rPr lang="en-US"/>
              <a:t>IEEE AP-S 2003, June 22-27, Columbus, Ohio, USA.</a:t>
            </a:r>
            <a:endParaRPr lang="en-US" b="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		 </a:t>
            </a:r>
            <a:r>
              <a:rPr lang="en-US" sz="1200"/>
              <a:t> </a:t>
            </a:r>
            <a:fld id="{00419DC8-3E54-4AC2-B4B3-4E4A59206CF8}" type="slidenum">
              <a:rPr lang="en-US" sz="1200">
                <a:solidFill>
                  <a:srgbClr val="003399"/>
                </a:solidFill>
                <a:cs typeface="+mj-cs"/>
              </a:rPr>
              <a:pPr/>
              <a:t>‹#›</a:t>
            </a:fld>
            <a:endParaRPr lang="en-US" sz="1200">
              <a:solidFill>
                <a:srgbClr val="003399"/>
              </a:solidFill>
            </a:endParaRPr>
          </a:p>
        </p:txBody>
      </p:sp>
      <p:sp>
        <p:nvSpPr>
          <p:cNvPr id="5" name="Footer Placeholder 4"/>
          <p:cNvSpPr>
            <a:spLocks noGrp="1"/>
          </p:cNvSpPr>
          <p:nvPr>
            <p:ph type="ftr" sz="quarter" idx="11"/>
          </p:nvPr>
        </p:nvSpPr>
        <p:spPr>
          <a:xfrm>
            <a:off x="6477000" y="6324600"/>
            <a:ext cx="2133600" cy="381000"/>
          </a:xfrm>
          <a:prstGeom prst="rect">
            <a:avLst/>
          </a:prstGeom>
        </p:spPr>
        <p:txBody>
          <a:bodyPr/>
          <a:lstStyle>
            <a:lvl1pPr>
              <a:defRPr/>
            </a:lvl1pPr>
          </a:lstStyle>
          <a:p>
            <a:r>
              <a:rPr lang="en-US"/>
              <a:t>IEEE AP-S 2003, June 22-27, Columbus, Ohio, USA.</a:t>
            </a:r>
            <a:endParaRPr lang="en-US" b="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a:t>		 </a:t>
            </a:r>
            <a:r>
              <a:rPr lang="en-US" sz="1200"/>
              <a:t> </a:t>
            </a:r>
            <a:fld id="{9FC5F0CA-0E5B-4F4A-B809-B1DB79A199E2}" type="slidenum">
              <a:rPr lang="en-US" sz="1200">
                <a:solidFill>
                  <a:srgbClr val="003399"/>
                </a:solidFill>
                <a:cs typeface="+mj-cs"/>
              </a:rPr>
              <a:pPr/>
              <a:t>‹#›</a:t>
            </a:fld>
            <a:endParaRPr lang="en-US" sz="1200">
              <a:solidFill>
                <a:srgbClr val="003399"/>
              </a:solidFill>
            </a:endParaRPr>
          </a:p>
        </p:txBody>
      </p:sp>
      <p:sp>
        <p:nvSpPr>
          <p:cNvPr id="5" name="Footer Placeholder 4"/>
          <p:cNvSpPr>
            <a:spLocks noGrp="1"/>
          </p:cNvSpPr>
          <p:nvPr>
            <p:ph type="ftr" sz="quarter" idx="11"/>
          </p:nvPr>
        </p:nvSpPr>
        <p:spPr>
          <a:xfrm>
            <a:off x="6477000" y="6324600"/>
            <a:ext cx="2133600" cy="381000"/>
          </a:xfrm>
          <a:prstGeom prst="rect">
            <a:avLst/>
          </a:prstGeom>
        </p:spPr>
        <p:txBody>
          <a:bodyPr/>
          <a:lstStyle>
            <a:lvl1pPr>
              <a:defRPr/>
            </a:lvl1pPr>
          </a:lstStyle>
          <a:p>
            <a:r>
              <a:rPr lang="en-US"/>
              <a:t>IEEE AP-S 2003, June 22-27, Columbus, Ohio, USA.</a:t>
            </a:r>
            <a:endParaRPr lang="en-US" b="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838200"/>
            <a:ext cx="3810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838200"/>
            <a:ext cx="3810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r>
              <a:rPr lang="en-US"/>
              <a:t>		 </a:t>
            </a:r>
            <a:r>
              <a:rPr lang="en-US" sz="1200"/>
              <a:t> </a:t>
            </a:r>
            <a:fld id="{9D88E55B-E773-472C-8DE4-6660EB46D1E7}" type="slidenum">
              <a:rPr lang="en-US" sz="1200">
                <a:solidFill>
                  <a:srgbClr val="003399"/>
                </a:solidFill>
                <a:cs typeface="+mj-cs"/>
              </a:rPr>
              <a:pPr/>
              <a:t>‹#›</a:t>
            </a:fld>
            <a:endParaRPr lang="en-US" sz="1200">
              <a:solidFill>
                <a:srgbClr val="003399"/>
              </a:solidFill>
            </a:endParaRPr>
          </a:p>
        </p:txBody>
      </p:sp>
      <p:sp>
        <p:nvSpPr>
          <p:cNvPr id="6" name="Footer Placeholder 5"/>
          <p:cNvSpPr>
            <a:spLocks noGrp="1"/>
          </p:cNvSpPr>
          <p:nvPr>
            <p:ph type="ftr" sz="quarter" idx="11"/>
          </p:nvPr>
        </p:nvSpPr>
        <p:spPr>
          <a:xfrm>
            <a:off x="6477000" y="6324600"/>
            <a:ext cx="2133600" cy="381000"/>
          </a:xfrm>
          <a:prstGeom prst="rect">
            <a:avLst/>
          </a:prstGeom>
        </p:spPr>
        <p:txBody>
          <a:bodyPr/>
          <a:lstStyle>
            <a:lvl1pPr>
              <a:defRPr/>
            </a:lvl1pPr>
          </a:lstStyle>
          <a:p>
            <a:r>
              <a:rPr lang="en-US"/>
              <a:t>IEEE AP-S 2003, June 22-27, Columbus, Ohio, USA.</a:t>
            </a:r>
            <a:endParaRPr lang="en-US" b="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r>
              <a:rPr lang="en-US"/>
              <a:t>		 </a:t>
            </a:r>
            <a:r>
              <a:rPr lang="en-US" sz="1200"/>
              <a:t> </a:t>
            </a:r>
            <a:fld id="{610CCDF2-B479-4D26-8565-14D73F9054D1}" type="slidenum">
              <a:rPr lang="en-US" sz="1200">
                <a:solidFill>
                  <a:srgbClr val="003399"/>
                </a:solidFill>
                <a:cs typeface="+mj-cs"/>
              </a:rPr>
              <a:pPr/>
              <a:t>‹#›</a:t>
            </a:fld>
            <a:endParaRPr lang="en-US" sz="1200">
              <a:solidFill>
                <a:srgbClr val="003399"/>
              </a:solidFill>
            </a:endParaRPr>
          </a:p>
        </p:txBody>
      </p:sp>
      <p:sp>
        <p:nvSpPr>
          <p:cNvPr id="8" name="Footer Placeholder 7"/>
          <p:cNvSpPr>
            <a:spLocks noGrp="1"/>
          </p:cNvSpPr>
          <p:nvPr>
            <p:ph type="ftr" sz="quarter" idx="11"/>
          </p:nvPr>
        </p:nvSpPr>
        <p:spPr>
          <a:xfrm>
            <a:off x="6477000" y="6324600"/>
            <a:ext cx="2133600" cy="381000"/>
          </a:xfrm>
          <a:prstGeom prst="rect">
            <a:avLst/>
          </a:prstGeom>
        </p:spPr>
        <p:txBody>
          <a:bodyPr/>
          <a:lstStyle>
            <a:lvl1pPr>
              <a:defRPr/>
            </a:lvl1pPr>
          </a:lstStyle>
          <a:p>
            <a:r>
              <a:rPr lang="en-US"/>
              <a:t>IEEE AP-S 2003, June 22-27, Columbus, Ohio, USA.</a:t>
            </a:r>
            <a:endParaRPr lang="en-US" b="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en-US"/>
              <a:t>		 </a:t>
            </a:r>
            <a:r>
              <a:rPr lang="en-US" sz="1200"/>
              <a:t> </a:t>
            </a:r>
            <a:fld id="{2116D86A-752F-48C7-BB1D-D66D56B40BE7}" type="slidenum">
              <a:rPr lang="en-US" sz="1200">
                <a:solidFill>
                  <a:srgbClr val="003399"/>
                </a:solidFill>
                <a:cs typeface="+mj-cs"/>
              </a:rPr>
              <a:pPr/>
              <a:t>‹#›</a:t>
            </a:fld>
            <a:endParaRPr lang="en-US" sz="1200">
              <a:solidFill>
                <a:srgbClr val="003399"/>
              </a:solidFill>
            </a:endParaRPr>
          </a:p>
        </p:txBody>
      </p:sp>
      <p:sp>
        <p:nvSpPr>
          <p:cNvPr id="4" name="Footer Placeholder 3"/>
          <p:cNvSpPr>
            <a:spLocks noGrp="1"/>
          </p:cNvSpPr>
          <p:nvPr>
            <p:ph type="ftr" sz="quarter" idx="11"/>
          </p:nvPr>
        </p:nvSpPr>
        <p:spPr>
          <a:xfrm>
            <a:off x="6477000" y="6324600"/>
            <a:ext cx="2133600" cy="381000"/>
          </a:xfrm>
          <a:prstGeom prst="rect">
            <a:avLst/>
          </a:prstGeom>
        </p:spPr>
        <p:txBody>
          <a:bodyPr/>
          <a:lstStyle>
            <a:lvl1pPr>
              <a:defRPr/>
            </a:lvl1pPr>
          </a:lstStyle>
          <a:p>
            <a:r>
              <a:rPr lang="en-US"/>
              <a:t>IEEE AP-S 2003, June 22-27, Columbus, Ohio, USA.</a:t>
            </a:r>
            <a:endParaRPr lang="en-US" b="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t>		 </a:t>
            </a:r>
            <a:r>
              <a:rPr lang="en-US" sz="1200"/>
              <a:t> </a:t>
            </a:r>
            <a:fld id="{BD0FEEA7-AEA0-4F52-BF69-C3A43B0EE156}" type="slidenum">
              <a:rPr lang="en-US" sz="1200">
                <a:solidFill>
                  <a:srgbClr val="003399"/>
                </a:solidFill>
                <a:cs typeface="+mj-cs"/>
              </a:rPr>
              <a:pPr/>
              <a:t>‹#›</a:t>
            </a:fld>
            <a:endParaRPr lang="en-US" sz="1200">
              <a:solidFill>
                <a:srgbClr val="003399"/>
              </a:solidFill>
            </a:endParaRPr>
          </a:p>
        </p:txBody>
      </p:sp>
      <p:sp>
        <p:nvSpPr>
          <p:cNvPr id="3" name="Footer Placeholder 2"/>
          <p:cNvSpPr>
            <a:spLocks noGrp="1"/>
          </p:cNvSpPr>
          <p:nvPr>
            <p:ph type="ftr" sz="quarter" idx="11"/>
          </p:nvPr>
        </p:nvSpPr>
        <p:spPr>
          <a:xfrm>
            <a:off x="6477000" y="6324600"/>
            <a:ext cx="2133600" cy="381000"/>
          </a:xfrm>
          <a:prstGeom prst="rect">
            <a:avLst/>
          </a:prstGeom>
        </p:spPr>
        <p:txBody>
          <a:bodyPr/>
          <a:lstStyle>
            <a:lvl1pPr>
              <a:defRPr/>
            </a:lvl1pPr>
          </a:lstStyle>
          <a:p>
            <a:r>
              <a:rPr lang="en-US"/>
              <a:t>IEEE AP-S 2003, June 22-27, Columbus, Ohio, USA.</a:t>
            </a:r>
            <a:endParaRPr lang="en-US" b="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t>		 </a:t>
            </a:r>
            <a:r>
              <a:rPr lang="en-US" sz="1200"/>
              <a:t> </a:t>
            </a:r>
            <a:fld id="{ADF4B9AF-6A54-425E-98C0-41860343BB6E}" type="slidenum">
              <a:rPr lang="en-US" sz="1200">
                <a:solidFill>
                  <a:srgbClr val="003399"/>
                </a:solidFill>
                <a:cs typeface="+mj-cs"/>
              </a:rPr>
              <a:pPr/>
              <a:t>‹#›</a:t>
            </a:fld>
            <a:endParaRPr lang="en-US" sz="1200">
              <a:solidFill>
                <a:srgbClr val="003399"/>
              </a:solidFill>
            </a:endParaRPr>
          </a:p>
        </p:txBody>
      </p:sp>
      <p:sp>
        <p:nvSpPr>
          <p:cNvPr id="6" name="Footer Placeholder 5"/>
          <p:cNvSpPr>
            <a:spLocks noGrp="1"/>
          </p:cNvSpPr>
          <p:nvPr>
            <p:ph type="ftr" sz="quarter" idx="11"/>
          </p:nvPr>
        </p:nvSpPr>
        <p:spPr>
          <a:xfrm>
            <a:off x="6477000" y="6324600"/>
            <a:ext cx="2133600" cy="381000"/>
          </a:xfrm>
          <a:prstGeom prst="rect">
            <a:avLst/>
          </a:prstGeom>
        </p:spPr>
        <p:txBody>
          <a:bodyPr/>
          <a:lstStyle>
            <a:lvl1pPr>
              <a:defRPr/>
            </a:lvl1pPr>
          </a:lstStyle>
          <a:p>
            <a:r>
              <a:rPr lang="en-US"/>
              <a:t>IEEE AP-S 2003, June 22-27, Columbus, Ohio, USA.</a:t>
            </a:r>
            <a:endParaRPr lang="en-US" b="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t>		 </a:t>
            </a:r>
            <a:r>
              <a:rPr lang="en-US" sz="1200"/>
              <a:t> </a:t>
            </a:r>
            <a:fld id="{A7292F01-E0F3-4D09-B6BA-6F5399D95456}" type="slidenum">
              <a:rPr lang="en-US" sz="1200">
                <a:solidFill>
                  <a:srgbClr val="003399"/>
                </a:solidFill>
                <a:cs typeface="+mj-cs"/>
              </a:rPr>
              <a:pPr/>
              <a:t>‹#›</a:t>
            </a:fld>
            <a:endParaRPr lang="en-US" sz="1200">
              <a:solidFill>
                <a:srgbClr val="003399"/>
              </a:solidFill>
            </a:endParaRPr>
          </a:p>
        </p:txBody>
      </p:sp>
      <p:sp>
        <p:nvSpPr>
          <p:cNvPr id="6" name="Footer Placeholder 5"/>
          <p:cNvSpPr>
            <a:spLocks noGrp="1"/>
          </p:cNvSpPr>
          <p:nvPr>
            <p:ph type="ftr" sz="quarter" idx="11"/>
          </p:nvPr>
        </p:nvSpPr>
        <p:spPr>
          <a:xfrm>
            <a:off x="6477000" y="6324600"/>
            <a:ext cx="2133600" cy="381000"/>
          </a:xfrm>
          <a:prstGeom prst="rect">
            <a:avLst/>
          </a:prstGeom>
        </p:spPr>
        <p:txBody>
          <a:bodyPr/>
          <a:lstStyle>
            <a:lvl1pPr>
              <a:defRPr/>
            </a:lvl1pPr>
          </a:lstStyle>
          <a:p>
            <a:r>
              <a:rPr lang="en-US"/>
              <a:t>IEEE AP-S 2003, June 22-27, Columbus, Ohio, USA.</a:t>
            </a:r>
            <a:endParaRPr lang="en-US" b="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28600"/>
            <a:ext cx="9144000" cy="457200"/>
          </a:xfrm>
          <a:prstGeom prst="rect">
            <a:avLst/>
          </a:prstGeom>
          <a:noFill/>
          <a:ln w="9525">
            <a:noFill/>
            <a:miter lim="800000"/>
            <a:headEnd/>
            <a:tailEnd/>
          </a:ln>
          <a:effectLst/>
        </p:spPr>
        <p:txBody>
          <a:bodyPr vert="horz" wrap="square" lIns="91415" tIns="45708" rIns="91415" bIns="45708" numCol="1" anchor="ctr" anchorCtr="0" compatLnSpc="1">
            <a:prstTxWarp prst="textNoShape">
              <a:avLst/>
            </a:prstTxWarp>
          </a:bodyPr>
          <a:lstStyle/>
          <a:p>
            <a:pPr lvl="0"/>
            <a:r>
              <a:rPr lang="en-US" dirty="0" err="1" smtClean="0"/>
              <a:t>Hier</a:t>
            </a:r>
            <a:r>
              <a:rPr lang="en-US" dirty="0" smtClean="0"/>
              <a:t> </a:t>
            </a:r>
            <a:r>
              <a:rPr lang="en-US" dirty="0" err="1" smtClean="0"/>
              <a:t>klicken</a:t>
            </a:r>
            <a:r>
              <a:rPr lang="en-US" dirty="0" smtClean="0"/>
              <a:t>, um Master-</a:t>
            </a:r>
            <a:r>
              <a:rPr lang="en-US" dirty="0" err="1" smtClean="0"/>
              <a:t>Titelformat</a:t>
            </a:r>
            <a:r>
              <a:rPr lang="en-US" dirty="0" smtClean="0"/>
              <a:t> </a:t>
            </a:r>
            <a:r>
              <a:rPr lang="en-US" dirty="0" err="1" smtClean="0"/>
              <a:t>zu</a:t>
            </a:r>
            <a:r>
              <a:rPr lang="en-US" dirty="0" smtClean="0"/>
              <a:t> </a:t>
            </a:r>
            <a:r>
              <a:rPr lang="en-US" dirty="0" err="1" smtClean="0"/>
              <a:t>bearbeiten</a:t>
            </a:r>
            <a:r>
              <a:rPr lang="en-US" dirty="0" smtClean="0"/>
              <a:t>.</a:t>
            </a:r>
          </a:p>
        </p:txBody>
      </p:sp>
      <p:sp>
        <p:nvSpPr>
          <p:cNvPr id="1027" name="Rectangle 3"/>
          <p:cNvSpPr>
            <a:spLocks noGrp="1" noChangeArrowheads="1"/>
          </p:cNvSpPr>
          <p:nvPr>
            <p:ph type="body" idx="1"/>
          </p:nvPr>
        </p:nvSpPr>
        <p:spPr bwMode="auto">
          <a:xfrm>
            <a:off x="685800" y="838200"/>
            <a:ext cx="7772400" cy="5181600"/>
          </a:xfrm>
          <a:prstGeom prst="rect">
            <a:avLst/>
          </a:prstGeom>
          <a:noFill/>
          <a:ln w="9525">
            <a:noFill/>
            <a:miter lim="800000"/>
            <a:headEnd/>
            <a:tailEnd/>
          </a:ln>
          <a:effectLst/>
        </p:spPr>
        <p:txBody>
          <a:bodyPr vert="horz" wrap="square" lIns="91415" tIns="45708" rIns="91415" bIns="45708" numCol="1" anchor="t" anchorCtr="0" compatLnSpc="1">
            <a:prstTxWarp prst="textNoShape">
              <a:avLst/>
            </a:prstTxWarp>
          </a:bodyPr>
          <a:lstStyle/>
          <a:p>
            <a:pPr lvl="0"/>
            <a:r>
              <a:rPr lang="en-US" dirty="0" err="1" smtClean="0"/>
              <a:t>Hier</a:t>
            </a:r>
            <a:r>
              <a:rPr lang="en-US" dirty="0" smtClean="0"/>
              <a:t> </a:t>
            </a:r>
            <a:r>
              <a:rPr lang="en-US" dirty="0" err="1" smtClean="0"/>
              <a:t>klicken</a:t>
            </a:r>
            <a:r>
              <a:rPr lang="en-US" dirty="0" smtClean="0"/>
              <a:t>, um Master-</a:t>
            </a:r>
            <a:r>
              <a:rPr lang="en-US" dirty="0" err="1" smtClean="0"/>
              <a:t>Textformat</a:t>
            </a:r>
            <a:r>
              <a:rPr lang="en-US" dirty="0" smtClean="0"/>
              <a:t> </a:t>
            </a:r>
            <a:r>
              <a:rPr lang="en-US" dirty="0" err="1" smtClean="0"/>
              <a:t>zu</a:t>
            </a:r>
            <a:r>
              <a:rPr lang="en-US" dirty="0" smtClean="0"/>
              <a:t> </a:t>
            </a:r>
            <a:r>
              <a:rPr lang="en-US" dirty="0" err="1" smtClean="0"/>
              <a:t>bearbeiten</a:t>
            </a:r>
            <a:r>
              <a:rPr lang="en-US" dirty="0" smtClean="0"/>
              <a:t>.</a:t>
            </a:r>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p:txBody>
      </p:sp>
      <p:sp>
        <p:nvSpPr>
          <p:cNvPr id="1028" name="Rectangle 4"/>
          <p:cNvSpPr>
            <a:spLocks noGrp="1" noChangeArrowheads="1"/>
          </p:cNvSpPr>
          <p:nvPr>
            <p:ph type="dt" sz="half" idx="2"/>
          </p:nvPr>
        </p:nvSpPr>
        <p:spPr bwMode="auto">
          <a:xfrm>
            <a:off x="2590800" y="6324600"/>
            <a:ext cx="3352800" cy="381000"/>
          </a:xfrm>
          <a:prstGeom prst="rect">
            <a:avLst/>
          </a:prstGeom>
          <a:noFill/>
          <a:ln w="9525">
            <a:noFill/>
            <a:miter lim="800000"/>
            <a:headEnd/>
            <a:tailEnd/>
          </a:ln>
          <a:effectLst/>
        </p:spPr>
        <p:txBody>
          <a:bodyPr vert="horz" wrap="square" lIns="91415" tIns="45708" rIns="91415" bIns="45708" numCol="1" anchor="t" anchorCtr="0" compatLnSpc="1">
            <a:prstTxWarp prst="textNoShape">
              <a:avLst/>
            </a:prstTxWarp>
          </a:bodyPr>
          <a:lstStyle>
            <a:lvl1pPr>
              <a:defRPr sz="1600">
                <a:solidFill>
                  <a:srgbClr val="3333FF"/>
                </a:solidFill>
                <a:latin typeface="+mj-lt"/>
              </a:defRPr>
            </a:lvl1pPr>
          </a:lstStyle>
          <a:p>
            <a:r>
              <a:rPr lang="en-US"/>
              <a:t>		 </a:t>
            </a:r>
            <a:r>
              <a:rPr lang="en-US" sz="1200"/>
              <a:t> </a:t>
            </a:r>
            <a:fld id="{E9450697-4CF4-40B8-9181-E3D8BE43DC39}" type="slidenum">
              <a:rPr lang="en-US" sz="1200">
                <a:solidFill>
                  <a:srgbClr val="003399"/>
                </a:solidFill>
                <a:cs typeface="+mj-cs"/>
              </a:rPr>
              <a:pPr/>
              <a:t>‹#›</a:t>
            </a:fld>
            <a:endParaRPr lang="en-US" sz="1200">
              <a:solidFill>
                <a:srgbClr val="003399"/>
              </a:solidFill>
            </a:endParaRPr>
          </a:p>
        </p:txBody>
      </p:sp>
      <p:sp>
        <p:nvSpPr>
          <p:cNvPr id="1035" name="Text Box 11"/>
          <p:cNvSpPr txBox="1">
            <a:spLocks noChangeArrowheads="1"/>
          </p:cNvSpPr>
          <p:nvPr userDrawn="1"/>
        </p:nvSpPr>
        <p:spPr bwMode="auto">
          <a:xfrm>
            <a:off x="1065213" y="6276975"/>
            <a:ext cx="1754187" cy="428625"/>
          </a:xfrm>
          <a:prstGeom prst="rect">
            <a:avLst/>
          </a:prstGeom>
          <a:noFill/>
          <a:ln w="9525">
            <a:noFill/>
            <a:miter lim="800000"/>
            <a:headEnd/>
            <a:tailEnd/>
          </a:ln>
          <a:effectLst/>
        </p:spPr>
        <p:txBody>
          <a:bodyPr wrap="none">
            <a:spAutoFit/>
          </a:bodyPr>
          <a:lstStyle/>
          <a:p>
            <a:pPr eaLnBrk="1" hangingPunct="1"/>
            <a:r>
              <a:rPr lang="de-DE" sz="1100" b="1">
                <a:solidFill>
                  <a:srgbClr val="003399"/>
                </a:solidFill>
              </a:rPr>
              <a:t>Dept. of Telecomm. Eng. </a:t>
            </a:r>
          </a:p>
          <a:p>
            <a:pPr eaLnBrk="1" hangingPunct="1"/>
            <a:r>
              <a:rPr lang="de-DE" sz="1100" b="1">
                <a:solidFill>
                  <a:srgbClr val="003399"/>
                </a:solidFill>
              </a:rPr>
              <a:t>Faculty of EEE</a:t>
            </a:r>
          </a:p>
        </p:txBody>
      </p:sp>
      <p:sp>
        <p:nvSpPr>
          <p:cNvPr id="1038" name="Line 14"/>
          <p:cNvSpPr>
            <a:spLocks noChangeShapeType="1"/>
          </p:cNvSpPr>
          <p:nvPr userDrawn="1"/>
        </p:nvSpPr>
        <p:spPr bwMode="auto">
          <a:xfrm>
            <a:off x="533400" y="762000"/>
            <a:ext cx="8077200" cy="0"/>
          </a:xfrm>
          <a:prstGeom prst="line">
            <a:avLst/>
          </a:prstGeom>
          <a:noFill/>
          <a:ln w="28575">
            <a:solidFill>
              <a:srgbClr val="000099"/>
            </a:solidFill>
            <a:round/>
            <a:headEnd/>
            <a:tailEnd/>
          </a:ln>
          <a:effectLst/>
        </p:spPr>
        <p:txBody>
          <a:bodyPr/>
          <a:lstStyle/>
          <a:p>
            <a:endParaRPr lang="en-US"/>
          </a:p>
        </p:txBody>
      </p:sp>
      <p:sp>
        <p:nvSpPr>
          <p:cNvPr id="1039" name="Line 15"/>
          <p:cNvSpPr>
            <a:spLocks noChangeShapeType="1"/>
          </p:cNvSpPr>
          <p:nvPr userDrawn="1"/>
        </p:nvSpPr>
        <p:spPr bwMode="auto">
          <a:xfrm>
            <a:off x="533400" y="6172200"/>
            <a:ext cx="8077200" cy="0"/>
          </a:xfrm>
          <a:prstGeom prst="line">
            <a:avLst/>
          </a:prstGeom>
          <a:noFill/>
          <a:ln w="28575">
            <a:solidFill>
              <a:srgbClr val="000099"/>
            </a:solidFill>
            <a:round/>
            <a:headEnd/>
            <a:tailEnd/>
          </a:ln>
          <a:effectLst/>
        </p:spPr>
        <p:txBody>
          <a:bodyPr/>
          <a:lstStyle/>
          <a:p>
            <a:endParaRPr lang="en-US"/>
          </a:p>
        </p:txBody>
      </p:sp>
      <p:sp>
        <p:nvSpPr>
          <p:cNvPr id="1040" name="Text Box 16"/>
          <p:cNvSpPr txBox="1">
            <a:spLocks noChangeArrowheads="1"/>
          </p:cNvSpPr>
          <p:nvPr userDrawn="1"/>
        </p:nvSpPr>
        <p:spPr bwMode="auto">
          <a:xfrm>
            <a:off x="7573995" y="6248400"/>
            <a:ext cx="1112805" cy="430887"/>
          </a:xfrm>
          <a:prstGeom prst="rect">
            <a:avLst/>
          </a:prstGeom>
          <a:noFill/>
          <a:ln w="9525">
            <a:noFill/>
            <a:miter lim="800000"/>
            <a:headEnd/>
            <a:tailEnd/>
          </a:ln>
          <a:effectLst/>
        </p:spPr>
        <p:txBody>
          <a:bodyPr wrap="none">
            <a:spAutoFit/>
          </a:bodyPr>
          <a:lstStyle/>
          <a:p>
            <a:pPr algn="r"/>
            <a:r>
              <a:rPr lang="en-GB" sz="1100" b="1" dirty="0" smtClean="0">
                <a:solidFill>
                  <a:srgbClr val="003399"/>
                </a:solidFill>
                <a:latin typeface="+mj-lt"/>
              </a:rPr>
              <a:t>SSP2019</a:t>
            </a:r>
            <a:endParaRPr lang="en-GB" sz="1100" b="1" dirty="0">
              <a:solidFill>
                <a:srgbClr val="003399"/>
              </a:solidFill>
              <a:latin typeface="+mj-lt"/>
            </a:endParaRPr>
          </a:p>
          <a:p>
            <a:pPr algn="r"/>
            <a:r>
              <a:rPr lang="en-GB" sz="1100" b="1" dirty="0" smtClean="0">
                <a:solidFill>
                  <a:srgbClr val="003399"/>
                </a:solidFill>
                <a:latin typeface="+mj-lt"/>
              </a:rPr>
              <a:t>DHT, HCMUT</a:t>
            </a:r>
            <a:endParaRPr lang="de-DE" sz="1100" b="1" dirty="0">
              <a:solidFill>
                <a:srgbClr val="003399"/>
              </a:solidFill>
              <a:latin typeface="+mj-lt"/>
            </a:endParaRPr>
          </a:p>
        </p:txBody>
      </p:sp>
      <p:pic>
        <p:nvPicPr>
          <p:cNvPr id="1042" name="Picture 18" descr="HCMUT logo"/>
          <p:cNvPicPr>
            <a:picLocks noChangeAspect="1" noChangeArrowheads="1"/>
          </p:cNvPicPr>
          <p:nvPr userDrawn="1"/>
        </p:nvPicPr>
        <p:blipFill>
          <a:blip r:embed="rId15" cstate="print"/>
          <a:srcRect/>
          <a:stretch>
            <a:fillRect/>
          </a:stretch>
        </p:blipFill>
        <p:spPr bwMode="auto">
          <a:xfrm>
            <a:off x="533400" y="6248400"/>
            <a:ext cx="496888" cy="609600"/>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p:txStyles>
    <p:titleStyle>
      <a:lvl1pPr algn="ctr" rtl="0" eaLnBrk="0" fontAlgn="base" hangingPunct="0">
        <a:spcBef>
          <a:spcPct val="0"/>
        </a:spcBef>
        <a:spcAft>
          <a:spcPct val="0"/>
        </a:spcAft>
        <a:defRPr sz="2800" b="1">
          <a:solidFill>
            <a:srgbClr val="000099"/>
          </a:solidFill>
          <a:latin typeface="+mj-lt"/>
          <a:ea typeface="+mj-ea"/>
          <a:cs typeface="+mj-cs"/>
        </a:defRPr>
      </a:lvl1pPr>
      <a:lvl2pPr algn="ctr" rtl="0" eaLnBrk="0" fontAlgn="base" hangingPunct="0">
        <a:spcBef>
          <a:spcPct val="0"/>
        </a:spcBef>
        <a:spcAft>
          <a:spcPct val="0"/>
        </a:spcAft>
        <a:defRPr sz="4400" b="1">
          <a:solidFill>
            <a:srgbClr val="000099"/>
          </a:solidFill>
          <a:latin typeface="Times New Roman" pitchFamily="18" charset="0"/>
          <a:cs typeface="Times New Roman" pitchFamily="18" charset="0"/>
        </a:defRPr>
      </a:lvl2pPr>
      <a:lvl3pPr algn="ctr" rtl="0" eaLnBrk="0" fontAlgn="base" hangingPunct="0">
        <a:spcBef>
          <a:spcPct val="0"/>
        </a:spcBef>
        <a:spcAft>
          <a:spcPct val="0"/>
        </a:spcAft>
        <a:defRPr sz="4400" b="1">
          <a:solidFill>
            <a:srgbClr val="000099"/>
          </a:solidFill>
          <a:latin typeface="Times New Roman" pitchFamily="18" charset="0"/>
          <a:cs typeface="Times New Roman" pitchFamily="18" charset="0"/>
        </a:defRPr>
      </a:lvl3pPr>
      <a:lvl4pPr algn="ctr" rtl="0" eaLnBrk="0" fontAlgn="base" hangingPunct="0">
        <a:spcBef>
          <a:spcPct val="0"/>
        </a:spcBef>
        <a:spcAft>
          <a:spcPct val="0"/>
        </a:spcAft>
        <a:defRPr sz="4400" b="1">
          <a:solidFill>
            <a:srgbClr val="000099"/>
          </a:solidFill>
          <a:latin typeface="Times New Roman" pitchFamily="18" charset="0"/>
          <a:cs typeface="Times New Roman" pitchFamily="18" charset="0"/>
        </a:defRPr>
      </a:lvl4pPr>
      <a:lvl5pPr algn="ctr" rtl="0" eaLnBrk="0" fontAlgn="base" hangingPunct="0">
        <a:spcBef>
          <a:spcPct val="0"/>
        </a:spcBef>
        <a:spcAft>
          <a:spcPct val="0"/>
        </a:spcAft>
        <a:defRPr sz="4400" b="1">
          <a:solidFill>
            <a:srgbClr val="000099"/>
          </a:solidFill>
          <a:latin typeface="Times New Roman" pitchFamily="18" charset="0"/>
          <a:cs typeface="Times New Roman" pitchFamily="18" charset="0"/>
        </a:defRPr>
      </a:lvl5pPr>
      <a:lvl6pPr marL="457200" algn="ctr" rtl="0" eaLnBrk="0" fontAlgn="base" hangingPunct="0">
        <a:spcBef>
          <a:spcPct val="0"/>
        </a:spcBef>
        <a:spcAft>
          <a:spcPct val="0"/>
        </a:spcAft>
        <a:defRPr sz="4400" b="1">
          <a:solidFill>
            <a:srgbClr val="000099"/>
          </a:solidFill>
          <a:latin typeface="Times New Roman" pitchFamily="18" charset="0"/>
          <a:cs typeface="Times New Roman" pitchFamily="18" charset="0"/>
        </a:defRPr>
      </a:lvl6pPr>
      <a:lvl7pPr marL="914400" algn="ctr" rtl="0" eaLnBrk="0" fontAlgn="base" hangingPunct="0">
        <a:spcBef>
          <a:spcPct val="0"/>
        </a:spcBef>
        <a:spcAft>
          <a:spcPct val="0"/>
        </a:spcAft>
        <a:defRPr sz="4400" b="1">
          <a:solidFill>
            <a:srgbClr val="000099"/>
          </a:solidFill>
          <a:latin typeface="Times New Roman" pitchFamily="18" charset="0"/>
          <a:cs typeface="Times New Roman" pitchFamily="18" charset="0"/>
        </a:defRPr>
      </a:lvl7pPr>
      <a:lvl8pPr marL="1371600" algn="ctr" rtl="0" eaLnBrk="0" fontAlgn="base" hangingPunct="0">
        <a:spcBef>
          <a:spcPct val="0"/>
        </a:spcBef>
        <a:spcAft>
          <a:spcPct val="0"/>
        </a:spcAft>
        <a:defRPr sz="4400" b="1">
          <a:solidFill>
            <a:srgbClr val="000099"/>
          </a:solidFill>
          <a:latin typeface="Times New Roman" pitchFamily="18" charset="0"/>
          <a:cs typeface="Times New Roman" pitchFamily="18" charset="0"/>
        </a:defRPr>
      </a:lvl8pPr>
      <a:lvl9pPr marL="1828800" algn="ctr" rtl="0" eaLnBrk="0" fontAlgn="base" hangingPunct="0">
        <a:spcBef>
          <a:spcPct val="0"/>
        </a:spcBef>
        <a:spcAft>
          <a:spcPct val="0"/>
        </a:spcAft>
        <a:defRPr sz="4400" b="1">
          <a:solidFill>
            <a:srgbClr val="000099"/>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Font typeface="Wingdings" pitchFamily="2" charset="2"/>
        <a:buChar char="q"/>
        <a:defRPr sz="20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10.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image" Target="../media/image175.png"/></Relationships>
</file>

<file path=ppt/slides/_rels/slide10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image" Target="../media/image13.png"/><Relationship Id="rId4" Type="http://schemas.openxmlformats.org/officeDocument/2006/relationships/oleObject" Target="../embeddings/oleObject8.bin"/></Relationships>
</file>

<file path=ppt/slides/_rels/slide11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1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oleObject" Target="../embeddings/oleObject10.bin"/></Relationships>
</file>

<file path=ppt/slides/_rels/slide12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2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26.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0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oleObject" Target="../embeddings/oleObject13.bin"/><Relationship Id="rId4" Type="http://schemas.openxmlformats.org/officeDocument/2006/relationships/oleObject" Target="../embeddings/oleObject12.bin"/></Relationships>
</file>

<file path=ppt/slides/_rels/slide130.x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14.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24.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7.vml"/></Relationships>
</file>

<file path=ppt/slides/_rels/slide150.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15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2.xml"/><Relationship Id="rId1" Type="http://schemas.openxmlformats.org/officeDocument/2006/relationships/vmlDrawing" Target="../drawings/vmlDrawing8.vml"/><Relationship Id="rId5" Type="http://schemas.openxmlformats.org/officeDocument/2006/relationships/oleObject" Target="../embeddings/oleObject17.bin"/><Relationship Id="rId4" Type="http://schemas.openxmlformats.org/officeDocument/2006/relationships/oleObject" Target="../embeddings/oleObject16.bin"/></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165.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9.png"/></Relationships>
</file>

<file path=ppt/slides/_rels/slide16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2.xml"/><Relationship Id="rId4" Type="http://schemas.openxmlformats.org/officeDocument/2006/relationships/image" Target="../media/image289.png"/></Relationships>
</file>

<file path=ppt/slides/_rels/slide187.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oleObject" Target="../embeddings/oleObject21.bin"/><Relationship Id="rId5" Type="http://schemas.openxmlformats.org/officeDocument/2006/relationships/oleObject" Target="../embeddings/oleObject20.bin"/><Relationship Id="rId4" Type="http://schemas.openxmlformats.org/officeDocument/2006/relationships/oleObject" Target="../embeddings/oleObject19.bin"/></Relationships>
</file>

<file path=ppt/slides/_rels/slide190.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2.xml"/><Relationship Id="rId4" Type="http://schemas.openxmlformats.org/officeDocument/2006/relationships/image" Target="../media/image301.png"/></Relationships>
</file>

<file path=ppt/slides/_rels/slide19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2.xml"/><Relationship Id="rId5" Type="http://schemas.openxmlformats.org/officeDocument/2006/relationships/image" Target="../media/image305.png"/><Relationship Id="rId4" Type="http://schemas.openxmlformats.org/officeDocument/2006/relationships/image" Target="../media/image304.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oleObject" Target="../embeddings/oleObject79.bin"/><Relationship Id="rId4" Type="http://schemas.openxmlformats.org/officeDocument/2006/relationships/oleObject" Target="../embeddings/oleObject78.bin"/></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oleObject" Target="../embeddings/oleObject81.bin"/></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oleObject" Target="../embeddings/oleObject83.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vmlDrawing" Target="../drawings/vmlDrawing10.vml"/><Relationship Id="rId4" Type="http://schemas.openxmlformats.org/officeDocument/2006/relationships/oleObject" Target="../embeddings/oleObject23.bin"/></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84.bin"/><Relationship Id="rId7"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oleObject" Target="../embeddings/oleObject87.bin"/><Relationship Id="rId5" Type="http://schemas.openxmlformats.org/officeDocument/2006/relationships/oleObject" Target="../embeddings/oleObject86.bin"/><Relationship Id="rId4" Type="http://schemas.openxmlformats.org/officeDocument/2006/relationships/oleObject" Target="../embeddings/oleObject85.bin"/></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92.bin"/><Relationship Id="rId5" Type="http://schemas.openxmlformats.org/officeDocument/2006/relationships/oleObject" Target="../embeddings/oleObject91.bin"/><Relationship Id="rId4" Type="http://schemas.openxmlformats.org/officeDocument/2006/relationships/oleObject" Target="../embeddings/oleObject90.bin"/></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39.vml"/><Relationship Id="rId5" Type="http://schemas.openxmlformats.org/officeDocument/2006/relationships/oleObject" Target="../embeddings/oleObject95.bin"/><Relationship Id="rId4" Type="http://schemas.openxmlformats.org/officeDocument/2006/relationships/oleObject" Target="../embeddings/oleObject94.bin"/></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96.bin"/><Relationship Id="rId7"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oleObject" Target="../embeddings/oleObject99.bin"/><Relationship Id="rId5" Type="http://schemas.openxmlformats.org/officeDocument/2006/relationships/oleObject" Target="../embeddings/oleObject98.bin"/><Relationship Id="rId4" Type="http://schemas.openxmlformats.org/officeDocument/2006/relationships/oleObject" Target="../embeddings/oleObject97.bin"/></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101.bin"/><Relationship Id="rId7"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104.bin"/><Relationship Id="rId5" Type="http://schemas.openxmlformats.org/officeDocument/2006/relationships/oleObject" Target="../embeddings/oleObject103.bin"/><Relationship Id="rId4" Type="http://schemas.openxmlformats.org/officeDocument/2006/relationships/oleObject" Target="../embeddings/oleObject102.bin"/></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vmlDrawing" Target="../drawings/vmlDrawing42.vml"/><Relationship Id="rId5" Type="http://schemas.openxmlformats.org/officeDocument/2006/relationships/oleObject" Target="../embeddings/oleObject108.bin"/><Relationship Id="rId4" Type="http://schemas.openxmlformats.org/officeDocument/2006/relationships/oleObject" Target="../embeddings/oleObject107.bin"/></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vmlDrawing" Target="../drawings/vmlDrawing43.vml"/></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vmlDrawing" Target="../drawings/vmlDrawing44.vml"/><Relationship Id="rId5" Type="http://schemas.openxmlformats.org/officeDocument/2006/relationships/oleObject" Target="../embeddings/oleObject112.bin"/><Relationship Id="rId4" Type="http://schemas.openxmlformats.org/officeDocument/2006/relationships/oleObject" Target="../embeddings/oleObject111.bin"/></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vmlDrawing" Target="../drawings/vmlDrawing45.vml"/></Relationships>
</file>

<file path=ppt/slides/_rels/slide209.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3.xml"/><Relationship Id="rId1" Type="http://schemas.openxmlformats.org/officeDocument/2006/relationships/vmlDrawing" Target="../drawings/vmlDrawing11.v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2.xml"/><Relationship Id="rId1" Type="http://schemas.openxmlformats.org/officeDocument/2006/relationships/vmlDrawing" Target="../drawings/vmlDrawing12.vml"/><Relationship Id="rId4" Type="http://schemas.openxmlformats.org/officeDocument/2006/relationships/oleObject" Target="../embeddings/oleObject26.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2.xml"/><Relationship Id="rId1" Type="http://schemas.openxmlformats.org/officeDocument/2006/relationships/vmlDrawing" Target="../drawings/vmlDrawing13.vml"/><Relationship Id="rId5" Type="http://schemas.openxmlformats.org/officeDocument/2006/relationships/oleObject" Target="../embeddings/oleObject29.bin"/><Relationship Id="rId4" Type="http://schemas.openxmlformats.org/officeDocument/2006/relationships/oleObject" Target="../embeddings/oleObject28.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3.xml"/><Relationship Id="rId1" Type="http://schemas.openxmlformats.org/officeDocument/2006/relationships/vmlDrawing" Target="../drawings/vmlDrawing14.v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2.xml"/><Relationship Id="rId1" Type="http://schemas.openxmlformats.org/officeDocument/2006/relationships/vmlDrawing" Target="../drawings/vmlDrawing15.vml"/><Relationship Id="rId5" Type="http://schemas.openxmlformats.org/officeDocument/2006/relationships/oleObject" Target="../embeddings/oleObject33.bin"/><Relationship Id="rId4" Type="http://schemas.openxmlformats.org/officeDocument/2006/relationships/oleObject" Target="../embeddings/oleObject32.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2.xml"/><Relationship Id="rId1" Type="http://schemas.openxmlformats.org/officeDocument/2006/relationships/vmlDrawing" Target="../drawings/vmlDrawing16.vml"/><Relationship Id="rId5" Type="http://schemas.openxmlformats.org/officeDocument/2006/relationships/image" Target="../media/image41.png"/><Relationship Id="rId4" Type="http://schemas.openxmlformats.org/officeDocument/2006/relationships/oleObject" Target="../embeddings/oleObject35.bin"/></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2.xml"/><Relationship Id="rId1" Type="http://schemas.openxmlformats.org/officeDocument/2006/relationships/vmlDrawing" Target="../drawings/vmlDrawing17.vml"/><Relationship Id="rId4" Type="http://schemas.openxmlformats.org/officeDocument/2006/relationships/oleObject" Target="../embeddings/oleObject37.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2.xml"/><Relationship Id="rId1" Type="http://schemas.openxmlformats.org/officeDocument/2006/relationships/vmlDrawing" Target="../drawings/vmlDrawing18.vml"/><Relationship Id="rId6" Type="http://schemas.openxmlformats.org/officeDocument/2006/relationships/oleObject" Target="../embeddings/oleObject41.bin"/><Relationship Id="rId5" Type="http://schemas.openxmlformats.org/officeDocument/2006/relationships/oleObject" Target="../embeddings/oleObject40.bin"/><Relationship Id="rId4" Type="http://schemas.openxmlformats.org/officeDocument/2006/relationships/oleObject" Target="../embeddings/oleObject39.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12.xml"/><Relationship Id="rId1" Type="http://schemas.openxmlformats.org/officeDocument/2006/relationships/vmlDrawing" Target="../drawings/vmlDrawing19.vml"/><Relationship Id="rId4" Type="http://schemas.openxmlformats.org/officeDocument/2006/relationships/oleObject" Target="../embeddings/oleObject43.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12.xml"/><Relationship Id="rId1" Type="http://schemas.openxmlformats.org/officeDocument/2006/relationships/vmlDrawing" Target="../drawings/vmlDrawing20.vml"/><Relationship Id="rId5" Type="http://schemas.openxmlformats.org/officeDocument/2006/relationships/oleObject" Target="../embeddings/oleObject46.bin"/><Relationship Id="rId4" Type="http://schemas.openxmlformats.org/officeDocument/2006/relationships/oleObject" Target="../embeddings/oleObject45.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12.xml"/><Relationship Id="rId1" Type="http://schemas.openxmlformats.org/officeDocument/2006/relationships/vmlDrawing" Target="../drawings/vmlDrawing21.vml"/><Relationship Id="rId4" Type="http://schemas.openxmlformats.org/officeDocument/2006/relationships/oleObject" Target="../embeddings/oleObject48.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12.xml"/><Relationship Id="rId1" Type="http://schemas.openxmlformats.org/officeDocument/2006/relationships/vmlDrawing" Target="../drawings/vmlDrawing22.vml"/><Relationship Id="rId4" Type="http://schemas.openxmlformats.org/officeDocument/2006/relationships/oleObject" Target="../embeddings/oleObject50.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12.xml"/><Relationship Id="rId1" Type="http://schemas.openxmlformats.org/officeDocument/2006/relationships/vmlDrawing" Target="../drawings/vmlDrawing23.vml"/><Relationship Id="rId5" Type="http://schemas.openxmlformats.org/officeDocument/2006/relationships/oleObject" Target="../embeddings/oleObject53.bin"/><Relationship Id="rId4" Type="http://schemas.openxmlformats.org/officeDocument/2006/relationships/oleObject" Target="../embeddings/oleObject52.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4.bin"/><Relationship Id="rId7" Type="http://schemas.openxmlformats.org/officeDocument/2006/relationships/oleObject" Target="../embeddings/oleObject58.bin"/><Relationship Id="rId2" Type="http://schemas.openxmlformats.org/officeDocument/2006/relationships/slideLayout" Target="../slideLayouts/slideLayout12.xml"/><Relationship Id="rId1" Type="http://schemas.openxmlformats.org/officeDocument/2006/relationships/vmlDrawing" Target="../drawings/vmlDrawing24.vml"/><Relationship Id="rId6" Type="http://schemas.openxmlformats.org/officeDocument/2006/relationships/oleObject" Target="../embeddings/oleObject57.bin"/><Relationship Id="rId5" Type="http://schemas.openxmlformats.org/officeDocument/2006/relationships/oleObject" Target="../embeddings/oleObject56.bin"/><Relationship Id="rId4" Type="http://schemas.openxmlformats.org/officeDocument/2006/relationships/oleObject" Target="../embeddings/oleObject55.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12.xml"/><Relationship Id="rId1" Type="http://schemas.openxmlformats.org/officeDocument/2006/relationships/vmlDrawing" Target="../drawings/vmlDrawing25.vml"/><Relationship Id="rId6" Type="http://schemas.openxmlformats.org/officeDocument/2006/relationships/image" Target="../media/image68.png"/><Relationship Id="rId5" Type="http://schemas.openxmlformats.org/officeDocument/2006/relationships/oleObject" Target="../embeddings/oleObject61.bin"/><Relationship Id="rId4" Type="http://schemas.openxmlformats.org/officeDocument/2006/relationships/oleObject" Target="../embeddings/oleObject60.bin"/></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12.xml"/><Relationship Id="rId1" Type="http://schemas.openxmlformats.org/officeDocument/2006/relationships/vmlDrawing" Target="../drawings/vmlDrawing26.v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13.xml"/><Relationship Id="rId1" Type="http://schemas.openxmlformats.org/officeDocument/2006/relationships/vmlDrawing" Target="../drawings/vmlDrawing27.v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12.xml"/><Relationship Id="rId1" Type="http://schemas.openxmlformats.org/officeDocument/2006/relationships/vmlDrawing" Target="../drawings/vmlDrawing28.vml"/><Relationship Id="rId4" Type="http://schemas.openxmlformats.org/officeDocument/2006/relationships/oleObject" Target="../embeddings/oleObject65.bin"/></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2.xml"/><Relationship Id="rId1" Type="http://schemas.openxmlformats.org/officeDocument/2006/relationships/vmlDrawing" Target="../drawings/vmlDrawing29.vml"/><Relationship Id="rId5" Type="http://schemas.openxmlformats.org/officeDocument/2006/relationships/oleObject" Target="../embeddings/oleObject67.bin"/><Relationship Id="rId4" Type="http://schemas.openxmlformats.org/officeDocument/2006/relationships/oleObject" Target="../embeddings/oleObject66.bin"/></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12.xml"/><Relationship Id="rId1" Type="http://schemas.openxmlformats.org/officeDocument/2006/relationships/vmlDrawing" Target="../drawings/vmlDrawing30.vml"/><Relationship Id="rId5" Type="http://schemas.openxmlformats.org/officeDocument/2006/relationships/oleObject" Target="../embeddings/oleObject70.bin"/><Relationship Id="rId4" Type="http://schemas.openxmlformats.org/officeDocument/2006/relationships/oleObject" Target="../embeddings/oleObject69.bin"/></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12.xml"/><Relationship Id="rId1" Type="http://schemas.openxmlformats.org/officeDocument/2006/relationships/vmlDrawing" Target="../drawings/vmlDrawing31.vml"/><Relationship Id="rId5" Type="http://schemas.openxmlformats.org/officeDocument/2006/relationships/oleObject" Target="../embeddings/oleObject73.bin"/><Relationship Id="rId4" Type="http://schemas.openxmlformats.org/officeDocument/2006/relationships/oleObject" Target="../embeddings/oleObject72.bin"/></Relationships>
</file>

<file path=ppt/slides/_rels/slide6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13.xml"/><Relationship Id="rId1" Type="http://schemas.openxmlformats.org/officeDocument/2006/relationships/vmlDrawing" Target="../drawings/vmlDrawing32.vml"/><Relationship Id="rId5" Type="http://schemas.openxmlformats.org/officeDocument/2006/relationships/image" Target="../media/image116.png"/><Relationship Id="rId4" Type="http://schemas.openxmlformats.org/officeDocument/2006/relationships/oleObject" Target="../embeddings/oleObject74.bin"/></Relationships>
</file>

<file path=ppt/slides/_rels/slide7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3.xml"/><Relationship Id="rId5" Type="http://schemas.openxmlformats.org/officeDocument/2006/relationships/image" Target="../media/image123.png"/><Relationship Id="rId4" Type="http://schemas.openxmlformats.org/officeDocument/2006/relationships/image" Target="../media/image122.png"/></Relationships>
</file>

<file path=ppt/slides/_rels/slide7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12.xml"/><Relationship Id="rId1" Type="http://schemas.openxmlformats.org/officeDocument/2006/relationships/vmlDrawing" Target="../drawings/vmlDrawing33.vml"/><Relationship Id="rId5" Type="http://schemas.openxmlformats.org/officeDocument/2006/relationships/oleObject" Target="../embeddings/oleObject76.bin"/><Relationship Id="rId4" Type="http://schemas.openxmlformats.org/officeDocument/2006/relationships/image" Target="../media/image126.png"/></Relationships>
</file>

<file path=ppt/slides/_rels/slide77.x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slideLayout" Target="../slideLayouts/slideLayout2.xml"/><Relationship Id="rId6" Type="http://schemas.openxmlformats.org/officeDocument/2006/relationships/image" Target="../media/image135.wmf"/><Relationship Id="rId5" Type="http://schemas.openxmlformats.org/officeDocument/2006/relationships/image" Target="../media/image134.png"/><Relationship Id="rId4" Type="http://schemas.openxmlformats.org/officeDocument/2006/relationships/image" Target="../media/image133.w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2.vml"/></Relationships>
</file>

<file path=ppt/slides/_rels/slide9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9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772400" cy="1470025"/>
          </a:xfrm>
        </p:spPr>
        <p:txBody>
          <a:bodyPr/>
          <a:lstStyle/>
          <a:p>
            <a:r>
              <a:rPr lang="en-GB" sz="3200" dirty="0" smtClean="0"/>
              <a:t>Chapter 9: </a:t>
            </a:r>
            <a:br>
              <a:rPr lang="en-GB" sz="3200" dirty="0" smtClean="0"/>
            </a:br>
            <a:r>
              <a:rPr lang="en-US" sz="3200" dirty="0" smtClean="0"/>
              <a:t> Estimation Theory</a:t>
            </a:r>
            <a:endParaRPr lang="en-US" sz="3200" dirty="0"/>
          </a:p>
        </p:txBody>
      </p:sp>
      <p:sp>
        <p:nvSpPr>
          <p:cNvPr id="3" name="Subtitle 2"/>
          <p:cNvSpPr>
            <a:spLocks noGrp="1"/>
          </p:cNvSpPr>
          <p:nvPr>
            <p:ph type="subTitle" idx="1"/>
          </p:nvPr>
        </p:nvSpPr>
        <p:spPr>
          <a:xfrm>
            <a:off x="1600200" y="2819400"/>
            <a:ext cx="6400800" cy="1752600"/>
          </a:xfrm>
        </p:spPr>
        <p:txBody>
          <a:bodyPr/>
          <a:lstStyle/>
          <a:p>
            <a:pPr marL="854075" lvl="1" indent="-396875" algn="l">
              <a:lnSpc>
                <a:spcPct val="125000"/>
              </a:lnSpc>
              <a:spcBef>
                <a:spcPts val="0"/>
              </a:spcBef>
              <a:buFont typeface="Wingdings" pitchFamily="2" charset="2"/>
              <a:buChar char="q"/>
            </a:pPr>
            <a:r>
              <a:rPr lang="en-US" sz="2400" dirty="0" smtClean="0">
                <a:latin typeface="Times New Roman" pitchFamily="18" charset="0"/>
              </a:rPr>
              <a:t>Fundamentals</a:t>
            </a:r>
            <a:endParaRPr lang="en-US" sz="1000" dirty="0" smtClean="0">
              <a:latin typeface="Times New Roman" pitchFamily="18" charset="0"/>
            </a:endParaRPr>
          </a:p>
          <a:p>
            <a:pPr marL="854075" lvl="1" indent="-396875" algn="l">
              <a:lnSpc>
                <a:spcPct val="125000"/>
              </a:lnSpc>
              <a:spcBef>
                <a:spcPts val="0"/>
              </a:spcBef>
              <a:buFont typeface="Wingdings" pitchFamily="2" charset="2"/>
              <a:buChar char="q"/>
            </a:pPr>
            <a:r>
              <a:rPr lang="en-GB" sz="2400" dirty="0" smtClean="0">
                <a:latin typeface="Times New Roman" pitchFamily="18" charset="0"/>
              </a:rPr>
              <a:t>Minimum Variance Unbiased (MVU)</a:t>
            </a:r>
            <a:r>
              <a:rPr lang="en-US" sz="2400" dirty="0" smtClean="0">
                <a:latin typeface="Times New Roman" pitchFamily="18" charset="0"/>
              </a:rPr>
              <a:t>  </a:t>
            </a:r>
            <a:r>
              <a:rPr lang="en-GB" sz="2400" dirty="0" smtClean="0">
                <a:latin typeface="Times New Roman" pitchFamily="18" charset="0"/>
              </a:rPr>
              <a:t>Estimators</a:t>
            </a:r>
            <a:endParaRPr lang="en-US" sz="1000" dirty="0" smtClean="0">
              <a:latin typeface="Times New Roman" pitchFamily="18" charset="0"/>
            </a:endParaRPr>
          </a:p>
          <a:p>
            <a:pPr marL="798513" lvl="1" indent="-341313" algn="l">
              <a:lnSpc>
                <a:spcPct val="125000"/>
              </a:lnSpc>
              <a:spcBef>
                <a:spcPts val="0"/>
              </a:spcBef>
              <a:buFont typeface="Wingdings" pitchFamily="2" charset="2"/>
              <a:buChar char="q"/>
            </a:pPr>
            <a:r>
              <a:rPr lang="en-US" sz="2400" dirty="0" smtClean="0">
                <a:latin typeface="Times New Roman" pitchFamily="18" charset="0"/>
              </a:rPr>
              <a:t> </a:t>
            </a:r>
            <a:r>
              <a:rPr lang="en-GB" sz="2400" dirty="0" smtClean="0">
                <a:latin typeface="Times New Roman" pitchFamily="18" charset="0"/>
              </a:rPr>
              <a:t>Maximum Likelihood (ML) Estimation</a:t>
            </a:r>
            <a:endParaRPr lang="en-GB" sz="1000" dirty="0" smtClean="0">
              <a:latin typeface="Times New Roman" pitchFamily="18" charset="0"/>
            </a:endParaRPr>
          </a:p>
          <a:p>
            <a:pPr marL="798513" lvl="1" indent="-341313" algn="l">
              <a:lnSpc>
                <a:spcPct val="125000"/>
              </a:lnSpc>
              <a:spcBef>
                <a:spcPts val="0"/>
              </a:spcBef>
              <a:buFont typeface="Wingdings" pitchFamily="2" charset="2"/>
              <a:buChar char="q"/>
            </a:pPr>
            <a:r>
              <a:rPr lang="en-GB" sz="2400" dirty="0" smtClean="0">
                <a:latin typeface="Times New Roman" pitchFamily="18" charset="0"/>
              </a:rPr>
              <a:t> Spectral Estimation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5"/>
          <p:cNvSpPr>
            <a:spLocks noGrp="1"/>
          </p:cNvSpPr>
          <p:nvPr>
            <p:ph type="dt" sz="half" idx="10"/>
          </p:nvPr>
        </p:nvSpPr>
        <p:spPr/>
        <p:txBody>
          <a:bodyPr/>
          <a:lstStyle/>
          <a:p>
            <a:r>
              <a:rPr lang="en-US"/>
              <a:t>		 </a:t>
            </a:r>
            <a:r>
              <a:rPr lang="en-US" sz="1200"/>
              <a:t> </a:t>
            </a:r>
            <a:fld id="{4D2CE283-3A92-40B7-9A25-536F04078E1E}" type="slidenum">
              <a:rPr lang="en-US" sz="1200">
                <a:solidFill>
                  <a:srgbClr val="003399"/>
                </a:solidFill>
                <a:cs typeface="Times New Roman" pitchFamily="18" charset="0"/>
              </a:rPr>
              <a:pPr/>
              <a:t>10</a:t>
            </a:fld>
            <a:endParaRPr lang="en-US" sz="1200">
              <a:solidFill>
                <a:srgbClr val="003399"/>
              </a:solidFill>
            </a:endParaRPr>
          </a:p>
        </p:txBody>
      </p:sp>
      <p:sp>
        <p:nvSpPr>
          <p:cNvPr id="1045515" name="Rectangle 11"/>
          <p:cNvSpPr>
            <a:spLocks noGrp="1" noChangeArrowheads="1"/>
          </p:cNvSpPr>
          <p:nvPr>
            <p:ph type="title"/>
          </p:nvPr>
        </p:nvSpPr>
        <p:spPr/>
        <p:txBody>
          <a:bodyPr/>
          <a:lstStyle/>
          <a:p>
            <a:r>
              <a:rPr lang="en-US" sz="2800"/>
              <a:t>9. Fundamentals (8)</a:t>
            </a:r>
          </a:p>
        </p:txBody>
      </p:sp>
      <p:sp>
        <p:nvSpPr>
          <p:cNvPr id="1045507" name="Rectangle 3"/>
          <p:cNvSpPr>
            <a:spLocks noGrp="1" noChangeArrowheads="1"/>
          </p:cNvSpPr>
          <p:nvPr>
            <p:ph type="body" sz="half" idx="1"/>
          </p:nvPr>
        </p:nvSpPr>
        <p:spPr>
          <a:xfrm>
            <a:off x="609600" y="838200"/>
            <a:ext cx="7924800" cy="5181600"/>
          </a:xfrm>
        </p:spPr>
        <p:txBody>
          <a:bodyPr/>
          <a:lstStyle/>
          <a:p>
            <a:r>
              <a:rPr lang="en-US" sz="2000" b="1" u="sng">
                <a:latin typeface="Times New Roman" pitchFamily="18" charset="0"/>
              </a:rPr>
              <a:t>Assessing estimator performance</a:t>
            </a:r>
          </a:p>
          <a:p>
            <a:pPr>
              <a:lnSpc>
                <a:spcPct val="105000"/>
              </a:lnSpc>
              <a:buFont typeface="Wingdings" pitchFamily="2" charset="2"/>
              <a:buNone/>
            </a:pPr>
            <a:r>
              <a:rPr lang="en-US" sz="2000">
                <a:latin typeface="Times New Roman" pitchFamily="18" charset="0"/>
              </a:rPr>
              <a:t>     Can only do this when the value of </a:t>
            </a:r>
            <a:r>
              <a:rPr lang="en-US" sz="2000" i="1">
                <a:latin typeface="Times New Roman" pitchFamily="18" charset="0"/>
              </a:rPr>
              <a:t>θ</a:t>
            </a:r>
            <a:r>
              <a:rPr lang="en-US" sz="2000">
                <a:latin typeface="Times New Roman" pitchFamily="18" charset="0"/>
              </a:rPr>
              <a:t> is known: Theoretical analysis, simulations, field tests, etc.</a:t>
            </a:r>
          </a:p>
          <a:p>
            <a:pPr>
              <a:lnSpc>
                <a:spcPct val="105000"/>
              </a:lnSpc>
              <a:buFont typeface="Wingdings" pitchFamily="2" charset="2"/>
              <a:buNone/>
            </a:pPr>
            <a:r>
              <a:rPr lang="en-US" sz="2000">
                <a:latin typeface="Times New Roman" pitchFamily="18" charset="0"/>
              </a:rPr>
              <a:t>	Recall that the estimate</a:t>
            </a:r>
            <a:r>
              <a:rPr lang="en-US" sz="1800">
                <a:latin typeface="Times New Roman" pitchFamily="18" charset="0"/>
              </a:rPr>
              <a:t> 	  </a:t>
            </a:r>
            <a:r>
              <a:rPr lang="en-US" sz="2000">
                <a:latin typeface="Times New Roman" pitchFamily="18" charset="0"/>
              </a:rPr>
              <a:t>is a random variable.</a:t>
            </a:r>
          </a:p>
          <a:p>
            <a:pPr>
              <a:buFont typeface="Wingdings" pitchFamily="2" charset="2"/>
              <a:buNone/>
            </a:pPr>
            <a:r>
              <a:rPr lang="en-US" sz="2800"/>
              <a:t>	</a:t>
            </a:r>
            <a:r>
              <a:rPr lang="en-US" sz="2000">
                <a:latin typeface="Times New Roman" pitchFamily="18" charset="0"/>
              </a:rPr>
              <a:t>Thus it has a PDF of its own and that PDF completely displays the quality of the estimate.</a:t>
            </a: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1000">
              <a:latin typeface="Times New Roman" pitchFamily="18" charset="0"/>
            </a:endParaRPr>
          </a:p>
          <a:p>
            <a:pPr>
              <a:buFont typeface="Wingdings" pitchFamily="2" charset="2"/>
              <a:buNone/>
            </a:pPr>
            <a:r>
              <a:rPr lang="en-US" sz="2800"/>
              <a:t>	</a:t>
            </a:r>
            <a:r>
              <a:rPr lang="en-US" sz="2000">
                <a:latin typeface="Times New Roman" pitchFamily="18" charset="0"/>
              </a:rPr>
              <a:t>Often just capture quality through </a:t>
            </a:r>
            <a:r>
              <a:rPr lang="en-US" sz="2000" u="sng">
                <a:latin typeface="Times New Roman" pitchFamily="18" charset="0"/>
              </a:rPr>
              <a:t>mean</a:t>
            </a:r>
            <a:r>
              <a:rPr lang="en-US" sz="2000">
                <a:latin typeface="Times New Roman" pitchFamily="18" charset="0"/>
              </a:rPr>
              <a:t> and </a:t>
            </a:r>
            <a:r>
              <a:rPr lang="en-US" sz="2000" u="sng">
                <a:latin typeface="Times New Roman" pitchFamily="18" charset="0"/>
              </a:rPr>
              <a:t>variance</a:t>
            </a:r>
            <a:r>
              <a:rPr lang="en-US" sz="2000">
                <a:latin typeface="Times New Roman" pitchFamily="18" charset="0"/>
              </a:rPr>
              <a:t> of </a:t>
            </a:r>
          </a:p>
          <a:p>
            <a:endParaRPr lang="en-US" sz="2000">
              <a:latin typeface="Times New Roman" pitchFamily="18" charset="0"/>
            </a:endParaRPr>
          </a:p>
        </p:txBody>
      </p:sp>
      <p:graphicFrame>
        <p:nvGraphicFramePr>
          <p:cNvPr id="1045508" name="Object 4"/>
          <p:cNvGraphicFramePr>
            <a:graphicFrameLocks noChangeAspect="1"/>
          </p:cNvGraphicFramePr>
          <p:nvPr>
            <p:ph sz="quarter" idx="2"/>
          </p:nvPr>
        </p:nvGraphicFramePr>
        <p:xfrm>
          <a:off x="3505200" y="1905000"/>
          <a:ext cx="914400" cy="385763"/>
        </p:xfrm>
        <a:graphic>
          <a:graphicData uri="http://schemas.openxmlformats.org/presentationml/2006/ole">
            <p:oleObj spid="_x0000_s1045508" name="Equation" r:id="rId3" imgW="571320" imgH="241200" progId="">
              <p:embed/>
            </p:oleObj>
          </a:graphicData>
        </a:graphic>
      </p:graphicFrame>
      <p:pic>
        <p:nvPicPr>
          <p:cNvPr id="1045511" name="Picture 7"/>
          <p:cNvPicPr>
            <a:picLocks noChangeAspect="1" noChangeArrowheads="1"/>
          </p:cNvPicPr>
          <p:nvPr/>
        </p:nvPicPr>
        <p:blipFill>
          <a:blip r:embed="rId4" cstate="print">
            <a:lum contrast="6000"/>
          </a:blip>
          <a:srcRect/>
          <a:stretch>
            <a:fillRect/>
          </a:stretch>
        </p:blipFill>
        <p:spPr bwMode="auto">
          <a:xfrm>
            <a:off x="1438275" y="3119438"/>
            <a:ext cx="6334125" cy="1452562"/>
          </a:xfrm>
          <a:prstGeom prst="rect">
            <a:avLst/>
          </a:prstGeom>
          <a:noFill/>
          <a:ln w="9525">
            <a:noFill/>
            <a:miter lim="800000"/>
            <a:headEnd/>
            <a:tailEnd/>
          </a:ln>
          <a:effectLst/>
        </p:spPr>
      </p:pic>
      <p:pic>
        <p:nvPicPr>
          <p:cNvPr id="1045513" name="Picture 9"/>
          <p:cNvPicPr>
            <a:picLocks noChangeAspect="1" noChangeArrowheads="1"/>
          </p:cNvPicPr>
          <p:nvPr/>
        </p:nvPicPr>
        <p:blipFill>
          <a:blip r:embed="rId5" cstate="print"/>
          <a:srcRect/>
          <a:stretch>
            <a:fillRect/>
          </a:stretch>
        </p:blipFill>
        <p:spPr bwMode="auto">
          <a:xfrm>
            <a:off x="2057400" y="4876800"/>
            <a:ext cx="5410200" cy="1276350"/>
          </a:xfrm>
          <a:prstGeom prst="rect">
            <a:avLst/>
          </a:prstGeom>
          <a:noFill/>
          <a:ln w="9525">
            <a:noFill/>
            <a:miter lim="800000"/>
            <a:headEnd/>
            <a:tailEnd/>
          </a:ln>
          <a:effectLst/>
        </p:spPr>
      </p:pic>
      <p:graphicFrame>
        <p:nvGraphicFramePr>
          <p:cNvPr id="1045514" name="Object 10"/>
          <p:cNvGraphicFramePr>
            <a:graphicFrameLocks noChangeAspect="1"/>
          </p:cNvGraphicFramePr>
          <p:nvPr>
            <p:ph sz="quarter" idx="3"/>
          </p:nvPr>
        </p:nvGraphicFramePr>
        <p:xfrm>
          <a:off x="6858000" y="4489450"/>
          <a:ext cx="914400" cy="387350"/>
        </p:xfrm>
        <a:graphic>
          <a:graphicData uri="http://schemas.openxmlformats.org/presentationml/2006/ole">
            <p:oleObj spid="_x0000_s1045514" name="Equation" r:id="rId6" imgW="571320" imgH="241200" progId="">
              <p:embed/>
            </p:oleObj>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MLE Examples (14) </a:t>
            </a:r>
            <a:endParaRPr lang="en-US" dirty="0"/>
          </a:p>
        </p:txBody>
      </p:sp>
      <p:sp>
        <p:nvSpPr>
          <p:cNvPr id="3" name="Content Placeholder 2"/>
          <p:cNvSpPr>
            <a:spLocks noGrp="1"/>
          </p:cNvSpPr>
          <p:nvPr>
            <p:ph idx="1"/>
          </p:nvPr>
        </p:nvSpPr>
        <p:spPr/>
        <p:txBody>
          <a:bodyPr/>
          <a:lstStyle/>
          <a:p>
            <a:r>
              <a:rPr lang="en-US" b="1" u="sng" dirty="0" smtClean="0">
                <a:latin typeface="+mj-lt"/>
              </a:rPr>
              <a:t>Example 3: Bearing estimation MLE</a:t>
            </a:r>
          </a:p>
          <a:p>
            <a:endParaRPr lang="en-US" b="1" u="sng" dirty="0" smtClean="0"/>
          </a:p>
          <a:p>
            <a:endParaRPr lang="en-US" b="1" u="sng" dirty="0" smtClean="0"/>
          </a:p>
          <a:p>
            <a:endParaRPr lang="en-US" b="1" u="sng" dirty="0" smtClean="0"/>
          </a:p>
          <a:p>
            <a:endParaRPr lang="en-US" b="1" u="sng" dirty="0" smtClean="0"/>
          </a:p>
          <a:p>
            <a:endParaRPr lang="en-US" b="1" u="sng" dirty="0" smtClean="0"/>
          </a:p>
          <a:p>
            <a:endParaRPr lang="en-US" b="1" u="sng" dirty="0" smtClean="0"/>
          </a:p>
          <a:p>
            <a:pPr>
              <a:buNone/>
            </a:pPr>
            <a:endParaRPr lang="en-US" dirty="0" smtClean="0"/>
          </a:p>
          <a:p>
            <a:pPr>
              <a:buNone/>
            </a:pPr>
            <a:r>
              <a:rPr lang="en-US" dirty="0" smtClean="0">
                <a:latin typeface="+mj-lt"/>
              </a:rPr>
              <a:t>	Grab one snapshot of all </a:t>
            </a:r>
            <a:r>
              <a:rPr lang="en-US" i="1" dirty="0" smtClean="0">
                <a:latin typeface="+mj-lt"/>
              </a:rPr>
              <a:t>M </a:t>
            </a:r>
            <a:r>
              <a:rPr lang="en-US" dirty="0" smtClean="0">
                <a:latin typeface="+mj-lt"/>
              </a:rPr>
              <a:t>sensors at a single instant </a:t>
            </a:r>
            <a:r>
              <a:rPr lang="en-US" i="1" dirty="0" err="1" smtClean="0">
                <a:latin typeface="+mj-lt"/>
              </a:rPr>
              <a:t>t</a:t>
            </a:r>
            <a:r>
              <a:rPr lang="en-US" i="1" baseline="-25000" dirty="0" err="1" smtClean="0">
                <a:latin typeface="+mj-lt"/>
              </a:rPr>
              <a:t>s</a:t>
            </a:r>
            <a:r>
              <a:rPr lang="en-US" i="1" dirty="0" smtClean="0">
                <a:latin typeface="+mj-lt"/>
              </a:rPr>
              <a:t>:</a:t>
            </a:r>
          </a:p>
          <a:p>
            <a:pPr>
              <a:buNone/>
            </a:pPr>
            <a:endParaRPr lang="en-US" i="1" dirty="0" smtClean="0">
              <a:latin typeface="+mj-lt"/>
            </a:endParaRPr>
          </a:p>
          <a:p>
            <a:pPr>
              <a:buNone/>
            </a:pPr>
            <a:endParaRPr lang="en-US" i="1" dirty="0" smtClean="0">
              <a:latin typeface="+mj-lt"/>
            </a:endParaRPr>
          </a:p>
          <a:p>
            <a:pPr>
              <a:buNone/>
            </a:pPr>
            <a:endParaRPr lang="en-US" sz="800" b="1" i="1" u="sng" dirty="0" smtClean="0">
              <a:latin typeface="+mj-lt"/>
            </a:endParaRPr>
          </a:p>
          <a:p>
            <a:pPr>
              <a:buNone/>
            </a:pPr>
            <a:r>
              <a:rPr lang="en-US" b="1" dirty="0" smtClean="0">
                <a:latin typeface="+mj-lt"/>
              </a:rPr>
              <a:t>	Solution: </a:t>
            </a:r>
            <a:r>
              <a:rPr lang="en-US" dirty="0" smtClean="0">
                <a:latin typeface="+mj-lt"/>
              </a:rPr>
              <a:t>Same as Sinusoidal estimation (example 2). So, compute DFT and find location of peak.</a:t>
            </a:r>
            <a:endParaRPr lang="en-US" b="1" i="1" u="sng" dirty="0" smtClean="0">
              <a:latin typeface="+mj-lt"/>
            </a:endParaRPr>
          </a:p>
          <a:p>
            <a:pPr>
              <a:buNone/>
            </a:pPr>
            <a:r>
              <a:rPr lang="en-US" b="1" dirty="0" smtClean="0">
                <a:latin typeface="+mj-lt"/>
              </a:rPr>
              <a:t>	</a:t>
            </a:r>
            <a:endParaRPr lang="en-US" dirty="0" smtClean="0">
              <a:latin typeface="+mj-lt"/>
            </a:endParaRPr>
          </a:p>
          <a:p>
            <a:endParaRPr lang="en-US" dirty="0"/>
          </a:p>
        </p:txBody>
      </p:sp>
      <p:sp>
        <p:nvSpPr>
          <p:cNvPr id="4" name="Date Placeholder 3"/>
          <p:cNvSpPr>
            <a:spLocks noGrp="1"/>
          </p:cNvSpPr>
          <p:nvPr>
            <p:ph type="dt" sz="half" idx="10"/>
          </p:nvPr>
        </p:nvSpPr>
        <p:spPr/>
        <p:txBody>
          <a:bodyPr/>
          <a:lstStyle/>
          <a:p>
            <a:r>
              <a:rPr lang="en-US" smtClean="0"/>
              <a:t>		 </a:t>
            </a:r>
            <a:r>
              <a:rPr lang="en-US" sz="1200" smtClean="0"/>
              <a:t> </a:t>
            </a:r>
            <a:fld id="{00419DC8-3E54-4AC2-B4B3-4E4A59206CF8}" type="slidenum">
              <a:rPr lang="en-US" sz="1200" smtClean="0">
                <a:solidFill>
                  <a:srgbClr val="003399"/>
                </a:solidFill>
                <a:cs typeface="+mj-cs"/>
              </a:rPr>
              <a:pPr/>
              <a:t>100</a:t>
            </a:fld>
            <a:endParaRPr lang="en-US" sz="1200">
              <a:solidFill>
                <a:srgbClr val="003399"/>
              </a:solidFill>
            </a:endParaRPr>
          </a:p>
        </p:txBody>
      </p:sp>
      <p:pic>
        <p:nvPicPr>
          <p:cNvPr id="1311746" name="Picture 2"/>
          <p:cNvPicPr>
            <a:picLocks noChangeAspect="1" noChangeArrowheads="1"/>
          </p:cNvPicPr>
          <p:nvPr/>
        </p:nvPicPr>
        <p:blipFill>
          <a:blip r:embed="rId2" cstate="print"/>
          <a:srcRect/>
          <a:stretch>
            <a:fillRect/>
          </a:stretch>
        </p:blipFill>
        <p:spPr bwMode="auto">
          <a:xfrm>
            <a:off x="1155494" y="1295400"/>
            <a:ext cx="6921706" cy="2362200"/>
          </a:xfrm>
          <a:prstGeom prst="rect">
            <a:avLst/>
          </a:prstGeom>
          <a:noFill/>
          <a:ln w="9525">
            <a:noFill/>
            <a:miter lim="800000"/>
            <a:headEnd/>
            <a:tailEnd/>
          </a:ln>
        </p:spPr>
      </p:pic>
      <p:pic>
        <p:nvPicPr>
          <p:cNvPr id="1311747" name="Picture 3"/>
          <p:cNvPicPr>
            <a:picLocks noChangeAspect="1" noChangeArrowheads="1"/>
          </p:cNvPicPr>
          <p:nvPr/>
        </p:nvPicPr>
        <p:blipFill>
          <a:blip r:embed="rId3" cstate="print"/>
          <a:srcRect/>
          <a:stretch>
            <a:fillRect/>
          </a:stretch>
        </p:blipFill>
        <p:spPr bwMode="auto">
          <a:xfrm>
            <a:off x="2133600" y="4233607"/>
            <a:ext cx="4876800" cy="5669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Spectral Estimation (1)</a:t>
            </a:r>
            <a:endParaRPr lang="en-US" dirty="0"/>
          </a:p>
        </p:txBody>
      </p:sp>
      <p:sp>
        <p:nvSpPr>
          <p:cNvPr id="3" name="Content Placeholder 2"/>
          <p:cNvSpPr>
            <a:spLocks noGrp="1"/>
          </p:cNvSpPr>
          <p:nvPr>
            <p:ph idx="1"/>
          </p:nvPr>
        </p:nvSpPr>
        <p:spPr>
          <a:xfrm>
            <a:off x="609600" y="838200"/>
            <a:ext cx="8001000" cy="5181600"/>
          </a:xfrm>
        </p:spPr>
        <p:txBody>
          <a:bodyPr/>
          <a:lstStyle/>
          <a:p>
            <a:r>
              <a:rPr lang="en-US" b="1" u="sng" dirty="0" smtClean="0">
                <a:solidFill>
                  <a:schemeClr val="tx1"/>
                </a:solidFill>
                <a:latin typeface="+mj-lt"/>
                <a:ea typeface="+mn-ea"/>
                <a:cs typeface="+mn-cs"/>
              </a:rPr>
              <a:t>Definition of PSD (Power Spectral Density)</a:t>
            </a:r>
          </a:p>
          <a:p>
            <a:pPr>
              <a:buNone/>
            </a:pPr>
            <a:r>
              <a:rPr lang="en-US" dirty="0" smtClean="0"/>
              <a:t>	</a:t>
            </a:r>
            <a:r>
              <a:rPr lang="en-US" dirty="0" smtClean="0">
                <a:solidFill>
                  <a:schemeClr val="tx1"/>
                </a:solidFill>
                <a:latin typeface="+mj-lt"/>
                <a:ea typeface="+mn-ea"/>
                <a:cs typeface="+mn-cs"/>
              </a:rPr>
              <a:t>Given a WSS discrete-time random process </a:t>
            </a:r>
            <a:r>
              <a:rPr lang="en-US" i="1" dirty="0" smtClean="0">
                <a:solidFill>
                  <a:schemeClr val="tx1"/>
                </a:solidFill>
                <a:latin typeface="+mj-lt"/>
                <a:ea typeface="+mn-ea"/>
                <a:cs typeface="+mn-cs"/>
              </a:rPr>
              <a:t>x</a:t>
            </a:r>
            <a:r>
              <a:rPr lang="en-US" dirty="0" smtClean="0">
                <a:solidFill>
                  <a:schemeClr val="tx1"/>
                </a:solidFill>
                <a:latin typeface="+mj-lt"/>
                <a:ea typeface="+mn-ea"/>
                <a:cs typeface="+mn-cs"/>
              </a:rPr>
              <a:t>[</a:t>
            </a:r>
            <a:r>
              <a:rPr lang="en-US" i="1" dirty="0">
                <a:latin typeface="+mj-lt"/>
              </a:rPr>
              <a:t>n</a:t>
            </a:r>
            <a:r>
              <a:rPr lang="en-US" dirty="0" smtClean="0">
                <a:solidFill>
                  <a:schemeClr val="tx1"/>
                </a:solidFill>
                <a:latin typeface="+mj-lt"/>
                <a:ea typeface="+mn-ea"/>
                <a:cs typeface="+mn-cs"/>
              </a:rPr>
              <a:t>],</a:t>
            </a:r>
            <a:r>
              <a:rPr lang="en-US" i="1" dirty="0" smtClean="0">
                <a:solidFill>
                  <a:schemeClr val="tx1"/>
                </a:solidFill>
                <a:latin typeface="+mj-lt"/>
                <a:ea typeface="+mn-ea"/>
                <a:cs typeface="+mn-cs"/>
              </a:rPr>
              <a:t> </a:t>
            </a:r>
            <a:r>
              <a:rPr lang="en-US" dirty="0" smtClean="0">
                <a:solidFill>
                  <a:schemeClr val="tx1"/>
                </a:solidFill>
                <a:latin typeface="+mj-lt"/>
                <a:ea typeface="+mn-ea"/>
                <a:cs typeface="+mn-cs"/>
              </a:rPr>
              <a:t>the PSD is defined by:</a:t>
            </a:r>
          </a:p>
          <a:p>
            <a:pPr>
              <a:buNone/>
            </a:pPr>
            <a:endParaRPr lang="en-US" dirty="0" smtClean="0"/>
          </a:p>
          <a:p>
            <a:pPr>
              <a:buNone/>
            </a:pPr>
            <a:endParaRPr lang="en-US" dirty="0" smtClean="0"/>
          </a:p>
          <a:p>
            <a:pPr>
              <a:buNone/>
            </a:pPr>
            <a:endParaRPr lang="en-US" sz="2400" dirty="0" smtClean="0"/>
          </a:p>
          <a:p>
            <a:pPr>
              <a:buNone/>
            </a:pPr>
            <a:r>
              <a:rPr lang="en-US" dirty="0" smtClean="0"/>
              <a:t>	</a:t>
            </a:r>
            <a:r>
              <a:rPr lang="en-US" dirty="0" smtClean="0">
                <a:solidFill>
                  <a:schemeClr val="tx1"/>
                </a:solidFill>
                <a:latin typeface="+mj-lt"/>
                <a:ea typeface="+mn-ea"/>
                <a:cs typeface="+mn-cs"/>
              </a:rPr>
              <a:t>Recall the </a:t>
            </a:r>
            <a:r>
              <a:rPr lang="en-US" b="1" dirty="0" smtClean="0">
                <a:solidFill>
                  <a:schemeClr val="tx1"/>
                </a:solidFill>
                <a:latin typeface="+mj-lt"/>
                <a:ea typeface="+mn-ea"/>
                <a:cs typeface="+mn-cs"/>
              </a:rPr>
              <a:t>Wiener-</a:t>
            </a:r>
            <a:r>
              <a:rPr lang="en-US" b="1" dirty="0" err="1" smtClean="0">
                <a:solidFill>
                  <a:schemeClr val="tx1"/>
                </a:solidFill>
                <a:latin typeface="+mj-lt"/>
                <a:ea typeface="+mn-ea"/>
                <a:cs typeface="+mn-cs"/>
              </a:rPr>
              <a:t>Khinchine</a:t>
            </a:r>
            <a:r>
              <a:rPr lang="en-US" b="1" dirty="0" smtClean="0">
                <a:solidFill>
                  <a:schemeClr val="tx1"/>
                </a:solidFill>
                <a:latin typeface="+mj-lt"/>
                <a:ea typeface="+mn-ea"/>
                <a:cs typeface="+mn-cs"/>
              </a:rPr>
              <a:t> theorem</a:t>
            </a:r>
            <a:r>
              <a:rPr lang="en-US" dirty="0" smtClean="0">
                <a:solidFill>
                  <a:schemeClr val="tx1"/>
                </a:solidFill>
                <a:latin typeface="+mj-lt"/>
                <a:ea typeface="+mn-ea"/>
                <a:cs typeface="+mn-cs"/>
              </a:rPr>
              <a:t>:</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101</a:t>
            </a:fld>
            <a:endParaRPr lang="en-US" sz="1200">
              <a:solidFill>
                <a:srgbClr val="003399"/>
              </a:solidFill>
            </a:endParaRPr>
          </a:p>
        </p:txBody>
      </p:sp>
      <p:pic>
        <p:nvPicPr>
          <p:cNvPr id="77826" name="Picture 2"/>
          <p:cNvPicPr>
            <a:picLocks noChangeAspect="1" noChangeArrowheads="1"/>
          </p:cNvPicPr>
          <p:nvPr/>
        </p:nvPicPr>
        <p:blipFill>
          <a:blip r:embed="rId2" cstate="print"/>
          <a:srcRect/>
          <a:stretch>
            <a:fillRect/>
          </a:stretch>
        </p:blipFill>
        <p:spPr bwMode="auto">
          <a:xfrm>
            <a:off x="2286000" y="1577816"/>
            <a:ext cx="4419600" cy="1165384"/>
          </a:xfrm>
          <a:prstGeom prst="rect">
            <a:avLst/>
          </a:prstGeom>
          <a:noFill/>
          <a:ln w="9525">
            <a:noFill/>
            <a:miter lim="800000"/>
            <a:headEnd/>
            <a:tailEnd/>
          </a:ln>
          <a:effectLst/>
        </p:spPr>
      </p:pic>
      <p:sp>
        <p:nvSpPr>
          <p:cNvPr id="6" name="TextBox 5"/>
          <p:cNvSpPr txBox="1"/>
          <p:nvPr/>
        </p:nvSpPr>
        <p:spPr>
          <a:xfrm>
            <a:off x="7924800" y="1905000"/>
            <a:ext cx="492443" cy="400110"/>
          </a:xfrm>
          <a:prstGeom prst="rect">
            <a:avLst/>
          </a:prstGeom>
          <a:noFill/>
        </p:spPr>
        <p:txBody>
          <a:bodyPr wrap="none" rtlCol="0">
            <a:spAutoFit/>
          </a:bodyPr>
          <a:lstStyle/>
          <a:p>
            <a:r>
              <a:rPr lang="en-US" dirty="0" smtClean="0"/>
              <a:t>(1)</a:t>
            </a:r>
            <a:endParaRPr lang="en-US" dirty="0"/>
          </a:p>
        </p:txBody>
      </p:sp>
      <p:pic>
        <p:nvPicPr>
          <p:cNvPr id="77827" name="Picture 3"/>
          <p:cNvPicPr>
            <a:picLocks noChangeAspect="1" noChangeArrowheads="1"/>
          </p:cNvPicPr>
          <p:nvPr/>
        </p:nvPicPr>
        <p:blipFill>
          <a:blip r:embed="rId3" cstate="print"/>
          <a:srcRect/>
          <a:stretch>
            <a:fillRect/>
          </a:stretch>
        </p:blipFill>
        <p:spPr bwMode="auto">
          <a:xfrm>
            <a:off x="1143000" y="3163891"/>
            <a:ext cx="5029200" cy="1429772"/>
          </a:xfrm>
          <a:prstGeom prst="rect">
            <a:avLst/>
          </a:prstGeom>
          <a:noFill/>
          <a:ln w="9525">
            <a:noFill/>
            <a:miter lim="800000"/>
            <a:headEnd/>
            <a:tailEnd/>
          </a:ln>
          <a:effectLst/>
        </p:spPr>
      </p:pic>
      <p:sp>
        <p:nvSpPr>
          <p:cNvPr id="8" name="TextBox 7"/>
          <p:cNvSpPr txBox="1"/>
          <p:nvPr/>
        </p:nvSpPr>
        <p:spPr>
          <a:xfrm>
            <a:off x="7924800" y="3714690"/>
            <a:ext cx="492443" cy="400110"/>
          </a:xfrm>
          <a:prstGeom prst="rect">
            <a:avLst/>
          </a:prstGeom>
          <a:noFill/>
        </p:spPr>
        <p:txBody>
          <a:bodyPr wrap="none" rtlCol="0">
            <a:spAutoFit/>
          </a:bodyPr>
          <a:lstStyle/>
          <a:p>
            <a:r>
              <a:rPr lang="en-US" dirty="0" smtClean="0"/>
              <a:t>(2)</a:t>
            </a:r>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Spectral Estimation (2)</a:t>
            </a:r>
            <a:endParaRPr lang="en-US" dirty="0"/>
          </a:p>
        </p:txBody>
      </p:sp>
      <p:sp>
        <p:nvSpPr>
          <p:cNvPr id="3" name="Content Placeholder 2"/>
          <p:cNvSpPr>
            <a:spLocks noGrp="1"/>
          </p:cNvSpPr>
          <p:nvPr>
            <p:ph idx="1"/>
          </p:nvPr>
        </p:nvSpPr>
        <p:spPr/>
        <p:txBody>
          <a:bodyPr/>
          <a:lstStyle/>
          <a:p>
            <a:pPr>
              <a:buNone/>
            </a:pPr>
            <a:r>
              <a:rPr lang="en-US" dirty="0" smtClean="0"/>
              <a:t>	</a:t>
            </a:r>
            <a:r>
              <a:rPr lang="en-US" b="1" u="sng" dirty="0" smtClean="0">
                <a:solidFill>
                  <a:schemeClr val="tx1"/>
                </a:solidFill>
                <a:latin typeface="+mj-lt"/>
                <a:ea typeface="+mn-ea"/>
                <a:cs typeface="+mn-cs"/>
              </a:rPr>
              <a:t>Problem of PSD estimation</a:t>
            </a:r>
            <a:r>
              <a:rPr lang="en-US" b="1" dirty="0" smtClean="0">
                <a:solidFill>
                  <a:schemeClr val="tx1"/>
                </a:solidFill>
                <a:latin typeface="+mj-lt"/>
                <a:ea typeface="+mn-ea"/>
                <a:cs typeface="+mn-cs"/>
              </a:rPr>
              <a:t>:</a:t>
            </a:r>
          </a:p>
          <a:p>
            <a:pPr lvl="1"/>
            <a:r>
              <a:rPr lang="en-US" dirty="0" smtClean="0">
                <a:solidFill>
                  <a:schemeClr val="tx1"/>
                </a:solidFill>
                <a:latin typeface="+mj-lt"/>
                <a:ea typeface="+mn-ea"/>
                <a:cs typeface="+mn-cs"/>
              </a:rPr>
              <a:t>Both (1) </a:t>
            </a:r>
            <a:r>
              <a:rPr lang="en-US" dirty="0" smtClean="0">
                <a:ea typeface="+mn-ea"/>
                <a:cs typeface="+mn-cs"/>
              </a:rPr>
              <a:t>and</a:t>
            </a:r>
            <a:r>
              <a:rPr lang="en-US" dirty="0" smtClean="0">
                <a:solidFill>
                  <a:schemeClr val="tx1"/>
                </a:solidFill>
                <a:latin typeface="+mj-lt"/>
                <a:ea typeface="+mn-ea"/>
                <a:cs typeface="+mn-cs"/>
              </a:rPr>
              <a:t> (2) involve ensemble averaging </a:t>
            </a:r>
            <a:r>
              <a:rPr lang="en-US" u="sng" dirty="0" smtClean="0">
                <a:ea typeface="+mn-ea"/>
                <a:cs typeface="+mn-cs"/>
              </a:rPr>
              <a:t>but</a:t>
            </a:r>
            <a:r>
              <a:rPr lang="en-US" b="1" dirty="0" smtClean="0">
                <a:solidFill>
                  <a:schemeClr val="tx1"/>
                </a:solidFill>
                <a:latin typeface="+mj-lt"/>
                <a:ea typeface="+mn-ea"/>
                <a:cs typeface="+mn-cs"/>
              </a:rPr>
              <a:t> in practice we get only one realization from the ensemble.</a:t>
            </a:r>
          </a:p>
          <a:p>
            <a:pPr lvl="1"/>
            <a:r>
              <a:rPr lang="en-US" dirty="0" smtClean="0">
                <a:solidFill>
                  <a:schemeClr val="tx1"/>
                </a:solidFill>
                <a:latin typeface="+mj-lt"/>
                <a:ea typeface="+mn-ea"/>
                <a:cs typeface="+mn-cs"/>
              </a:rPr>
              <a:t>Both (1) </a:t>
            </a:r>
            <a:r>
              <a:rPr lang="en-US" dirty="0" smtClean="0">
                <a:ea typeface="+mn-ea"/>
                <a:cs typeface="+mn-cs"/>
              </a:rPr>
              <a:t>and</a:t>
            </a:r>
            <a:r>
              <a:rPr lang="en-US" dirty="0" smtClean="0">
                <a:solidFill>
                  <a:schemeClr val="tx1"/>
                </a:solidFill>
                <a:latin typeface="+mj-lt"/>
                <a:ea typeface="+mn-ea"/>
                <a:cs typeface="+mn-cs"/>
              </a:rPr>
              <a:t> (2) use a Fourier transform of infinite length </a:t>
            </a:r>
            <a:r>
              <a:rPr lang="en-US" u="sng" dirty="0" smtClean="0">
                <a:ea typeface="+mn-ea"/>
                <a:cs typeface="+mn-cs"/>
              </a:rPr>
              <a:t>but</a:t>
            </a:r>
            <a:r>
              <a:rPr lang="en-US" b="1" dirty="0" smtClean="0">
                <a:solidFill>
                  <a:schemeClr val="tx1"/>
                </a:solidFill>
                <a:latin typeface="+mj-lt"/>
                <a:ea typeface="+mn-ea"/>
                <a:cs typeface="+mn-cs"/>
              </a:rPr>
              <a:t> in practice we get only a finite number of samples.</a:t>
            </a:r>
          </a:p>
          <a:p>
            <a:pPr lvl="1">
              <a:buNone/>
            </a:pPr>
            <a:r>
              <a:rPr lang="en-US" b="1" dirty="0" smtClean="0">
                <a:ea typeface="+mn-ea"/>
                <a:cs typeface="+mn-cs"/>
              </a:rPr>
              <a:t>	</a:t>
            </a:r>
            <a:r>
              <a:rPr lang="en-US" dirty="0" smtClean="0"/>
              <a:t>(Note: a finite number of samples allows only a finite number of autocorrelation function - ACF values)</a:t>
            </a:r>
          </a:p>
          <a:p>
            <a:pPr lvl="1">
              <a:buNone/>
            </a:pPr>
            <a:endParaRPr lang="en-US" sz="800" b="1" dirty="0" smtClean="0">
              <a:solidFill>
                <a:schemeClr val="tx1"/>
              </a:solidFill>
              <a:latin typeface="+mj-lt"/>
              <a:ea typeface="+mn-ea"/>
              <a:cs typeface="+mn-cs"/>
            </a:endParaRPr>
          </a:p>
          <a:p>
            <a:pPr>
              <a:buNone/>
            </a:pPr>
            <a:r>
              <a:rPr lang="en-US" dirty="0" smtClean="0"/>
              <a:t>	</a:t>
            </a:r>
            <a:r>
              <a:rPr lang="en-US" dirty="0" smtClean="0">
                <a:solidFill>
                  <a:schemeClr val="tx1"/>
                </a:solidFill>
                <a:latin typeface="+mj-lt"/>
                <a:ea typeface="+mn-ea"/>
                <a:cs typeface="+mn-cs"/>
              </a:rPr>
              <a:t>(1) &amp; (2) motivate two approaches to PSD estimation:</a:t>
            </a:r>
          </a:p>
          <a:p>
            <a:pPr marL="517525" indent="-517525">
              <a:buNone/>
              <a:tabLst>
                <a:tab pos="457200" algn="l"/>
                <a:tab pos="746125" algn="l"/>
              </a:tabLst>
            </a:pPr>
            <a:r>
              <a:rPr lang="en-US" dirty="0" smtClean="0">
                <a:solidFill>
                  <a:schemeClr val="tx1"/>
                </a:solidFill>
                <a:latin typeface="+mj-lt"/>
                <a:ea typeface="+mn-ea"/>
                <a:cs typeface="+mn-cs"/>
              </a:rPr>
              <a:t>		1. Compute the DFT of the signal and then do some form of 	averaging</a:t>
            </a:r>
            <a:r>
              <a:rPr lang="en-US" dirty="0" smtClean="0"/>
              <a:t>.</a:t>
            </a:r>
          </a:p>
          <a:p>
            <a:pPr marL="517525" indent="-517525">
              <a:buNone/>
              <a:tabLst>
                <a:tab pos="517525" algn="l"/>
                <a:tab pos="746125" algn="l"/>
              </a:tabLst>
            </a:pPr>
            <a:r>
              <a:rPr lang="en-US" dirty="0" smtClean="0">
                <a:solidFill>
                  <a:schemeClr val="tx1"/>
                </a:solidFill>
                <a:latin typeface="+mj-lt"/>
                <a:ea typeface="+mn-ea"/>
                <a:cs typeface="+mn-cs"/>
              </a:rPr>
              <a:t>	2. Compute and estimate of the ACF using some form of </a:t>
            </a:r>
            <a:r>
              <a:rPr lang="en-US" dirty="0" smtClean="0"/>
              <a:t> </a:t>
            </a:r>
            <a:r>
              <a:rPr lang="en-US" dirty="0" smtClean="0">
                <a:solidFill>
                  <a:schemeClr val="tx1"/>
                </a:solidFill>
                <a:latin typeface="+mj-lt"/>
                <a:ea typeface="+mn-ea"/>
                <a:cs typeface="+mn-cs"/>
              </a:rPr>
              <a:t>averaging 	and then compute the DFT.</a:t>
            </a:r>
          </a:p>
          <a:p>
            <a:pPr>
              <a:buNone/>
            </a:pPr>
            <a:r>
              <a:rPr lang="en-US" dirty="0" smtClean="0"/>
              <a:t>	</a:t>
            </a:r>
            <a:r>
              <a:rPr lang="en-US" dirty="0" smtClean="0">
                <a:solidFill>
                  <a:schemeClr val="tx1"/>
                </a:solidFill>
                <a:latin typeface="+mj-lt"/>
                <a:ea typeface="+mn-ea"/>
                <a:cs typeface="+mn-cs"/>
              </a:rPr>
              <a:t>Both of them are called </a:t>
            </a:r>
            <a:r>
              <a:rPr lang="en-US" b="1" dirty="0" smtClean="0"/>
              <a:t>c</a:t>
            </a:r>
            <a:r>
              <a:rPr lang="en-US" b="1" dirty="0" smtClean="0">
                <a:solidFill>
                  <a:schemeClr val="tx1"/>
                </a:solidFill>
                <a:latin typeface="+mj-lt"/>
                <a:ea typeface="+mn-ea"/>
                <a:cs typeface="+mn-cs"/>
              </a:rPr>
              <a:t>lassical non-parametric </a:t>
            </a:r>
            <a:r>
              <a:rPr lang="en-US" b="1" dirty="0" smtClean="0"/>
              <a:t>a</a:t>
            </a:r>
            <a:r>
              <a:rPr lang="en-US" b="1" dirty="0" smtClean="0">
                <a:solidFill>
                  <a:schemeClr val="tx1"/>
                </a:solidFill>
                <a:latin typeface="+mj-lt"/>
                <a:ea typeface="+mn-ea"/>
                <a:cs typeface="+mn-cs"/>
              </a:rPr>
              <a:t>pproaches </a:t>
            </a:r>
            <a:r>
              <a:rPr lang="en-US" dirty="0" smtClean="0">
                <a:solidFill>
                  <a:schemeClr val="tx1"/>
                </a:solidFill>
                <a:latin typeface="+mj-lt"/>
                <a:ea typeface="+mn-ea"/>
                <a:cs typeface="+mn-cs"/>
              </a:rPr>
              <a:t>–they strive to do the best with the available data w</a:t>
            </a:r>
            <a:r>
              <a:rPr lang="en-US" dirty="0" smtClean="0"/>
              <a:t>ithout</a:t>
            </a:r>
            <a:r>
              <a:rPr lang="en-US" dirty="0" smtClean="0">
                <a:solidFill>
                  <a:schemeClr val="tx1"/>
                </a:solidFill>
                <a:latin typeface="+mj-lt"/>
                <a:ea typeface="+mn-ea"/>
                <a:cs typeface="+mn-cs"/>
              </a:rPr>
              <a:t> making any assumptions other than that the underlying process is WSS.</a:t>
            </a:r>
          </a:p>
          <a:p>
            <a:pPr lvl="1">
              <a:buNone/>
            </a:pPr>
            <a:endParaRPr lang="en-US" b="1" dirty="0" smtClean="0">
              <a:solidFill>
                <a:schemeClr val="tx1"/>
              </a:solidFill>
              <a:latin typeface="+mj-lt"/>
              <a:ea typeface="+mn-ea"/>
              <a:cs typeface="+mn-cs"/>
            </a:endParaRP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102</a:t>
            </a:fld>
            <a:endParaRPr lang="en-US" sz="1200">
              <a:solidFill>
                <a:srgbClr val="003399"/>
              </a:solidFill>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Spectral Estimation (3)</a:t>
            </a:r>
            <a:endParaRPr lang="en-US" dirty="0"/>
          </a:p>
        </p:txBody>
      </p:sp>
      <p:sp>
        <p:nvSpPr>
          <p:cNvPr id="3" name="Content Placeholder 2"/>
          <p:cNvSpPr>
            <a:spLocks noGrp="1"/>
          </p:cNvSpPr>
          <p:nvPr>
            <p:ph idx="1"/>
          </p:nvPr>
        </p:nvSpPr>
        <p:spPr/>
        <p:txBody>
          <a:bodyPr/>
          <a:lstStyle/>
          <a:p>
            <a:pPr>
              <a:buNone/>
            </a:pPr>
            <a:r>
              <a:rPr lang="en-US" dirty="0" smtClean="0"/>
              <a:t>	</a:t>
            </a:r>
            <a:r>
              <a:rPr lang="en-US" b="1" u="sng" dirty="0" smtClean="0">
                <a:solidFill>
                  <a:schemeClr val="tx1"/>
                </a:solidFill>
                <a:latin typeface="+mj-lt"/>
                <a:ea typeface="+mn-ea"/>
                <a:cs typeface="+mn-cs"/>
              </a:rPr>
              <a:t>Modern </a:t>
            </a:r>
            <a:r>
              <a:rPr lang="en-US" b="1" u="sng" dirty="0" smtClean="0"/>
              <a:t>p</a:t>
            </a:r>
            <a:r>
              <a:rPr lang="en-US" b="1" u="sng" dirty="0" smtClean="0">
                <a:solidFill>
                  <a:schemeClr val="tx1"/>
                </a:solidFill>
                <a:latin typeface="+mj-lt"/>
                <a:ea typeface="+mn-ea"/>
                <a:cs typeface="+mn-cs"/>
              </a:rPr>
              <a:t>arametric </a:t>
            </a:r>
            <a:r>
              <a:rPr lang="en-US" b="1" u="sng" dirty="0" smtClean="0"/>
              <a:t>a</a:t>
            </a:r>
            <a:r>
              <a:rPr lang="en-US" b="1" u="sng" dirty="0" smtClean="0">
                <a:solidFill>
                  <a:schemeClr val="tx1"/>
                </a:solidFill>
                <a:latin typeface="+mj-lt"/>
                <a:ea typeface="+mn-ea"/>
                <a:cs typeface="+mn-cs"/>
              </a:rPr>
              <a:t>pproach:</a:t>
            </a:r>
          </a:p>
          <a:p>
            <a:pPr>
              <a:buNone/>
            </a:pPr>
            <a:r>
              <a:rPr lang="en-US" dirty="0" smtClean="0"/>
              <a:t>	</a:t>
            </a:r>
            <a:r>
              <a:rPr lang="en-US" dirty="0" smtClean="0">
                <a:solidFill>
                  <a:schemeClr val="tx1"/>
                </a:solidFill>
                <a:latin typeface="+mj-lt"/>
                <a:ea typeface="+mn-ea"/>
                <a:cs typeface="+mn-cs"/>
              </a:rPr>
              <a:t>There is a so-called </a:t>
            </a:r>
            <a:r>
              <a:rPr lang="en-US" dirty="0" smtClean="0"/>
              <a:t>m</a:t>
            </a:r>
            <a:r>
              <a:rPr lang="en-US" dirty="0" smtClean="0">
                <a:solidFill>
                  <a:schemeClr val="tx1"/>
                </a:solidFill>
                <a:latin typeface="+mj-lt"/>
                <a:ea typeface="+mn-ea"/>
                <a:cs typeface="+mn-cs"/>
              </a:rPr>
              <a:t>odern approach to PSD estimation that tries to deal with the issue of having only a </a:t>
            </a:r>
            <a:r>
              <a:rPr lang="en-US" u="sng" dirty="0" smtClean="0">
                <a:solidFill>
                  <a:schemeClr val="tx1"/>
                </a:solidFill>
                <a:latin typeface="+mj-lt"/>
                <a:ea typeface="+mn-ea"/>
                <a:cs typeface="+mn-cs"/>
              </a:rPr>
              <a:t>finite number of samples</a:t>
            </a:r>
            <a:r>
              <a:rPr lang="en-US" dirty="0" smtClean="0">
                <a:solidFill>
                  <a:schemeClr val="tx1"/>
                </a:solidFill>
                <a:latin typeface="+mj-lt"/>
                <a:ea typeface="+mn-ea"/>
                <a:cs typeface="+mn-cs"/>
              </a:rPr>
              <a:t>:</a:t>
            </a:r>
          </a:p>
          <a:p>
            <a:pPr lvl="1"/>
            <a:r>
              <a:rPr lang="en-US" dirty="0" smtClean="0">
                <a:solidFill>
                  <a:schemeClr val="tx1"/>
                </a:solidFill>
                <a:latin typeface="+mj-lt"/>
                <a:ea typeface="+mn-ea"/>
                <a:cs typeface="+mn-cs"/>
              </a:rPr>
              <a:t>Assume a recursive model for the ACF. </a:t>
            </a:r>
          </a:p>
          <a:p>
            <a:pPr lvl="1"/>
            <a:r>
              <a:rPr lang="en-US" dirty="0" smtClean="0">
                <a:solidFill>
                  <a:schemeClr val="tx1"/>
                </a:solidFill>
                <a:latin typeface="+mj-lt"/>
                <a:ea typeface="+mn-ea"/>
                <a:cs typeface="+mn-cs"/>
              </a:rPr>
              <a:t>Allows recursive extension of ACF using the known values.</a:t>
            </a:r>
          </a:p>
          <a:p>
            <a:endParaRPr lang="en-US" sz="1200" dirty="0" smtClean="0">
              <a:solidFill>
                <a:schemeClr val="tx1"/>
              </a:solidFill>
              <a:latin typeface="+mj-lt"/>
              <a:ea typeface="+mn-ea"/>
              <a:cs typeface="+mn-cs"/>
            </a:endParaRPr>
          </a:p>
          <a:p>
            <a:pPr>
              <a:buNone/>
            </a:pPr>
            <a:r>
              <a:rPr lang="en-US" dirty="0" smtClean="0">
                <a:solidFill>
                  <a:schemeClr val="tx1"/>
                </a:solidFill>
                <a:latin typeface="+mj-lt"/>
                <a:ea typeface="+mn-ea"/>
                <a:cs typeface="+mn-cs"/>
              </a:rPr>
              <a:t>	</a:t>
            </a:r>
            <a:r>
              <a:rPr lang="en-US" u="sng" dirty="0" smtClean="0">
                <a:solidFill>
                  <a:schemeClr val="tx1"/>
                </a:solidFill>
                <a:latin typeface="+mj-lt"/>
                <a:ea typeface="+mn-ea"/>
                <a:cs typeface="+mn-cs"/>
              </a:rPr>
              <a:t>Example </a:t>
            </a:r>
            <a:r>
              <a:rPr lang="en-US" u="sng" dirty="0" smtClean="0"/>
              <a:t>m</a:t>
            </a:r>
            <a:r>
              <a:rPr lang="en-US" u="sng" dirty="0" smtClean="0">
                <a:solidFill>
                  <a:schemeClr val="tx1"/>
                </a:solidFill>
                <a:latin typeface="+mj-lt"/>
                <a:ea typeface="+mn-ea"/>
                <a:cs typeface="+mn-cs"/>
              </a:rPr>
              <a:t>odel:</a:t>
            </a:r>
          </a:p>
          <a:p>
            <a:pPr>
              <a:buNone/>
            </a:pPr>
            <a:endParaRPr lang="en-US" u="sng" dirty="0" smtClean="0"/>
          </a:p>
          <a:p>
            <a:pPr>
              <a:buNone/>
            </a:pPr>
            <a:endParaRPr lang="en-US" sz="1000" u="sng" dirty="0" smtClean="0">
              <a:solidFill>
                <a:schemeClr val="tx1"/>
              </a:solidFill>
              <a:latin typeface="+mj-lt"/>
              <a:ea typeface="+mn-ea"/>
              <a:cs typeface="+mn-cs"/>
            </a:endParaRPr>
          </a:p>
          <a:p>
            <a:pPr>
              <a:buNone/>
            </a:pPr>
            <a:r>
              <a:rPr lang="en-US" dirty="0" smtClean="0"/>
              <a:t>	</a:t>
            </a:r>
            <a:r>
              <a:rPr lang="en-US" dirty="0" smtClean="0">
                <a:solidFill>
                  <a:schemeClr val="tx1"/>
                </a:solidFill>
                <a:latin typeface="+mj-lt"/>
                <a:ea typeface="+mn-ea"/>
                <a:cs typeface="+mn-cs"/>
              </a:rPr>
              <a:t>We’ll see that for this approach all we’ll need to do is estimate the model parameters {</a:t>
            </a:r>
            <a:r>
              <a:rPr lang="en-US" i="1" dirty="0" err="1" smtClean="0">
                <a:solidFill>
                  <a:schemeClr val="tx1"/>
                </a:solidFill>
                <a:latin typeface="+mj-lt"/>
                <a:ea typeface="+mn-ea"/>
                <a:cs typeface="+mn-cs"/>
              </a:rPr>
              <a:t>a</a:t>
            </a:r>
            <a:r>
              <a:rPr lang="en-US" i="1" baseline="-25000" dirty="0" err="1" smtClean="0">
                <a:solidFill>
                  <a:schemeClr val="tx1"/>
                </a:solidFill>
                <a:latin typeface="+mj-lt"/>
                <a:ea typeface="+mn-ea"/>
                <a:cs typeface="+mn-cs"/>
              </a:rPr>
              <a:t>i</a:t>
            </a:r>
            <a:r>
              <a:rPr lang="en-US" dirty="0" smtClean="0">
                <a:solidFill>
                  <a:schemeClr val="tx1"/>
                </a:solidFill>
                <a:latin typeface="+mj-lt"/>
                <a:ea typeface="+mn-ea"/>
                <a:cs typeface="+mn-cs"/>
              </a:rPr>
              <a:t>} and then use them to get an estimate of the PSD. Thus, this approach is called </a:t>
            </a:r>
            <a:r>
              <a:rPr lang="en-US" b="1" dirty="0" smtClean="0"/>
              <a:t>p</a:t>
            </a:r>
            <a:r>
              <a:rPr lang="en-US" b="1" dirty="0" smtClean="0">
                <a:solidFill>
                  <a:schemeClr val="tx1"/>
                </a:solidFill>
                <a:latin typeface="+mj-lt"/>
                <a:ea typeface="+mn-ea"/>
                <a:cs typeface="+mn-cs"/>
              </a:rPr>
              <a:t>arametric</a:t>
            </a:r>
            <a:r>
              <a:rPr lang="en-US" dirty="0" smtClean="0">
                <a:solidFill>
                  <a:schemeClr val="tx1"/>
                </a:solidFill>
                <a:latin typeface="+mj-lt"/>
                <a:ea typeface="+mn-ea"/>
                <a:cs typeface="+mn-cs"/>
              </a:rPr>
              <a:t>.</a:t>
            </a:r>
          </a:p>
          <a:p>
            <a:pPr lvl="1"/>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103</a:t>
            </a:fld>
            <a:endParaRPr lang="en-US" sz="1200">
              <a:solidFill>
                <a:srgbClr val="003399"/>
              </a:solidFill>
            </a:endParaRPr>
          </a:p>
        </p:txBody>
      </p:sp>
      <p:pic>
        <p:nvPicPr>
          <p:cNvPr id="78850" name="Picture 2"/>
          <p:cNvPicPr>
            <a:picLocks noChangeAspect="1" noChangeArrowheads="1"/>
          </p:cNvPicPr>
          <p:nvPr/>
        </p:nvPicPr>
        <p:blipFill>
          <a:blip r:embed="rId2" cstate="print"/>
          <a:srcRect/>
          <a:stretch>
            <a:fillRect/>
          </a:stretch>
        </p:blipFill>
        <p:spPr bwMode="auto">
          <a:xfrm>
            <a:off x="1371600" y="3276600"/>
            <a:ext cx="6477000" cy="406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Spectral Estimation (4)</a:t>
            </a:r>
            <a:endParaRPr lang="en-US" dirty="0"/>
          </a:p>
        </p:txBody>
      </p:sp>
      <p:sp>
        <p:nvSpPr>
          <p:cNvPr id="3" name="Content Placeholder 2"/>
          <p:cNvSpPr>
            <a:spLocks noGrp="1"/>
          </p:cNvSpPr>
          <p:nvPr>
            <p:ph idx="1"/>
          </p:nvPr>
        </p:nvSpPr>
        <p:spPr/>
        <p:txBody>
          <a:bodyPr/>
          <a:lstStyle/>
          <a:p>
            <a:pPr>
              <a:buNone/>
            </a:pPr>
            <a:r>
              <a:rPr lang="en-US" dirty="0" smtClean="0"/>
              <a:t>	</a:t>
            </a:r>
            <a:r>
              <a:rPr lang="en-US" b="1" u="sng" dirty="0" smtClean="0">
                <a:solidFill>
                  <a:schemeClr val="tx1"/>
                </a:solidFill>
                <a:latin typeface="+mj-lt"/>
                <a:ea typeface="+mn-ea"/>
                <a:cs typeface="+mn-cs"/>
              </a:rPr>
              <a:t>Review of statistics</a:t>
            </a:r>
          </a:p>
          <a:p>
            <a:pPr>
              <a:buNone/>
            </a:pPr>
            <a:r>
              <a:rPr lang="en-US" b="1" dirty="0" smtClean="0"/>
              <a:t>	</a:t>
            </a:r>
            <a:r>
              <a:rPr lang="en-US" dirty="0" smtClean="0">
                <a:solidFill>
                  <a:schemeClr val="tx1"/>
                </a:solidFill>
                <a:latin typeface="+mj-lt"/>
                <a:ea typeface="+mn-ea"/>
                <a:cs typeface="+mn-cs"/>
              </a:rPr>
              <a:t>What are we doing in PSD estimation?</a:t>
            </a:r>
          </a:p>
          <a:p>
            <a:pPr>
              <a:buNone/>
            </a:pPr>
            <a:r>
              <a:rPr lang="en-US" dirty="0" smtClean="0"/>
              <a:t>	</a:t>
            </a:r>
            <a:r>
              <a:rPr lang="en-US" u="sng" dirty="0" smtClean="0">
                <a:solidFill>
                  <a:schemeClr val="tx1"/>
                </a:solidFill>
                <a:latin typeface="+mj-lt"/>
                <a:ea typeface="+mn-ea"/>
                <a:cs typeface="+mn-cs"/>
              </a:rPr>
              <a:t>Given</a:t>
            </a:r>
            <a:r>
              <a:rPr lang="en-US" dirty="0" smtClean="0">
                <a:solidFill>
                  <a:schemeClr val="tx1"/>
                </a:solidFill>
                <a:latin typeface="+mj-lt"/>
                <a:ea typeface="+mn-ea"/>
                <a:cs typeface="+mn-cs"/>
              </a:rPr>
              <a:t>: Finite number of samples from one realization.</a:t>
            </a:r>
          </a:p>
          <a:p>
            <a:pPr>
              <a:buNone/>
            </a:pPr>
            <a:r>
              <a:rPr lang="en-US" dirty="0" smtClean="0"/>
              <a:t>	</a:t>
            </a:r>
            <a:r>
              <a:rPr lang="en-US" u="sng" dirty="0" smtClean="0">
                <a:solidFill>
                  <a:schemeClr val="tx1"/>
                </a:solidFill>
                <a:latin typeface="+mj-lt"/>
                <a:ea typeface="+mn-ea"/>
                <a:cs typeface="+mn-cs"/>
              </a:rPr>
              <a:t>Get</a:t>
            </a:r>
            <a:r>
              <a:rPr lang="en-US" dirty="0" smtClean="0">
                <a:solidFill>
                  <a:schemeClr val="tx1"/>
                </a:solidFill>
                <a:latin typeface="+mj-lt"/>
                <a:ea typeface="+mn-ea"/>
                <a:cs typeface="+mn-cs"/>
              </a:rPr>
              <a:t>: Something that “resembles” the PSD of the process.</a:t>
            </a:r>
          </a:p>
          <a:p>
            <a:pPr>
              <a:buNone/>
            </a:pPr>
            <a:endParaRPr lang="en-US" dirty="0" smtClean="0"/>
          </a:p>
          <a:p>
            <a:pPr>
              <a:buNone/>
            </a:pPr>
            <a:endParaRPr lang="en-US" dirty="0" smtClean="0">
              <a:solidFill>
                <a:schemeClr val="tx1"/>
              </a:solidFill>
              <a:latin typeface="+mj-lt"/>
              <a:ea typeface="+mn-ea"/>
              <a:cs typeface="+mn-cs"/>
            </a:endParaRPr>
          </a:p>
          <a:p>
            <a:pPr>
              <a:buNone/>
            </a:pPr>
            <a:endParaRPr lang="en-US" dirty="0" smtClean="0"/>
          </a:p>
          <a:p>
            <a:pPr>
              <a:buNone/>
            </a:pPr>
            <a:endParaRPr lang="en-US" dirty="0" smtClean="0">
              <a:solidFill>
                <a:schemeClr val="tx1"/>
              </a:solidFill>
              <a:latin typeface="+mj-lt"/>
              <a:ea typeface="+mn-ea"/>
              <a:cs typeface="+mn-cs"/>
            </a:endParaRPr>
          </a:p>
          <a:p>
            <a:pPr>
              <a:buNone/>
            </a:pPr>
            <a:endParaRPr lang="en-US" dirty="0" smtClean="0"/>
          </a:p>
          <a:p>
            <a:pPr>
              <a:buNone/>
            </a:pPr>
            <a:endParaRPr lang="en-US" dirty="0" smtClean="0">
              <a:solidFill>
                <a:schemeClr val="tx1"/>
              </a:solidFill>
              <a:latin typeface="+mj-lt"/>
              <a:ea typeface="+mn-ea"/>
              <a:cs typeface="+mn-cs"/>
            </a:endParaRPr>
          </a:p>
          <a:p>
            <a:pPr>
              <a:buNone/>
            </a:pPr>
            <a:endParaRPr lang="en-US" dirty="0" smtClean="0"/>
          </a:p>
          <a:p>
            <a:pPr>
              <a:buNone/>
            </a:pPr>
            <a:endParaRPr lang="en-US" dirty="0" smtClean="0">
              <a:solidFill>
                <a:schemeClr val="tx1"/>
              </a:solidFill>
              <a:latin typeface="+mj-lt"/>
              <a:ea typeface="+mn-ea"/>
              <a:cs typeface="+mn-cs"/>
            </a:endParaRPr>
          </a:p>
          <a:p>
            <a:pPr>
              <a:buNone/>
            </a:pPr>
            <a:endParaRPr lang="en-US" dirty="0" smtClean="0">
              <a:solidFill>
                <a:schemeClr val="tx1"/>
              </a:solidFill>
              <a:latin typeface="+mj-lt"/>
              <a:ea typeface="+mn-ea"/>
              <a:cs typeface="+mn-cs"/>
            </a:endParaRPr>
          </a:p>
          <a:p>
            <a:pPr>
              <a:buNone/>
            </a:pPr>
            <a:r>
              <a:rPr lang="en-US" dirty="0" smtClean="0">
                <a:solidFill>
                  <a:schemeClr val="tx1"/>
                </a:solidFill>
                <a:latin typeface="+mj-lt"/>
                <a:ea typeface="+mn-ea"/>
                <a:cs typeface="+mn-cs"/>
              </a:rPr>
              <a:t>	Each PSD estimate is a realization of a random </a:t>
            </a:r>
            <a:r>
              <a:rPr lang="en-US" dirty="0" smtClean="0"/>
              <a:t>p</a:t>
            </a:r>
            <a:r>
              <a:rPr lang="en-US" dirty="0" smtClean="0">
                <a:solidFill>
                  <a:schemeClr val="tx1"/>
                </a:solidFill>
                <a:latin typeface="+mj-lt"/>
                <a:ea typeface="+mn-ea"/>
                <a:cs typeface="+mn-cs"/>
              </a:rPr>
              <a:t>rocess.</a:t>
            </a:r>
          </a:p>
          <a:p>
            <a:pPr>
              <a:buNone/>
            </a:pPr>
            <a:endParaRPr lang="en-US" dirty="0" smtClean="0">
              <a:solidFill>
                <a:schemeClr val="tx1"/>
              </a:solidFill>
              <a:latin typeface="+mj-lt"/>
              <a:ea typeface="+mn-ea"/>
              <a:cs typeface="+mn-cs"/>
            </a:endParaRPr>
          </a:p>
          <a:p>
            <a:pPr>
              <a:buNone/>
            </a:pPr>
            <a:endParaRPr lang="en-US" dirty="0" smtClean="0">
              <a:solidFill>
                <a:schemeClr val="tx1"/>
              </a:solidFill>
              <a:latin typeface="+mj-lt"/>
              <a:ea typeface="+mn-ea"/>
              <a:cs typeface="+mn-cs"/>
            </a:endParaRP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104</a:t>
            </a:fld>
            <a:endParaRPr lang="en-US" sz="1200">
              <a:solidFill>
                <a:srgbClr val="003399"/>
              </a:solidFill>
            </a:endParaRPr>
          </a:p>
        </p:txBody>
      </p:sp>
      <p:pic>
        <p:nvPicPr>
          <p:cNvPr id="79874" name="Picture 2"/>
          <p:cNvPicPr>
            <a:picLocks noChangeAspect="1" noChangeArrowheads="1"/>
          </p:cNvPicPr>
          <p:nvPr/>
        </p:nvPicPr>
        <p:blipFill>
          <a:blip r:embed="rId2" cstate="print"/>
          <a:srcRect/>
          <a:stretch>
            <a:fillRect/>
          </a:stretch>
        </p:blipFill>
        <p:spPr bwMode="auto">
          <a:xfrm>
            <a:off x="1066800" y="2514600"/>
            <a:ext cx="6019800" cy="2822361"/>
          </a:xfrm>
          <a:prstGeom prst="rect">
            <a:avLst/>
          </a:prstGeom>
          <a:noFill/>
          <a:ln w="9525">
            <a:noFill/>
            <a:miter lim="800000"/>
            <a:headEnd/>
            <a:tailEnd/>
          </a:ln>
          <a:effectLst/>
        </p:spPr>
      </p:pic>
      <p:sp>
        <p:nvSpPr>
          <p:cNvPr id="6" name="TextBox 5"/>
          <p:cNvSpPr txBox="1"/>
          <p:nvPr/>
        </p:nvSpPr>
        <p:spPr>
          <a:xfrm>
            <a:off x="7162800" y="3124200"/>
            <a:ext cx="1738617" cy="1785104"/>
          </a:xfrm>
          <a:prstGeom prst="rect">
            <a:avLst/>
          </a:prstGeom>
          <a:noFill/>
        </p:spPr>
        <p:txBody>
          <a:bodyPr wrap="none" rtlCol="0">
            <a:spAutoFit/>
          </a:bodyPr>
          <a:lstStyle/>
          <a:p>
            <a:r>
              <a:rPr lang="en-US" sz="1800" dirty="0" smtClean="0">
                <a:latin typeface="Times New Roman" pitchFamily="18" charset="0"/>
                <a:cs typeface="Times New Roman" pitchFamily="18" charset="0"/>
              </a:rPr>
              <a:t>Each signal </a:t>
            </a:r>
          </a:p>
          <a:p>
            <a:r>
              <a:rPr lang="en-US" sz="1800" dirty="0">
                <a:latin typeface="Times New Roman" pitchFamily="18" charset="0"/>
                <a:cs typeface="Times New Roman" pitchFamily="18" charset="0"/>
              </a:rPr>
              <a:t>r</a:t>
            </a:r>
            <a:r>
              <a:rPr lang="en-US" sz="1800" dirty="0" smtClean="0">
                <a:latin typeface="Times New Roman" pitchFamily="18" charset="0"/>
                <a:cs typeface="Times New Roman" pitchFamily="18" charset="0"/>
              </a:rPr>
              <a:t>ealization </a:t>
            </a:r>
          </a:p>
          <a:p>
            <a:r>
              <a:rPr lang="en-US" sz="1800" dirty="0" smtClean="0">
                <a:latin typeface="Times New Roman" pitchFamily="18" charset="0"/>
                <a:cs typeface="Times New Roman" pitchFamily="18" charset="0"/>
              </a:rPr>
              <a:t>gives </a:t>
            </a:r>
            <a:r>
              <a:rPr lang="en-US" sz="1800" dirty="0">
                <a:latin typeface="Times New Roman" pitchFamily="18" charset="0"/>
                <a:cs typeface="Times New Roman" pitchFamily="18" charset="0"/>
              </a:rPr>
              <a:t>a </a:t>
            </a:r>
            <a:r>
              <a:rPr lang="en-US" sz="1800" dirty="0" smtClean="0">
                <a:latin typeface="Times New Roman" pitchFamily="18" charset="0"/>
                <a:cs typeface="Times New Roman" pitchFamily="18" charset="0"/>
              </a:rPr>
              <a:t>different </a:t>
            </a:r>
          </a:p>
          <a:p>
            <a:r>
              <a:rPr lang="en-US" sz="1800" dirty="0" smtClean="0">
                <a:latin typeface="Times New Roman" pitchFamily="18" charset="0"/>
                <a:cs typeface="Times New Roman" pitchFamily="18" charset="0"/>
              </a:rPr>
              <a:t>PSD estimate </a:t>
            </a:r>
          </a:p>
          <a:p>
            <a:r>
              <a:rPr lang="en-US" sz="1800" dirty="0">
                <a:latin typeface="Times New Roman" pitchFamily="18" charset="0"/>
                <a:cs typeface="Times New Roman" pitchFamily="18" charset="0"/>
              </a:rPr>
              <a:t>r</a:t>
            </a:r>
            <a:r>
              <a:rPr lang="en-US" sz="1800" dirty="0" smtClean="0">
                <a:latin typeface="Times New Roman" pitchFamily="18" charset="0"/>
                <a:cs typeface="Times New Roman" pitchFamily="18" charset="0"/>
              </a:rPr>
              <a:t>ealization</a:t>
            </a:r>
            <a:endParaRPr lang="en-US" sz="1800" dirty="0">
              <a:latin typeface="Times New Roman" pitchFamily="18" charset="0"/>
              <a:cs typeface="Times New Roman" pitchFamily="18" charset="0"/>
            </a:endParaRPr>
          </a:p>
          <a:p>
            <a:r>
              <a:rPr lang="en-US" dirty="0" smtClean="0"/>
              <a:t> </a:t>
            </a:r>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Spectral Estimation (5)</a:t>
            </a:r>
            <a:endParaRPr lang="en-US" dirty="0"/>
          </a:p>
        </p:txBody>
      </p:sp>
      <p:sp>
        <p:nvSpPr>
          <p:cNvPr id="3" name="Content Placeholder 2"/>
          <p:cNvSpPr>
            <a:spLocks noGrp="1"/>
          </p:cNvSpPr>
          <p:nvPr>
            <p:ph idx="1"/>
          </p:nvPr>
        </p:nvSpPr>
        <p:spPr>
          <a:xfrm>
            <a:off x="685800" y="838200"/>
            <a:ext cx="8229600" cy="5181600"/>
          </a:xfrm>
        </p:spPr>
        <p:txBody>
          <a:bodyPr/>
          <a:lstStyle/>
          <a:p>
            <a:pPr>
              <a:buNone/>
            </a:pPr>
            <a:r>
              <a:rPr lang="en-US" dirty="0" smtClean="0"/>
              <a:t>	</a:t>
            </a:r>
            <a:r>
              <a:rPr lang="en-US" dirty="0" smtClean="0">
                <a:solidFill>
                  <a:schemeClr val="tx1"/>
                </a:solidFill>
                <a:latin typeface="+mj-lt"/>
                <a:ea typeface="+mn-ea"/>
                <a:cs typeface="+mn-cs"/>
              </a:rPr>
              <a:t>Thus, must view PSD estimate as a random </a:t>
            </a:r>
            <a:r>
              <a:rPr lang="en-US" dirty="0" smtClean="0"/>
              <a:t>p</a:t>
            </a:r>
            <a:r>
              <a:rPr lang="en-US" dirty="0" smtClean="0">
                <a:solidFill>
                  <a:schemeClr val="tx1"/>
                </a:solidFill>
                <a:latin typeface="+mj-lt"/>
                <a:ea typeface="+mn-ea"/>
                <a:cs typeface="+mn-cs"/>
              </a:rPr>
              <a:t>rocess.</a:t>
            </a:r>
          </a:p>
          <a:p>
            <a:pPr>
              <a:buNone/>
            </a:pPr>
            <a:r>
              <a:rPr lang="en-US" dirty="0" smtClean="0"/>
              <a:t>	</a:t>
            </a:r>
            <a:r>
              <a:rPr lang="en-US" dirty="0" smtClean="0">
                <a:solidFill>
                  <a:schemeClr val="tx1"/>
                </a:solidFill>
                <a:latin typeface="+mj-lt"/>
                <a:ea typeface="+mn-ea"/>
                <a:cs typeface="+mn-cs"/>
              </a:rPr>
              <a:t>Need to characterize its mean and variance:</a:t>
            </a:r>
          </a:p>
          <a:p>
            <a:pPr lvl="1"/>
            <a:r>
              <a:rPr lang="en-US" dirty="0" smtClean="0">
                <a:solidFill>
                  <a:schemeClr val="tx1"/>
                </a:solidFill>
                <a:latin typeface="+mj-lt"/>
                <a:ea typeface="+mn-ea"/>
                <a:cs typeface="+mn-cs"/>
              </a:rPr>
              <a:t>Want </a:t>
            </a:r>
            <a:r>
              <a:rPr lang="en-US" dirty="0" smtClean="0">
                <a:ea typeface="+mn-ea"/>
                <a:cs typeface="+mn-cs"/>
              </a:rPr>
              <a:t>m</a:t>
            </a:r>
            <a:r>
              <a:rPr lang="en-US" dirty="0" smtClean="0">
                <a:solidFill>
                  <a:schemeClr val="tx1"/>
                </a:solidFill>
                <a:latin typeface="+mj-lt"/>
                <a:ea typeface="+mn-ea"/>
                <a:cs typeface="+mn-cs"/>
              </a:rPr>
              <a:t>ean of PSD estimate = true PSD</a:t>
            </a:r>
          </a:p>
          <a:p>
            <a:pPr lvl="1"/>
            <a:r>
              <a:rPr lang="en-US" dirty="0" smtClean="0">
                <a:solidFill>
                  <a:schemeClr val="tx1"/>
                </a:solidFill>
                <a:latin typeface="+mj-lt"/>
                <a:ea typeface="+mn-ea"/>
                <a:cs typeface="+mn-cs"/>
              </a:rPr>
              <a:t>Want </a:t>
            </a:r>
            <a:r>
              <a:rPr lang="en-US" dirty="0" smtClean="0">
                <a:ea typeface="+mn-ea"/>
                <a:cs typeface="+mn-cs"/>
              </a:rPr>
              <a:t>v</a:t>
            </a:r>
            <a:r>
              <a:rPr lang="en-US" dirty="0" smtClean="0">
                <a:solidFill>
                  <a:schemeClr val="tx1"/>
                </a:solidFill>
                <a:latin typeface="+mj-lt"/>
                <a:ea typeface="+mn-ea"/>
                <a:cs typeface="+mn-cs"/>
              </a:rPr>
              <a:t>ariance of PSD estimate = small</a:t>
            </a:r>
            <a:endParaRPr lang="en-US" dirty="0" smtClean="0">
              <a:ea typeface="+mn-ea"/>
              <a:cs typeface="+mn-cs"/>
            </a:endParaRPr>
          </a:p>
          <a:p>
            <a:pPr lvl="1"/>
            <a:endParaRPr lang="en-US" sz="1200" dirty="0" smtClean="0">
              <a:solidFill>
                <a:schemeClr val="tx1"/>
              </a:solidFill>
              <a:latin typeface="+mj-lt"/>
              <a:ea typeface="+mn-ea"/>
              <a:cs typeface="+mn-cs"/>
            </a:endParaRPr>
          </a:p>
          <a:p>
            <a:pPr>
              <a:buNone/>
            </a:pPr>
            <a:r>
              <a:rPr lang="en-US" dirty="0" smtClean="0"/>
              <a:t>	</a:t>
            </a:r>
            <a:r>
              <a:rPr lang="en-US" dirty="0" smtClean="0">
                <a:solidFill>
                  <a:schemeClr val="tx1"/>
                </a:solidFill>
                <a:latin typeface="+mj-lt"/>
                <a:ea typeface="+mn-ea"/>
                <a:cs typeface="+mn-cs"/>
              </a:rPr>
              <a:t>To make things easier to discuss, we use a slightly different estimation problem to illustrate the ideas, consider the process:</a:t>
            </a:r>
          </a:p>
          <a:p>
            <a:pPr>
              <a:buNone/>
            </a:pPr>
            <a:endParaRPr lang="en-US" dirty="0" smtClean="0"/>
          </a:p>
          <a:p>
            <a:pPr>
              <a:buNone/>
            </a:pPr>
            <a:endParaRPr lang="en-US" sz="2800" dirty="0" smtClean="0">
              <a:solidFill>
                <a:schemeClr val="tx1"/>
              </a:solidFill>
              <a:latin typeface="+mj-lt"/>
              <a:ea typeface="+mn-ea"/>
              <a:cs typeface="+mn-cs"/>
            </a:endParaRPr>
          </a:p>
          <a:p>
            <a:pPr>
              <a:buNone/>
            </a:pPr>
            <a:r>
              <a:rPr lang="en-US" dirty="0" smtClean="0"/>
              <a:t>	</a:t>
            </a:r>
            <a:r>
              <a:rPr lang="en-US" dirty="0" smtClean="0">
                <a:solidFill>
                  <a:schemeClr val="tx1"/>
                </a:solidFill>
                <a:latin typeface="+mj-lt"/>
                <a:ea typeface="+mn-ea"/>
                <a:cs typeface="+mn-cs"/>
              </a:rPr>
              <a:t> Given a finite set of data samples </a:t>
            </a:r>
            <a:r>
              <a:rPr lang="en-US" i="1" dirty="0" smtClean="0">
                <a:solidFill>
                  <a:schemeClr val="tx1"/>
                </a:solidFill>
                <a:latin typeface="+mj-lt"/>
                <a:ea typeface="+mn-ea"/>
                <a:cs typeface="+mn-cs"/>
              </a:rPr>
              <a:t>x</a:t>
            </a:r>
            <a:r>
              <a:rPr lang="en-US" dirty="0" smtClean="0">
                <a:solidFill>
                  <a:schemeClr val="tx1"/>
                </a:solidFill>
                <a:latin typeface="+mj-lt"/>
                <a:ea typeface="+mn-ea"/>
                <a:cs typeface="+mn-cs"/>
              </a:rPr>
              <a:t>[0]</a:t>
            </a:r>
            <a:r>
              <a:rPr lang="en-US" i="1" dirty="0" smtClean="0">
                <a:solidFill>
                  <a:schemeClr val="tx1"/>
                </a:solidFill>
                <a:latin typeface="+mj-lt"/>
                <a:ea typeface="+mn-ea"/>
                <a:cs typeface="+mn-cs"/>
              </a:rPr>
              <a:t>,…</a:t>
            </a:r>
            <a:r>
              <a:rPr lang="en-US" dirty="0" smtClean="0">
                <a:solidFill>
                  <a:schemeClr val="tx1"/>
                </a:solidFill>
                <a:latin typeface="+mj-lt"/>
                <a:ea typeface="+mn-ea"/>
                <a:cs typeface="+mn-cs"/>
              </a:rPr>
              <a:t>,</a:t>
            </a:r>
            <a:r>
              <a:rPr lang="en-US" i="1" dirty="0" smtClean="0">
                <a:solidFill>
                  <a:schemeClr val="tx1"/>
                </a:solidFill>
                <a:latin typeface="+mj-lt"/>
                <a:ea typeface="+mn-ea"/>
                <a:cs typeface="+mn-cs"/>
              </a:rPr>
              <a:t> x</a:t>
            </a:r>
            <a:r>
              <a:rPr lang="en-US" dirty="0" smtClean="0">
                <a:solidFill>
                  <a:schemeClr val="tx1"/>
                </a:solidFill>
                <a:latin typeface="+mj-lt"/>
                <a:ea typeface="+mn-ea"/>
                <a:cs typeface="+mn-cs"/>
              </a:rPr>
              <a:t>[</a:t>
            </a:r>
            <a:r>
              <a:rPr lang="en-US" i="1" dirty="0" smtClean="0">
                <a:solidFill>
                  <a:schemeClr val="tx1"/>
                </a:solidFill>
                <a:latin typeface="+mj-lt"/>
                <a:ea typeface="+mn-ea"/>
                <a:cs typeface="+mn-cs"/>
              </a:rPr>
              <a:t>N-</a:t>
            </a:r>
            <a:r>
              <a:rPr lang="en-US" dirty="0" smtClean="0">
                <a:solidFill>
                  <a:schemeClr val="tx1"/>
                </a:solidFill>
                <a:latin typeface="+mj-lt"/>
                <a:ea typeface="+mn-ea"/>
                <a:cs typeface="+mn-cs"/>
              </a:rPr>
              <a:t>1], estimate </a:t>
            </a:r>
            <a:r>
              <a:rPr lang="en-US" i="1" dirty="0" smtClean="0">
                <a:solidFill>
                  <a:schemeClr val="tx1"/>
                </a:solidFill>
                <a:latin typeface="+mj-lt"/>
                <a:ea typeface="+mn-ea"/>
                <a:cs typeface="+mn-cs"/>
              </a:rPr>
              <a:t>A.</a:t>
            </a:r>
          </a:p>
          <a:p>
            <a:pPr>
              <a:buNone/>
            </a:pPr>
            <a:r>
              <a:rPr lang="en-US" i="1" dirty="0" smtClean="0"/>
              <a:t>	</a:t>
            </a:r>
            <a:r>
              <a:rPr lang="en-US" dirty="0" smtClean="0">
                <a:solidFill>
                  <a:schemeClr val="tx1"/>
                </a:solidFill>
                <a:latin typeface="+mj-lt"/>
                <a:ea typeface="+mn-ea"/>
                <a:cs typeface="+mn-cs"/>
              </a:rPr>
              <a:t> Reasonable estimate (sample mean) is:</a:t>
            </a:r>
          </a:p>
          <a:p>
            <a:pPr>
              <a:buNone/>
            </a:pPr>
            <a:endParaRPr lang="en-US" dirty="0" smtClean="0"/>
          </a:p>
          <a:p>
            <a:pPr>
              <a:buNone/>
            </a:pPr>
            <a:endParaRPr lang="en-US" sz="2800" dirty="0" smtClean="0">
              <a:solidFill>
                <a:schemeClr val="tx1"/>
              </a:solidFill>
              <a:latin typeface="+mj-lt"/>
              <a:ea typeface="+mn-ea"/>
              <a:cs typeface="+mn-cs"/>
            </a:endParaRPr>
          </a:p>
          <a:p>
            <a:pPr>
              <a:buNone/>
            </a:pPr>
            <a:r>
              <a:rPr lang="en-US" dirty="0" smtClean="0"/>
              <a:t>	</a:t>
            </a:r>
            <a:r>
              <a:rPr lang="en-US" dirty="0" smtClean="0">
                <a:solidFill>
                  <a:schemeClr val="tx1"/>
                </a:solidFill>
                <a:latin typeface="+mj-lt"/>
                <a:ea typeface="+mn-ea"/>
                <a:cs typeface="+mn-cs"/>
              </a:rPr>
              <a:t> For each realization of </a:t>
            </a:r>
            <a:r>
              <a:rPr lang="en-US" i="1" dirty="0" smtClean="0">
                <a:solidFill>
                  <a:schemeClr val="tx1"/>
                </a:solidFill>
                <a:latin typeface="+mj-lt"/>
                <a:ea typeface="+mn-ea"/>
                <a:cs typeface="+mn-cs"/>
              </a:rPr>
              <a:t>x</a:t>
            </a:r>
            <a:r>
              <a:rPr lang="en-US" dirty="0" smtClean="0">
                <a:solidFill>
                  <a:schemeClr val="tx1"/>
                </a:solidFill>
                <a:latin typeface="+mj-lt"/>
                <a:ea typeface="+mn-ea"/>
                <a:cs typeface="+mn-cs"/>
              </a:rPr>
              <a:t>[</a:t>
            </a:r>
            <a:r>
              <a:rPr lang="en-US" i="1" dirty="0" smtClean="0">
                <a:solidFill>
                  <a:schemeClr val="tx1"/>
                </a:solidFill>
                <a:latin typeface="+mj-lt"/>
                <a:ea typeface="+mn-ea"/>
                <a:cs typeface="+mn-cs"/>
              </a:rPr>
              <a:t>n</a:t>
            </a:r>
            <a:r>
              <a:rPr lang="en-US" dirty="0" smtClean="0">
                <a:solidFill>
                  <a:schemeClr val="tx1"/>
                </a:solidFill>
                <a:latin typeface="+mj-lt"/>
                <a:ea typeface="+mn-ea"/>
                <a:cs typeface="+mn-cs"/>
              </a:rPr>
              <a:t>] </a:t>
            </a:r>
            <a:r>
              <a:rPr lang="en-US" dirty="0" smtClean="0"/>
              <a:t>we</a:t>
            </a:r>
            <a:r>
              <a:rPr lang="en-US" dirty="0" smtClean="0">
                <a:solidFill>
                  <a:schemeClr val="tx1"/>
                </a:solidFill>
                <a:latin typeface="+mj-lt"/>
                <a:ea typeface="+mn-ea"/>
                <a:cs typeface="+mn-cs"/>
              </a:rPr>
              <a:t> get a different value for the estimate of </a:t>
            </a:r>
            <a:r>
              <a:rPr lang="en-US" i="1" dirty="0" smtClean="0">
                <a:solidFill>
                  <a:schemeClr val="tx1"/>
                </a:solidFill>
                <a:latin typeface="+mj-lt"/>
                <a:ea typeface="+mn-ea"/>
                <a:cs typeface="+mn-cs"/>
              </a:rPr>
              <a:t>A.</a:t>
            </a:r>
          </a:p>
          <a:p>
            <a:pPr>
              <a:buNone/>
            </a:pPr>
            <a:endParaRPr lang="en-US" dirty="0" smtClean="0">
              <a:solidFill>
                <a:schemeClr val="tx1"/>
              </a:solidFill>
              <a:latin typeface="+mj-lt"/>
              <a:ea typeface="+mn-ea"/>
              <a:cs typeface="+mn-cs"/>
            </a:endParaRPr>
          </a:p>
          <a:p>
            <a:pPr>
              <a:buNone/>
            </a:pPr>
            <a:endParaRPr lang="en-US" i="1" dirty="0" smtClean="0">
              <a:solidFill>
                <a:schemeClr val="tx1"/>
              </a:solidFill>
              <a:latin typeface="+mj-lt"/>
              <a:ea typeface="+mn-ea"/>
              <a:cs typeface="+mn-cs"/>
            </a:endParaRPr>
          </a:p>
          <a:p>
            <a:pPr>
              <a:buNone/>
            </a:pPr>
            <a:endParaRPr lang="en-US" dirty="0" smtClean="0">
              <a:solidFill>
                <a:schemeClr val="tx1"/>
              </a:solidFill>
              <a:latin typeface="+mj-lt"/>
              <a:ea typeface="+mn-ea"/>
              <a:cs typeface="+mn-cs"/>
            </a:endParaRP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105</a:t>
            </a:fld>
            <a:endParaRPr lang="en-US" sz="1200">
              <a:solidFill>
                <a:srgbClr val="003399"/>
              </a:solidFill>
            </a:endParaRPr>
          </a:p>
        </p:txBody>
      </p:sp>
      <p:pic>
        <p:nvPicPr>
          <p:cNvPr id="80898" name="Picture 2"/>
          <p:cNvPicPr>
            <a:picLocks noChangeAspect="1" noChangeArrowheads="1"/>
          </p:cNvPicPr>
          <p:nvPr/>
        </p:nvPicPr>
        <p:blipFill>
          <a:blip r:embed="rId2" cstate="print"/>
          <a:srcRect/>
          <a:stretch>
            <a:fillRect/>
          </a:stretch>
        </p:blipFill>
        <p:spPr bwMode="auto">
          <a:xfrm>
            <a:off x="2590800" y="3276600"/>
            <a:ext cx="4114800" cy="771735"/>
          </a:xfrm>
          <a:prstGeom prst="rect">
            <a:avLst/>
          </a:prstGeom>
          <a:noFill/>
          <a:ln w="9525">
            <a:noFill/>
            <a:miter lim="800000"/>
            <a:headEnd/>
            <a:tailEnd/>
          </a:ln>
          <a:effectLst/>
        </p:spPr>
      </p:pic>
      <p:pic>
        <p:nvPicPr>
          <p:cNvPr id="80899" name="Picture 3"/>
          <p:cNvPicPr>
            <a:picLocks noChangeAspect="1" noChangeArrowheads="1"/>
          </p:cNvPicPr>
          <p:nvPr/>
        </p:nvPicPr>
        <p:blipFill>
          <a:blip r:embed="rId3" cstate="print"/>
          <a:srcRect/>
          <a:stretch>
            <a:fillRect/>
          </a:stretch>
        </p:blipFill>
        <p:spPr bwMode="auto">
          <a:xfrm>
            <a:off x="3803958" y="4876800"/>
            <a:ext cx="1606242" cy="83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Spectral Estimation (6)</a:t>
            </a:r>
            <a:endParaRPr lang="en-US" dirty="0"/>
          </a:p>
        </p:txBody>
      </p:sp>
      <p:sp>
        <p:nvSpPr>
          <p:cNvPr id="3" name="Content Placeholder 2"/>
          <p:cNvSpPr>
            <a:spLocks noGrp="1"/>
          </p:cNvSpPr>
          <p:nvPr>
            <p:ph idx="1"/>
          </p:nvPr>
        </p:nvSpPr>
        <p:spPr/>
        <p:txBody>
          <a:bodyPr/>
          <a:lstStyle/>
          <a:p>
            <a:pPr>
              <a:buNone/>
            </a:pPr>
            <a:r>
              <a:rPr lang="en-US" dirty="0" smtClean="0"/>
              <a:t>	</a:t>
            </a:r>
            <a:r>
              <a:rPr lang="en-US" dirty="0" smtClean="0">
                <a:solidFill>
                  <a:schemeClr val="tx1"/>
                </a:solidFill>
                <a:latin typeface="+mj-lt"/>
                <a:ea typeface="+mn-ea"/>
                <a:cs typeface="+mn-cs"/>
              </a:rPr>
              <a:t>We want two things for the estimate:</a:t>
            </a:r>
          </a:p>
          <a:p>
            <a:pPr>
              <a:buNone/>
            </a:pPr>
            <a:r>
              <a:rPr lang="en-US" dirty="0" smtClean="0">
                <a:solidFill>
                  <a:schemeClr val="tx1"/>
                </a:solidFill>
                <a:latin typeface="+mj-lt"/>
                <a:ea typeface="+mn-ea"/>
                <a:cs typeface="+mn-cs"/>
              </a:rPr>
              <a:t>		1. We want our estimate to be “correct on average”:</a:t>
            </a:r>
          </a:p>
          <a:p>
            <a:pPr>
              <a:buNone/>
              <a:tabLst>
                <a:tab pos="1143000" algn="l"/>
              </a:tabLst>
            </a:pPr>
            <a:r>
              <a:rPr lang="en-US" dirty="0" smtClean="0"/>
              <a:t>		</a:t>
            </a:r>
            <a:r>
              <a:rPr lang="en-US" dirty="0" smtClean="0">
                <a:solidFill>
                  <a:schemeClr val="tx1"/>
                </a:solidFill>
                <a:latin typeface="+mj-lt"/>
                <a:ea typeface="+mn-ea"/>
                <a:cs typeface="+mn-cs"/>
              </a:rPr>
              <a:t> If this is true, we say the estimate is </a:t>
            </a:r>
            <a:r>
              <a:rPr lang="en-US" b="1" dirty="0" smtClean="0">
                <a:solidFill>
                  <a:schemeClr val="tx1"/>
                </a:solidFill>
                <a:latin typeface="+mj-lt"/>
                <a:ea typeface="+mn-ea"/>
                <a:cs typeface="+mn-cs"/>
              </a:rPr>
              <a:t>unbiased</a:t>
            </a:r>
            <a:r>
              <a:rPr lang="en-US" dirty="0" smtClean="0">
                <a:solidFill>
                  <a:schemeClr val="tx1"/>
                </a:solidFill>
                <a:latin typeface="+mj-lt"/>
                <a:ea typeface="+mn-ea"/>
                <a:cs typeface="+mn-cs"/>
              </a:rPr>
              <a:t>. </a:t>
            </a:r>
          </a:p>
          <a:p>
            <a:pPr>
              <a:buNone/>
              <a:tabLst>
                <a:tab pos="1143000" algn="l"/>
              </a:tabLst>
            </a:pPr>
            <a:r>
              <a:rPr lang="en-US" dirty="0" smtClean="0"/>
              <a:t>		</a:t>
            </a:r>
            <a:r>
              <a:rPr lang="en-US" dirty="0" smtClean="0">
                <a:solidFill>
                  <a:schemeClr val="tx1"/>
                </a:solidFill>
                <a:latin typeface="+mj-lt"/>
                <a:ea typeface="+mn-ea"/>
                <a:cs typeface="+mn-cs"/>
              </a:rPr>
              <a:t> If it is not true then we say the estimate is </a:t>
            </a:r>
            <a:r>
              <a:rPr lang="en-US" b="1" dirty="0" smtClean="0">
                <a:solidFill>
                  <a:schemeClr val="tx1"/>
                </a:solidFill>
                <a:latin typeface="+mj-lt"/>
                <a:ea typeface="+mn-ea"/>
                <a:cs typeface="+mn-cs"/>
              </a:rPr>
              <a:t>biased</a:t>
            </a:r>
            <a:r>
              <a:rPr lang="en-US" dirty="0" smtClean="0">
                <a:solidFill>
                  <a:schemeClr val="tx1"/>
                </a:solidFill>
                <a:latin typeface="+mj-lt"/>
                <a:ea typeface="+mn-ea"/>
                <a:cs typeface="+mn-cs"/>
              </a:rPr>
              <a:t>.</a:t>
            </a:r>
          </a:p>
          <a:p>
            <a:pPr>
              <a:buNone/>
              <a:tabLst>
                <a:tab pos="1143000" algn="l"/>
              </a:tabLst>
            </a:pPr>
            <a:r>
              <a:rPr lang="en-US" dirty="0" smtClean="0"/>
              <a:t>		</a:t>
            </a:r>
            <a:r>
              <a:rPr lang="en-US" dirty="0" smtClean="0">
                <a:solidFill>
                  <a:schemeClr val="tx1"/>
                </a:solidFill>
                <a:latin typeface="+mj-lt"/>
                <a:ea typeface="+mn-ea"/>
                <a:cs typeface="+mn-cs"/>
              </a:rPr>
              <a:t> If it is not true, but </a:t>
            </a:r>
          </a:p>
          <a:p>
            <a:pPr>
              <a:buNone/>
              <a:tabLst>
                <a:tab pos="1143000" algn="l"/>
              </a:tabLst>
            </a:pPr>
            <a:endParaRPr lang="en-US" dirty="0" smtClean="0"/>
          </a:p>
          <a:p>
            <a:pPr>
              <a:buNone/>
              <a:tabLst>
                <a:tab pos="1143000" algn="l"/>
              </a:tabLst>
            </a:pPr>
            <a:endParaRPr lang="en-US" dirty="0" smtClean="0">
              <a:solidFill>
                <a:schemeClr val="tx1"/>
              </a:solidFill>
              <a:latin typeface="+mj-lt"/>
              <a:ea typeface="+mn-ea"/>
              <a:cs typeface="+mn-cs"/>
            </a:endParaRPr>
          </a:p>
          <a:p>
            <a:pPr>
              <a:buNone/>
              <a:tabLst>
                <a:tab pos="1143000" algn="l"/>
              </a:tabLst>
            </a:pPr>
            <a:r>
              <a:rPr lang="en-US" dirty="0" smtClean="0"/>
              <a:t>		</a:t>
            </a:r>
            <a:r>
              <a:rPr lang="en-US" dirty="0" smtClean="0">
                <a:solidFill>
                  <a:schemeClr val="tx1"/>
                </a:solidFill>
                <a:latin typeface="+mj-lt"/>
                <a:ea typeface="+mn-ea"/>
                <a:cs typeface="+mn-cs"/>
              </a:rPr>
              <a:t> we say that the estimate is </a:t>
            </a:r>
            <a:r>
              <a:rPr lang="en-US" b="1" dirty="0" smtClean="0">
                <a:solidFill>
                  <a:schemeClr val="tx1"/>
                </a:solidFill>
                <a:latin typeface="+mj-lt"/>
                <a:ea typeface="+mn-ea"/>
                <a:cs typeface="+mn-cs"/>
              </a:rPr>
              <a:t>asymptotically unbiased</a:t>
            </a:r>
            <a:r>
              <a:rPr lang="en-US" dirty="0" smtClean="0">
                <a:solidFill>
                  <a:schemeClr val="tx1"/>
                </a:solidFill>
                <a:latin typeface="+mj-lt"/>
                <a:ea typeface="+mn-ea"/>
                <a:cs typeface="+mn-cs"/>
              </a:rPr>
              <a:t>.</a:t>
            </a:r>
          </a:p>
          <a:p>
            <a:pPr>
              <a:buNone/>
              <a:tabLst>
                <a:tab pos="1143000" algn="l"/>
              </a:tabLst>
            </a:pPr>
            <a:endParaRPr lang="en-US" sz="1000" dirty="0" smtClean="0"/>
          </a:p>
          <a:p>
            <a:pPr>
              <a:buNone/>
              <a:tabLst>
                <a:tab pos="914400" algn="l"/>
              </a:tabLst>
            </a:pPr>
            <a:r>
              <a:rPr lang="en-US" dirty="0" smtClean="0">
                <a:solidFill>
                  <a:schemeClr val="tx1"/>
                </a:solidFill>
                <a:latin typeface="+mj-lt"/>
                <a:ea typeface="+mn-ea"/>
                <a:cs typeface="+mn-cs"/>
              </a:rPr>
              <a:t>		 2. We want small fluctuations from estimate to estimate:</a:t>
            </a:r>
          </a:p>
          <a:p>
            <a:pPr>
              <a:buNone/>
              <a:tabLst>
                <a:tab pos="914400" algn="l"/>
              </a:tabLst>
            </a:pPr>
            <a:endParaRPr lang="en-US" dirty="0" smtClean="0"/>
          </a:p>
          <a:p>
            <a:pPr>
              <a:buNone/>
              <a:tabLst>
                <a:tab pos="914400" algn="l"/>
                <a:tab pos="1203325" algn="l"/>
              </a:tabLst>
            </a:pPr>
            <a:r>
              <a:rPr lang="en-US" dirty="0" smtClean="0">
                <a:solidFill>
                  <a:schemeClr val="tx1"/>
                </a:solidFill>
                <a:latin typeface="+mj-lt"/>
                <a:ea typeface="+mn-ea"/>
                <a:cs typeface="+mn-cs"/>
              </a:rPr>
              <a:t>			 Also, we’d like</a:t>
            </a:r>
          </a:p>
          <a:p>
            <a:pPr>
              <a:buNone/>
              <a:tabLst>
                <a:tab pos="914400" algn="l"/>
              </a:tabLst>
            </a:pPr>
            <a:endParaRPr lang="en-US" dirty="0" smtClean="0">
              <a:solidFill>
                <a:schemeClr val="tx1"/>
              </a:solidFill>
              <a:latin typeface="+mj-lt"/>
              <a:ea typeface="+mn-ea"/>
              <a:cs typeface="+mn-cs"/>
            </a:endParaRPr>
          </a:p>
          <a:p>
            <a:pPr>
              <a:buNone/>
              <a:tabLst>
                <a:tab pos="1143000" algn="l"/>
              </a:tabLst>
            </a:pPr>
            <a:endParaRPr lang="en-US" dirty="0" smtClean="0">
              <a:solidFill>
                <a:schemeClr val="tx1"/>
              </a:solidFill>
              <a:latin typeface="+mj-lt"/>
              <a:ea typeface="+mn-ea"/>
              <a:cs typeface="+mn-cs"/>
            </a:endParaRPr>
          </a:p>
          <a:p>
            <a:pPr>
              <a:buNone/>
              <a:tabLst>
                <a:tab pos="1143000" algn="l"/>
              </a:tabLst>
            </a:pPr>
            <a:endParaRPr lang="en-US" dirty="0" smtClean="0">
              <a:solidFill>
                <a:schemeClr val="tx1"/>
              </a:solidFill>
              <a:latin typeface="+mj-lt"/>
              <a:ea typeface="+mn-ea"/>
              <a:cs typeface="+mn-cs"/>
            </a:endParaRPr>
          </a:p>
          <a:p>
            <a:pPr>
              <a:buNone/>
              <a:tabLst>
                <a:tab pos="1143000" algn="l"/>
              </a:tabLst>
            </a:pPr>
            <a:endParaRPr lang="en-US" dirty="0" smtClean="0">
              <a:solidFill>
                <a:schemeClr val="tx1"/>
              </a:solidFill>
              <a:latin typeface="+mj-lt"/>
              <a:ea typeface="+mn-ea"/>
              <a:cs typeface="+mn-cs"/>
            </a:endParaRPr>
          </a:p>
          <a:p>
            <a:pPr>
              <a:buNone/>
              <a:tabLst>
                <a:tab pos="1143000" algn="l"/>
              </a:tabLst>
            </a:pPr>
            <a:endParaRPr lang="en-US" dirty="0" smtClean="0">
              <a:solidFill>
                <a:schemeClr val="tx1"/>
              </a:solidFill>
              <a:latin typeface="+mj-lt"/>
              <a:ea typeface="+mn-ea"/>
              <a:cs typeface="+mn-cs"/>
            </a:endParaRP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106</a:t>
            </a:fld>
            <a:endParaRPr lang="en-US" sz="1200">
              <a:solidFill>
                <a:srgbClr val="003399"/>
              </a:solidFill>
            </a:endParaRPr>
          </a:p>
        </p:txBody>
      </p:sp>
      <p:pic>
        <p:nvPicPr>
          <p:cNvPr id="81922" name="Picture 2"/>
          <p:cNvPicPr>
            <a:picLocks noChangeAspect="1" noChangeArrowheads="1"/>
          </p:cNvPicPr>
          <p:nvPr/>
        </p:nvPicPr>
        <p:blipFill>
          <a:blip r:embed="rId2" cstate="print"/>
          <a:srcRect/>
          <a:stretch>
            <a:fillRect/>
          </a:stretch>
        </p:blipFill>
        <p:spPr bwMode="auto">
          <a:xfrm>
            <a:off x="6961909" y="1143000"/>
            <a:ext cx="1191491" cy="533400"/>
          </a:xfrm>
          <a:prstGeom prst="rect">
            <a:avLst/>
          </a:prstGeom>
          <a:noFill/>
          <a:ln w="9525">
            <a:noFill/>
            <a:miter lim="800000"/>
            <a:headEnd/>
            <a:tailEnd/>
          </a:ln>
          <a:effectLst/>
        </p:spPr>
      </p:pic>
      <p:pic>
        <p:nvPicPr>
          <p:cNvPr id="81923" name="Picture 3"/>
          <p:cNvPicPr>
            <a:picLocks noChangeAspect="1" noChangeArrowheads="1"/>
          </p:cNvPicPr>
          <p:nvPr/>
        </p:nvPicPr>
        <p:blipFill>
          <a:blip r:embed="rId3" cstate="print"/>
          <a:srcRect/>
          <a:stretch>
            <a:fillRect/>
          </a:stretch>
        </p:blipFill>
        <p:spPr bwMode="auto">
          <a:xfrm>
            <a:off x="3724275" y="2667000"/>
            <a:ext cx="1685925" cy="692558"/>
          </a:xfrm>
          <a:prstGeom prst="rect">
            <a:avLst/>
          </a:prstGeom>
          <a:noFill/>
          <a:ln w="9525">
            <a:noFill/>
            <a:miter lim="800000"/>
            <a:headEnd/>
            <a:tailEnd/>
          </a:ln>
          <a:effectLst/>
        </p:spPr>
      </p:pic>
      <p:pic>
        <p:nvPicPr>
          <p:cNvPr id="81924" name="Picture 4"/>
          <p:cNvPicPr>
            <a:picLocks noChangeAspect="1" noChangeArrowheads="1"/>
          </p:cNvPicPr>
          <p:nvPr/>
        </p:nvPicPr>
        <p:blipFill>
          <a:blip r:embed="rId4" cstate="print"/>
          <a:srcRect/>
          <a:stretch>
            <a:fillRect/>
          </a:stretch>
        </p:blipFill>
        <p:spPr bwMode="auto">
          <a:xfrm>
            <a:off x="3886200" y="4267200"/>
            <a:ext cx="1600200" cy="420727"/>
          </a:xfrm>
          <a:prstGeom prst="rect">
            <a:avLst/>
          </a:prstGeom>
          <a:noFill/>
          <a:ln w="9525">
            <a:noFill/>
            <a:miter lim="800000"/>
            <a:headEnd/>
            <a:tailEnd/>
          </a:ln>
          <a:effectLst/>
        </p:spPr>
      </p:pic>
      <p:pic>
        <p:nvPicPr>
          <p:cNvPr id="81925" name="Picture 5"/>
          <p:cNvPicPr>
            <a:picLocks noChangeAspect="1" noChangeArrowheads="1"/>
          </p:cNvPicPr>
          <p:nvPr/>
        </p:nvPicPr>
        <p:blipFill>
          <a:blip r:embed="rId5" cstate="print"/>
          <a:srcRect/>
          <a:stretch>
            <a:fillRect/>
          </a:stretch>
        </p:blipFill>
        <p:spPr bwMode="auto">
          <a:xfrm>
            <a:off x="3318164" y="5029200"/>
            <a:ext cx="2625436" cy="38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Spectral Estimation (7)</a:t>
            </a:r>
            <a:endParaRPr lang="en-US" dirty="0"/>
          </a:p>
        </p:txBody>
      </p:sp>
      <p:sp>
        <p:nvSpPr>
          <p:cNvPr id="3" name="Content Placeholder 2"/>
          <p:cNvSpPr>
            <a:spLocks noGrp="1"/>
          </p:cNvSpPr>
          <p:nvPr>
            <p:ph idx="1"/>
          </p:nvPr>
        </p:nvSpPr>
        <p:spPr/>
        <p:txBody>
          <a:bodyPr/>
          <a:lstStyle/>
          <a:p>
            <a:pPr>
              <a:buNone/>
            </a:pPr>
            <a:r>
              <a:rPr lang="en-US" dirty="0" smtClean="0"/>
              <a:t>	</a:t>
            </a:r>
            <a:r>
              <a:rPr lang="en-US" dirty="0" smtClean="0">
                <a:solidFill>
                  <a:schemeClr val="tx1"/>
                </a:solidFill>
                <a:latin typeface="+mj-lt"/>
                <a:ea typeface="+mn-ea"/>
                <a:cs typeface="+mn-cs"/>
              </a:rPr>
              <a:t>Can capture both mean and variance of an estimate by using Mean-Square-Error (MSE):</a:t>
            </a:r>
          </a:p>
          <a:p>
            <a:pPr>
              <a:buNone/>
            </a:pPr>
            <a:endParaRPr lang="en-US" dirty="0" smtClean="0"/>
          </a:p>
          <a:p>
            <a:pPr>
              <a:buNone/>
            </a:pPr>
            <a:endParaRPr lang="en-US" dirty="0" smtClean="0"/>
          </a:p>
          <a:p>
            <a:pPr>
              <a:buNone/>
            </a:pPr>
            <a:endParaRPr lang="en-US" sz="1600" dirty="0" smtClean="0"/>
          </a:p>
          <a:p>
            <a:pPr>
              <a:buNone/>
            </a:pPr>
            <a:r>
              <a:rPr lang="en-US" dirty="0" smtClean="0"/>
              <a:t>	</a:t>
            </a:r>
            <a:r>
              <a:rPr lang="en-US" dirty="0" smtClean="0">
                <a:solidFill>
                  <a:schemeClr val="tx1"/>
                </a:solidFill>
                <a:latin typeface="+mj-lt"/>
                <a:ea typeface="+mn-ea"/>
                <a:cs typeface="+mn-cs"/>
              </a:rPr>
              <a:t>Usual goal of estimation: Minimize MSE</a:t>
            </a:r>
          </a:p>
          <a:p>
            <a:pPr lvl="1"/>
            <a:r>
              <a:rPr lang="en-US" dirty="0" smtClean="0">
                <a:solidFill>
                  <a:schemeClr val="tx1"/>
                </a:solidFill>
                <a:latin typeface="+mj-lt"/>
                <a:ea typeface="+mn-ea"/>
                <a:cs typeface="+mn-cs"/>
              </a:rPr>
              <a:t>Minimize Bias</a:t>
            </a:r>
          </a:p>
          <a:p>
            <a:pPr lvl="1"/>
            <a:r>
              <a:rPr lang="en-US" dirty="0" smtClean="0">
                <a:solidFill>
                  <a:schemeClr val="tx1"/>
                </a:solidFill>
                <a:latin typeface="+mj-lt"/>
                <a:ea typeface="+mn-ea"/>
                <a:cs typeface="+mn-cs"/>
              </a:rPr>
              <a:t>Minimize Variance.</a:t>
            </a:r>
          </a:p>
          <a:p>
            <a:pPr>
              <a:buNone/>
            </a:pPr>
            <a:endParaRPr lang="en-US" dirty="0" smtClean="0">
              <a:solidFill>
                <a:schemeClr val="tx1"/>
              </a:solidFill>
              <a:latin typeface="+mj-lt"/>
              <a:ea typeface="+mn-ea"/>
              <a:cs typeface="+mn-cs"/>
            </a:endParaRPr>
          </a:p>
          <a:p>
            <a:pPr>
              <a:buNone/>
            </a:pPr>
            <a:r>
              <a:rPr lang="en-US" dirty="0" smtClean="0">
                <a:solidFill>
                  <a:schemeClr val="tx1"/>
                </a:solidFill>
                <a:latin typeface="+mj-lt"/>
                <a:ea typeface="+mn-ea"/>
                <a:cs typeface="+mn-cs"/>
              </a:rPr>
              <a:t>	For PSD Estimation want:</a:t>
            </a: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107</a:t>
            </a:fld>
            <a:endParaRPr lang="en-US" sz="1200">
              <a:solidFill>
                <a:srgbClr val="003399"/>
              </a:solidFill>
            </a:endParaRPr>
          </a:p>
        </p:txBody>
      </p:sp>
      <p:pic>
        <p:nvPicPr>
          <p:cNvPr id="82946" name="Picture 2"/>
          <p:cNvPicPr>
            <a:picLocks noChangeAspect="1" noChangeArrowheads="1"/>
          </p:cNvPicPr>
          <p:nvPr/>
        </p:nvPicPr>
        <p:blipFill>
          <a:blip r:embed="rId2" cstate="print"/>
          <a:srcRect/>
          <a:stretch>
            <a:fillRect/>
          </a:stretch>
        </p:blipFill>
        <p:spPr bwMode="auto">
          <a:xfrm>
            <a:off x="2947988" y="1524000"/>
            <a:ext cx="3224212" cy="858836"/>
          </a:xfrm>
          <a:prstGeom prst="rect">
            <a:avLst/>
          </a:prstGeom>
          <a:noFill/>
          <a:ln w="9525">
            <a:noFill/>
            <a:miter lim="800000"/>
            <a:headEnd/>
            <a:tailEnd/>
          </a:ln>
          <a:effectLst/>
        </p:spPr>
      </p:pic>
      <p:pic>
        <p:nvPicPr>
          <p:cNvPr id="82947" name="Picture 3"/>
          <p:cNvPicPr>
            <a:picLocks noChangeAspect="1" noChangeArrowheads="1"/>
          </p:cNvPicPr>
          <p:nvPr/>
        </p:nvPicPr>
        <p:blipFill>
          <a:blip r:embed="rId3" cstate="print"/>
          <a:srcRect/>
          <a:stretch>
            <a:fillRect/>
          </a:stretch>
        </p:blipFill>
        <p:spPr bwMode="auto">
          <a:xfrm>
            <a:off x="3581400" y="4386240"/>
            <a:ext cx="2057400" cy="8715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73175"/>
            <a:ext cx="7772400" cy="1470025"/>
          </a:xfrm>
        </p:spPr>
        <p:txBody>
          <a:bodyPr/>
          <a:lstStyle/>
          <a:p>
            <a:r>
              <a:rPr lang="en-US" dirty="0" smtClean="0"/>
              <a:t/>
            </a:r>
            <a:br>
              <a:rPr lang="en-US" dirty="0" smtClean="0"/>
            </a:br>
            <a:r>
              <a:rPr lang="en-US" dirty="0" smtClean="0"/>
              <a:t>Non-Parametric Spectral Estimation</a:t>
            </a:r>
            <a:endParaRPr lang="en-US" dirty="0"/>
          </a:p>
        </p:txBody>
      </p:sp>
      <p:sp>
        <p:nvSpPr>
          <p:cNvPr id="3" name="Subtitle 2"/>
          <p:cNvSpPr>
            <a:spLocks noGrp="1"/>
          </p:cNvSpPr>
          <p:nvPr>
            <p:ph type="subTitle" idx="1"/>
          </p:nvPr>
        </p:nvSpPr>
        <p:spPr>
          <a:xfrm>
            <a:off x="2438400" y="2667000"/>
            <a:ext cx="6400800" cy="1752600"/>
          </a:xfrm>
        </p:spPr>
        <p:txBody>
          <a:bodyPr/>
          <a:lstStyle/>
          <a:p>
            <a:pPr algn="l">
              <a:buFont typeface="Wingdings" pitchFamily="2" charset="2"/>
              <a:buChar char="q"/>
            </a:pPr>
            <a:r>
              <a:rPr lang="en-US" dirty="0" smtClean="0"/>
              <a:t> </a:t>
            </a:r>
            <a:r>
              <a:rPr lang="en-US" dirty="0" err="1" smtClean="0"/>
              <a:t>Periodogram</a:t>
            </a:r>
            <a:endParaRPr lang="en-US" dirty="0" smtClean="0"/>
          </a:p>
          <a:p>
            <a:pPr algn="l">
              <a:buFont typeface="Wingdings" pitchFamily="2" charset="2"/>
              <a:buChar char="q"/>
            </a:pPr>
            <a:r>
              <a:rPr lang="en-US" dirty="0" smtClean="0"/>
              <a:t> Windowed </a:t>
            </a:r>
            <a:r>
              <a:rPr lang="en-US" dirty="0" err="1" smtClean="0"/>
              <a:t>Periodogram</a:t>
            </a:r>
            <a:endParaRPr lang="en-US" dirty="0" smtClean="0"/>
          </a:p>
          <a:p>
            <a:pPr algn="l">
              <a:buFont typeface="Wingdings" pitchFamily="2" charset="2"/>
              <a:buChar char="q"/>
            </a:pPr>
            <a:r>
              <a:rPr lang="en-US" dirty="0" smtClean="0"/>
              <a:t> Averaged </a:t>
            </a:r>
            <a:r>
              <a:rPr lang="en-US" dirty="0" err="1" smtClean="0"/>
              <a:t>Periodogram</a:t>
            </a:r>
            <a:endParaRPr lang="en-US" dirty="0" smtClean="0"/>
          </a:p>
          <a:p>
            <a:pPr algn="l">
              <a:buFont typeface="Wingdings" pitchFamily="2" charset="2"/>
              <a:buChar char="q"/>
            </a:pPr>
            <a:r>
              <a:rPr lang="en-US" dirty="0" smtClean="0"/>
              <a:t> Windowed &amp; Averaged </a:t>
            </a:r>
            <a:r>
              <a:rPr lang="en-US" dirty="0" err="1" smtClean="0"/>
              <a:t>Periodogram</a:t>
            </a:r>
            <a:endParaRPr lang="en-US" dirty="0" smtClean="0"/>
          </a:p>
          <a:p>
            <a:pPr algn="l">
              <a:buFont typeface="Wingdings" pitchFamily="2" charset="2"/>
              <a:buChar char="q"/>
            </a:pPr>
            <a:r>
              <a:rPr lang="en-US" dirty="0" smtClean="0"/>
              <a:t> Blackman-</a:t>
            </a:r>
            <a:r>
              <a:rPr lang="en-US" dirty="0" err="1" smtClean="0"/>
              <a:t>Tukey</a:t>
            </a:r>
            <a:r>
              <a:rPr lang="en-US" dirty="0" smtClean="0"/>
              <a:t> Method</a:t>
            </a:r>
          </a:p>
          <a:p>
            <a:pPr algn="l">
              <a:buFont typeface="Wingdings" pitchFamily="2" charset="2"/>
              <a:buChar char="q"/>
            </a:pPr>
            <a:r>
              <a:rPr lang="en-US" dirty="0" smtClean="0"/>
              <a:t> Minimum Variance Method</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Family of Non-Parametric Methods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109</a:t>
            </a:fld>
            <a:endParaRPr lang="en-US" sz="1200">
              <a:solidFill>
                <a:srgbClr val="003399"/>
              </a:solidFill>
            </a:endParaRPr>
          </a:p>
        </p:txBody>
      </p:sp>
      <p:pic>
        <p:nvPicPr>
          <p:cNvPr id="83970" name="Picture 2"/>
          <p:cNvPicPr>
            <a:picLocks noGrp="1" noChangeAspect="1" noChangeArrowheads="1"/>
          </p:cNvPicPr>
          <p:nvPr>
            <p:ph idx="1"/>
          </p:nvPr>
        </p:nvPicPr>
        <p:blipFill>
          <a:blip r:embed="rId2" cstate="print"/>
          <a:srcRect/>
          <a:stretch>
            <a:fillRect/>
          </a:stretch>
        </p:blipFill>
        <p:spPr bwMode="auto">
          <a:xfrm>
            <a:off x="685800" y="1476673"/>
            <a:ext cx="7772400" cy="39046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5"/>
          <p:cNvSpPr>
            <a:spLocks noGrp="1"/>
          </p:cNvSpPr>
          <p:nvPr>
            <p:ph type="dt" sz="half" idx="10"/>
          </p:nvPr>
        </p:nvSpPr>
        <p:spPr/>
        <p:txBody>
          <a:bodyPr/>
          <a:lstStyle/>
          <a:p>
            <a:r>
              <a:rPr lang="en-US"/>
              <a:t>		 </a:t>
            </a:r>
            <a:r>
              <a:rPr lang="en-US" sz="1200"/>
              <a:t> </a:t>
            </a:r>
            <a:fld id="{FE176F6D-7A13-4022-A188-CC98ADBA44C4}" type="slidenum">
              <a:rPr lang="en-US" sz="1200">
                <a:solidFill>
                  <a:srgbClr val="003399"/>
                </a:solidFill>
                <a:cs typeface="Times New Roman" pitchFamily="18" charset="0"/>
              </a:rPr>
              <a:pPr/>
              <a:t>11</a:t>
            </a:fld>
            <a:endParaRPr lang="en-US" sz="1200">
              <a:solidFill>
                <a:srgbClr val="003399"/>
              </a:solidFill>
            </a:endParaRPr>
          </a:p>
        </p:txBody>
      </p:sp>
      <p:sp>
        <p:nvSpPr>
          <p:cNvPr id="1048584" name="Rectangle 8"/>
          <p:cNvSpPr>
            <a:spLocks noGrp="1" noChangeArrowheads="1"/>
          </p:cNvSpPr>
          <p:nvPr>
            <p:ph type="title"/>
          </p:nvPr>
        </p:nvSpPr>
        <p:spPr/>
        <p:txBody>
          <a:bodyPr/>
          <a:lstStyle/>
          <a:p>
            <a:r>
              <a:rPr lang="en-US" sz="2800"/>
              <a:t>9. Fundamentals (9)</a:t>
            </a:r>
          </a:p>
        </p:txBody>
      </p:sp>
      <p:sp>
        <p:nvSpPr>
          <p:cNvPr id="1048579" name="Rectangle 3"/>
          <p:cNvSpPr>
            <a:spLocks noGrp="1" noChangeArrowheads="1"/>
          </p:cNvSpPr>
          <p:nvPr>
            <p:ph type="body" sz="half" idx="1"/>
          </p:nvPr>
        </p:nvSpPr>
        <p:spPr>
          <a:xfrm>
            <a:off x="685800" y="914400"/>
            <a:ext cx="7848600" cy="5181600"/>
          </a:xfrm>
        </p:spPr>
        <p:txBody>
          <a:bodyPr/>
          <a:lstStyle/>
          <a:p>
            <a:r>
              <a:rPr lang="en-US" sz="2000" b="1" u="sng">
                <a:latin typeface="Times New Roman" pitchFamily="18" charset="0"/>
              </a:rPr>
              <a:t>Equivalent view of assessing performance</a:t>
            </a:r>
          </a:p>
          <a:p>
            <a:pPr>
              <a:buFont typeface="Wingdings" pitchFamily="2" charset="2"/>
              <a:buNone/>
            </a:pPr>
            <a:r>
              <a:rPr lang="en-US" sz="2000">
                <a:latin typeface="Times New Roman" pitchFamily="18" charset="0"/>
              </a:rPr>
              <a:t>	Define estimation error: 	    or </a:t>
            </a:r>
          </a:p>
          <a:p>
            <a:pPr>
              <a:buFont typeface="Wingdings" pitchFamily="2" charset="2"/>
              <a:buNone/>
            </a:pPr>
            <a:endParaRPr lang="en-US" sz="1000">
              <a:latin typeface="Times New Roman" pitchFamily="18" charset="0"/>
            </a:endParaRPr>
          </a:p>
          <a:p>
            <a:pPr>
              <a:buFont typeface="Wingdings" pitchFamily="2" charset="2"/>
              <a:buNone/>
            </a:pPr>
            <a:r>
              <a:rPr lang="en-US" sz="1800">
                <a:latin typeface="Times New Roman" pitchFamily="18" charset="0"/>
              </a:rPr>
              <a:t>			             RV    RV    not RV</a:t>
            </a:r>
          </a:p>
          <a:p>
            <a:pPr>
              <a:buFont typeface="Wingdings" pitchFamily="2" charset="2"/>
              <a:buNone/>
            </a:pPr>
            <a:endParaRPr lang="en-US" sz="1000">
              <a:latin typeface="Times New Roman" pitchFamily="18" charset="0"/>
            </a:endParaRPr>
          </a:p>
          <a:p>
            <a:pPr>
              <a:buFont typeface="Wingdings" pitchFamily="2" charset="2"/>
              <a:buNone/>
            </a:pPr>
            <a:r>
              <a:rPr lang="en-US" sz="2800"/>
              <a:t>	</a:t>
            </a:r>
            <a:r>
              <a:rPr lang="en-US" sz="2000">
                <a:latin typeface="Times New Roman" pitchFamily="18" charset="0"/>
              </a:rPr>
              <a:t>Completely describe estimator quality with error PDF: </a:t>
            </a:r>
            <a:r>
              <a:rPr lang="en-US" sz="2000" i="1">
                <a:latin typeface="Times New Roman" pitchFamily="18" charset="0"/>
              </a:rPr>
              <a:t>p</a:t>
            </a:r>
            <a:r>
              <a:rPr lang="en-US" sz="2000">
                <a:latin typeface="Times New Roman" pitchFamily="18" charset="0"/>
              </a:rPr>
              <a:t>(</a:t>
            </a:r>
            <a:r>
              <a:rPr lang="en-US" sz="2000" i="1">
                <a:latin typeface="Times New Roman" pitchFamily="18" charset="0"/>
              </a:rPr>
              <a:t>e</a:t>
            </a:r>
            <a:r>
              <a:rPr lang="en-US" sz="2000">
                <a:latin typeface="Times New Roman" pitchFamily="18" charset="0"/>
              </a:rPr>
              <a:t>)</a:t>
            </a:r>
          </a:p>
        </p:txBody>
      </p:sp>
      <p:graphicFrame>
        <p:nvGraphicFramePr>
          <p:cNvPr id="1048580" name="Object 4"/>
          <p:cNvGraphicFramePr>
            <a:graphicFrameLocks noChangeAspect="1"/>
          </p:cNvGraphicFramePr>
          <p:nvPr>
            <p:ph sz="quarter" idx="2"/>
          </p:nvPr>
        </p:nvGraphicFramePr>
        <p:xfrm>
          <a:off x="5029200" y="1295400"/>
          <a:ext cx="914400" cy="344488"/>
        </p:xfrm>
        <a:graphic>
          <a:graphicData uri="http://schemas.openxmlformats.org/presentationml/2006/ole">
            <p:oleObj spid="_x0000_s1048580" name="Equation" r:id="rId3" imgW="571320" imgH="215640" progId="">
              <p:embed/>
            </p:oleObj>
          </a:graphicData>
        </a:graphic>
      </p:graphicFrame>
      <p:graphicFrame>
        <p:nvGraphicFramePr>
          <p:cNvPr id="1048583" name="Object 7"/>
          <p:cNvGraphicFramePr>
            <a:graphicFrameLocks noChangeAspect="1"/>
          </p:cNvGraphicFramePr>
          <p:nvPr>
            <p:ph sz="quarter" idx="3"/>
          </p:nvPr>
        </p:nvGraphicFramePr>
        <p:xfrm>
          <a:off x="3657600" y="1295400"/>
          <a:ext cx="914400" cy="344488"/>
        </p:xfrm>
        <a:graphic>
          <a:graphicData uri="http://schemas.openxmlformats.org/presentationml/2006/ole">
            <p:oleObj spid="_x0000_s1048583" name="Equation" r:id="rId4" imgW="571320" imgH="215640" progId="">
              <p:embed/>
            </p:oleObj>
          </a:graphicData>
        </a:graphic>
      </p:graphicFrame>
      <p:pic>
        <p:nvPicPr>
          <p:cNvPr id="1048587" name="Picture 11"/>
          <p:cNvPicPr>
            <a:picLocks noChangeAspect="1" noChangeArrowheads="1"/>
          </p:cNvPicPr>
          <p:nvPr/>
        </p:nvPicPr>
        <p:blipFill>
          <a:blip r:embed="rId5" cstate="print"/>
          <a:srcRect/>
          <a:stretch>
            <a:fillRect/>
          </a:stretch>
        </p:blipFill>
        <p:spPr bwMode="auto">
          <a:xfrm>
            <a:off x="1447800" y="2841625"/>
            <a:ext cx="6629400" cy="3254375"/>
          </a:xfrm>
          <a:prstGeom prst="rect">
            <a:avLst/>
          </a:prstGeom>
          <a:noFill/>
          <a:ln w="9525">
            <a:noFill/>
            <a:miter lim="800000"/>
            <a:headEnd/>
            <a:tailEnd/>
          </a:ln>
          <a:effectLst/>
        </p:spPr>
      </p:pic>
      <p:sp>
        <p:nvSpPr>
          <p:cNvPr id="1048589" name="Line 13"/>
          <p:cNvSpPr>
            <a:spLocks noChangeShapeType="1"/>
          </p:cNvSpPr>
          <p:nvPr/>
        </p:nvSpPr>
        <p:spPr bwMode="auto">
          <a:xfrm flipV="1">
            <a:off x="3657600" y="1600200"/>
            <a:ext cx="76200" cy="228600"/>
          </a:xfrm>
          <a:prstGeom prst="line">
            <a:avLst/>
          </a:prstGeom>
          <a:noFill/>
          <a:ln w="9525">
            <a:solidFill>
              <a:schemeClr val="tx1"/>
            </a:solidFill>
            <a:round/>
            <a:headEnd/>
            <a:tailEnd type="triangle" w="med" len="med"/>
          </a:ln>
          <a:effectLst/>
        </p:spPr>
        <p:txBody>
          <a:bodyPr/>
          <a:lstStyle/>
          <a:p>
            <a:endParaRPr lang="en-US"/>
          </a:p>
        </p:txBody>
      </p:sp>
      <p:sp>
        <p:nvSpPr>
          <p:cNvPr id="1048590" name="Line 14"/>
          <p:cNvSpPr>
            <a:spLocks noChangeShapeType="1"/>
          </p:cNvSpPr>
          <p:nvPr/>
        </p:nvSpPr>
        <p:spPr bwMode="auto">
          <a:xfrm flipV="1">
            <a:off x="4114800" y="1600200"/>
            <a:ext cx="0" cy="228600"/>
          </a:xfrm>
          <a:prstGeom prst="line">
            <a:avLst/>
          </a:prstGeom>
          <a:noFill/>
          <a:ln w="9525">
            <a:solidFill>
              <a:schemeClr val="tx1"/>
            </a:solidFill>
            <a:round/>
            <a:headEnd/>
            <a:tailEnd type="triangle" w="med" len="med"/>
          </a:ln>
          <a:effectLst/>
        </p:spPr>
        <p:txBody>
          <a:bodyPr/>
          <a:lstStyle/>
          <a:p>
            <a:endParaRPr lang="en-US"/>
          </a:p>
        </p:txBody>
      </p:sp>
      <p:sp>
        <p:nvSpPr>
          <p:cNvPr id="1048591" name="Line 15"/>
          <p:cNvSpPr>
            <a:spLocks noChangeShapeType="1"/>
          </p:cNvSpPr>
          <p:nvPr/>
        </p:nvSpPr>
        <p:spPr bwMode="auto">
          <a:xfrm flipH="1" flipV="1">
            <a:off x="4495800" y="1600200"/>
            <a:ext cx="76200" cy="228600"/>
          </a:xfrm>
          <a:prstGeom prst="line">
            <a:avLst/>
          </a:prstGeom>
          <a:noFill/>
          <a:ln w="9525">
            <a:solidFill>
              <a:schemeClr val="tx1"/>
            </a:solidFill>
            <a:round/>
            <a:headEnd/>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Family of Classical Methods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110</a:t>
            </a:fld>
            <a:endParaRPr lang="en-US" sz="1200">
              <a:solidFill>
                <a:srgbClr val="003399"/>
              </a:solidFill>
            </a:endParaRPr>
          </a:p>
        </p:txBody>
      </p:sp>
      <p:pic>
        <p:nvPicPr>
          <p:cNvPr id="84994" name="Picture 2"/>
          <p:cNvPicPr>
            <a:picLocks noGrp="1" noChangeAspect="1" noChangeArrowheads="1"/>
          </p:cNvPicPr>
          <p:nvPr>
            <p:ph idx="1"/>
          </p:nvPr>
        </p:nvPicPr>
        <p:blipFill>
          <a:blip r:embed="rId2" cstate="print"/>
          <a:srcRect/>
          <a:stretch>
            <a:fillRect/>
          </a:stretch>
        </p:blipFill>
        <p:spPr bwMode="auto">
          <a:xfrm>
            <a:off x="914400" y="954428"/>
            <a:ext cx="7315200" cy="47605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a:t>
            </a:r>
            <a:r>
              <a:rPr lang="en-US" dirty="0" err="1" smtClean="0"/>
              <a:t>Periodogram</a:t>
            </a:r>
            <a:r>
              <a:rPr lang="en-US" dirty="0" smtClean="0"/>
              <a:t> (1)</a:t>
            </a:r>
            <a:endParaRPr lang="en-US" dirty="0"/>
          </a:p>
        </p:txBody>
      </p:sp>
      <p:sp>
        <p:nvSpPr>
          <p:cNvPr id="3" name="Content Placeholder 2"/>
          <p:cNvSpPr>
            <a:spLocks noGrp="1"/>
          </p:cNvSpPr>
          <p:nvPr>
            <p:ph idx="1"/>
          </p:nvPr>
        </p:nvSpPr>
        <p:spPr>
          <a:xfrm>
            <a:off x="685800" y="838200"/>
            <a:ext cx="7924800" cy="5181600"/>
          </a:xfrm>
        </p:spPr>
        <p:txBody>
          <a:bodyPr/>
          <a:lstStyle/>
          <a:p>
            <a:r>
              <a:rPr lang="en-US" b="1" u="sng" dirty="0" err="1" smtClean="0">
                <a:solidFill>
                  <a:schemeClr val="tx1"/>
                </a:solidFill>
                <a:latin typeface="+mj-lt"/>
                <a:ea typeface="+mn-ea"/>
                <a:cs typeface="+mn-cs"/>
              </a:rPr>
              <a:t>Periodogram</a:t>
            </a:r>
            <a:r>
              <a:rPr lang="en-US" b="1" u="sng" dirty="0" smtClean="0">
                <a:solidFill>
                  <a:schemeClr val="tx1"/>
                </a:solidFill>
                <a:latin typeface="+mj-lt"/>
                <a:ea typeface="+mn-ea"/>
                <a:cs typeface="+mn-cs"/>
              </a:rPr>
              <a:t> –Definition</a:t>
            </a:r>
          </a:p>
          <a:p>
            <a:pPr>
              <a:buNone/>
            </a:pPr>
            <a:r>
              <a:rPr lang="en-US" dirty="0" smtClean="0"/>
              <a:t>	Based on:</a:t>
            </a:r>
            <a:r>
              <a:rPr lang="en-US" dirty="0" smtClean="0">
                <a:solidFill>
                  <a:schemeClr val="tx1"/>
                </a:solidFill>
                <a:latin typeface="+mj-lt"/>
                <a:ea typeface="+mn-ea"/>
                <a:cs typeface="+mn-cs"/>
              </a:rPr>
              <a:t> </a:t>
            </a:r>
          </a:p>
          <a:p>
            <a:pPr>
              <a:buNone/>
            </a:pPr>
            <a:endParaRPr lang="en-US" dirty="0" smtClean="0"/>
          </a:p>
          <a:p>
            <a:pPr>
              <a:buNone/>
            </a:pPr>
            <a:endParaRPr lang="en-US" sz="1400" dirty="0" smtClean="0"/>
          </a:p>
          <a:p>
            <a:pPr>
              <a:buNone/>
            </a:pPr>
            <a:r>
              <a:rPr lang="en-US" b="1" dirty="0" smtClean="0"/>
              <a:t>	</a:t>
            </a:r>
            <a:r>
              <a:rPr lang="en-US" dirty="0" smtClean="0"/>
              <a:t>In practice, we have one set of finite-duration data. Two practical problems:</a:t>
            </a:r>
          </a:p>
          <a:p>
            <a:pPr>
              <a:buNone/>
            </a:pPr>
            <a:r>
              <a:rPr lang="en-US" dirty="0" smtClean="0"/>
              <a:t>		1. Can’t do the expected value</a:t>
            </a:r>
          </a:p>
          <a:p>
            <a:pPr>
              <a:buNone/>
            </a:pPr>
            <a:r>
              <a:rPr lang="en-US" dirty="0" smtClean="0"/>
              <a:t>		2. Can’t do the limit.</a:t>
            </a:r>
          </a:p>
          <a:p>
            <a:pPr>
              <a:buNone/>
            </a:pPr>
            <a:r>
              <a:rPr lang="en-US" dirty="0" smtClean="0"/>
              <a:t>	The </a:t>
            </a:r>
            <a:r>
              <a:rPr lang="en-US" dirty="0" err="1" smtClean="0"/>
              <a:t>periodogram</a:t>
            </a:r>
            <a:r>
              <a:rPr lang="en-US" dirty="0" smtClean="0"/>
              <a:t> is a method that ignores them both:</a:t>
            </a:r>
          </a:p>
          <a:p>
            <a:pPr>
              <a:buNone/>
            </a:pPr>
            <a:endParaRPr lang="en-US" dirty="0" smtClean="0"/>
          </a:p>
          <a:p>
            <a:pPr>
              <a:buNone/>
            </a:pPr>
            <a:endParaRPr lang="en-US" dirty="0" smtClean="0"/>
          </a:p>
          <a:p>
            <a:pPr>
              <a:buNone/>
            </a:pPr>
            <a:endParaRPr lang="en-US" sz="1800" dirty="0" smtClean="0"/>
          </a:p>
          <a:p>
            <a:endParaRPr lang="en-US" sz="800" dirty="0" smtClean="0"/>
          </a:p>
          <a:p>
            <a:pPr>
              <a:buNone/>
            </a:pPr>
            <a:r>
              <a:rPr lang="en-US" dirty="0" smtClean="0"/>
              <a:t>	In practice, we compute this using the DFT (possibly using zero-padding) –which computes the DTFT at discrete frequency points  (DFT bins).</a:t>
            </a:r>
          </a:p>
          <a:p>
            <a:pPr>
              <a:buNone/>
            </a:pPr>
            <a:endParaRPr lang="en-US" dirty="0" smtClean="0">
              <a:solidFill>
                <a:schemeClr val="tx1"/>
              </a:solidFill>
              <a:latin typeface="+mj-lt"/>
              <a:ea typeface="+mn-ea"/>
              <a:cs typeface="+mn-cs"/>
            </a:endParaRPr>
          </a:p>
          <a:p>
            <a:endParaRPr lang="en-US" dirty="0"/>
          </a:p>
        </p:txBody>
      </p:sp>
      <p:sp>
        <p:nvSpPr>
          <p:cNvPr id="4" name="Date Placeholder 3"/>
          <p:cNvSpPr>
            <a:spLocks noGrp="1"/>
          </p:cNvSpPr>
          <p:nvPr>
            <p:ph type="dt" sz="half" idx="10"/>
          </p:nvPr>
        </p:nvSpPr>
        <p:spPr/>
        <p:txBody>
          <a:bodyPr/>
          <a:lstStyle/>
          <a:p>
            <a:pPr>
              <a:defRPr/>
            </a:pPr>
            <a:r>
              <a:rPr lang="en-US" dirty="0" smtClean="0"/>
              <a:t>		 </a:t>
            </a:r>
            <a:r>
              <a:rPr lang="en-US" sz="1200" dirty="0" smtClean="0"/>
              <a:t> </a:t>
            </a:r>
            <a:fld id="{BDBE29D3-14C9-4C20-B608-97FDCAB6236C}" type="slidenum">
              <a:rPr lang="en-US" sz="1200" smtClean="0">
                <a:solidFill>
                  <a:srgbClr val="003399"/>
                </a:solidFill>
              </a:rPr>
              <a:pPr>
                <a:defRPr/>
              </a:pPr>
              <a:t>111</a:t>
            </a:fld>
            <a:endParaRPr lang="en-US" sz="1200" dirty="0">
              <a:solidFill>
                <a:srgbClr val="003399"/>
              </a:solidFill>
            </a:endParaRPr>
          </a:p>
        </p:txBody>
      </p:sp>
      <p:pic>
        <p:nvPicPr>
          <p:cNvPr id="86018" name="Picture 2"/>
          <p:cNvPicPr>
            <a:picLocks noChangeAspect="1" noChangeArrowheads="1"/>
          </p:cNvPicPr>
          <p:nvPr/>
        </p:nvPicPr>
        <p:blipFill>
          <a:blip r:embed="rId2" cstate="print"/>
          <a:srcRect/>
          <a:stretch>
            <a:fillRect/>
          </a:stretch>
        </p:blipFill>
        <p:spPr bwMode="auto">
          <a:xfrm>
            <a:off x="2767013" y="1275398"/>
            <a:ext cx="3633787" cy="934402"/>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cstate="print"/>
          <a:srcRect/>
          <a:stretch>
            <a:fillRect/>
          </a:stretch>
        </p:blipFill>
        <p:spPr bwMode="auto">
          <a:xfrm>
            <a:off x="2971800" y="4030455"/>
            <a:ext cx="3048000" cy="115114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a:t>
            </a:r>
            <a:r>
              <a:rPr lang="en-US" dirty="0" err="1" smtClean="0"/>
              <a:t>Periodogram</a:t>
            </a:r>
            <a:r>
              <a:rPr lang="en-US" dirty="0" smtClean="0"/>
              <a:t> (2)</a:t>
            </a:r>
            <a:endParaRPr lang="en-US" dirty="0"/>
          </a:p>
        </p:txBody>
      </p:sp>
      <p:sp>
        <p:nvSpPr>
          <p:cNvPr id="3" name="Content Placeholder 2"/>
          <p:cNvSpPr>
            <a:spLocks noGrp="1"/>
          </p:cNvSpPr>
          <p:nvPr>
            <p:ph idx="1"/>
          </p:nvPr>
        </p:nvSpPr>
        <p:spPr/>
        <p:txBody>
          <a:bodyPr/>
          <a:lstStyle/>
          <a:p>
            <a:r>
              <a:rPr lang="en-US" b="1" u="sng" dirty="0" err="1" smtClean="0"/>
              <a:t>Periodogram</a:t>
            </a:r>
            <a:r>
              <a:rPr lang="en-US" b="1" u="sng" dirty="0" smtClean="0"/>
              <a:t> –Computation</a:t>
            </a:r>
          </a:p>
          <a:p>
            <a:pPr>
              <a:buNone/>
            </a:pPr>
            <a:r>
              <a:rPr lang="en-US" dirty="0" smtClean="0"/>
              <a:t>	In practice, we compute this using the DFT (FFT) (usually using zero-padding) –which computes the DTFT at discrete frequency points (DFT bins):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112</a:t>
            </a:fld>
            <a:endParaRPr lang="en-US" sz="1200">
              <a:solidFill>
                <a:srgbClr val="003399"/>
              </a:solidFill>
            </a:endParaRPr>
          </a:p>
        </p:txBody>
      </p:sp>
      <p:pic>
        <p:nvPicPr>
          <p:cNvPr id="2050" name="Picture 2"/>
          <p:cNvPicPr>
            <a:picLocks noChangeAspect="1" noChangeArrowheads="1"/>
          </p:cNvPicPr>
          <p:nvPr/>
        </p:nvPicPr>
        <p:blipFill>
          <a:blip r:embed="rId2" cstate="print"/>
          <a:srcRect/>
          <a:stretch>
            <a:fillRect/>
          </a:stretch>
        </p:blipFill>
        <p:spPr bwMode="auto">
          <a:xfrm>
            <a:off x="2436442" y="2298943"/>
            <a:ext cx="4802558" cy="1587257"/>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1066800" y="4101141"/>
            <a:ext cx="7202699" cy="169005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a:t>
            </a:r>
            <a:r>
              <a:rPr lang="en-US" dirty="0" err="1" smtClean="0"/>
              <a:t>Periodogram</a:t>
            </a:r>
            <a:r>
              <a:rPr lang="en-US" dirty="0" smtClean="0"/>
              <a:t> (3)</a:t>
            </a:r>
            <a:endParaRPr lang="en-US" dirty="0"/>
          </a:p>
        </p:txBody>
      </p:sp>
      <p:sp>
        <p:nvSpPr>
          <p:cNvPr id="3" name="Content Placeholder 2"/>
          <p:cNvSpPr>
            <a:spLocks noGrp="1"/>
          </p:cNvSpPr>
          <p:nvPr>
            <p:ph idx="1"/>
          </p:nvPr>
        </p:nvSpPr>
        <p:spPr/>
        <p:txBody>
          <a:bodyPr/>
          <a:lstStyle/>
          <a:p>
            <a:r>
              <a:rPr lang="en-US" b="1" u="sng" dirty="0" err="1" smtClean="0"/>
              <a:t>Periodogram</a:t>
            </a:r>
            <a:r>
              <a:rPr lang="en-US" b="1" u="sng" dirty="0" smtClean="0"/>
              <a:t> –viewed as Filter Bank</a:t>
            </a:r>
          </a:p>
          <a:p>
            <a:pPr>
              <a:buNone/>
            </a:pPr>
            <a:r>
              <a:rPr lang="en-US" dirty="0" smtClean="0"/>
              <a:t>	Although we always implement the </a:t>
            </a:r>
            <a:r>
              <a:rPr lang="en-US" dirty="0" err="1" smtClean="0"/>
              <a:t>periodogram</a:t>
            </a:r>
            <a:r>
              <a:rPr lang="en-US" dirty="0" smtClean="0"/>
              <a:t> using the DFT, it is helpful to interpret it as a filter bank.</a:t>
            </a:r>
          </a:p>
          <a:p>
            <a:pPr>
              <a:buNone/>
            </a:pPr>
            <a:r>
              <a:rPr lang="en-US" dirty="0" smtClean="0"/>
              <a:t>	Define the impulse response of an FIR filter as:</a:t>
            </a:r>
          </a:p>
          <a:p>
            <a:pPr>
              <a:buNone/>
            </a:pPr>
            <a:endParaRPr lang="en-US" dirty="0" smtClean="0"/>
          </a:p>
          <a:p>
            <a:pPr>
              <a:buNone/>
            </a:pPr>
            <a:endParaRPr lang="en-US" dirty="0" smtClean="0"/>
          </a:p>
          <a:p>
            <a:pPr>
              <a:buNone/>
            </a:pPr>
            <a:endParaRPr lang="en-US" dirty="0" smtClean="0"/>
          </a:p>
          <a:p>
            <a:pPr>
              <a:buNone/>
            </a:pPr>
            <a:endParaRPr lang="en-US" sz="1000" dirty="0" smtClean="0"/>
          </a:p>
          <a:p>
            <a:pPr>
              <a:buNone/>
            </a:pPr>
            <a:r>
              <a:rPr lang="en-US" dirty="0" smtClean="0"/>
              <a:t>	Frequency Response of this filter is: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113</a:t>
            </a:fld>
            <a:endParaRPr lang="en-US" sz="1200">
              <a:solidFill>
                <a:srgbClr val="003399"/>
              </a:solidFill>
            </a:endParaRPr>
          </a:p>
        </p:txBody>
      </p:sp>
      <p:pic>
        <p:nvPicPr>
          <p:cNvPr id="3074" name="Picture 2"/>
          <p:cNvPicPr>
            <a:picLocks noChangeAspect="1" noChangeArrowheads="1"/>
          </p:cNvPicPr>
          <p:nvPr/>
        </p:nvPicPr>
        <p:blipFill>
          <a:blip r:embed="rId2" cstate="print"/>
          <a:srcRect/>
          <a:stretch>
            <a:fillRect/>
          </a:stretch>
        </p:blipFill>
        <p:spPr bwMode="auto">
          <a:xfrm>
            <a:off x="3068956" y="2286001"/>
            <a:ext cx="2987040" cy="10668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2421466" y="3962400"/>
            <a:ext cx="4436534" cy="152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a:t>
            </a:r>
            <a:r>
              <a:rPr lang="en-US" dirty="0" err="1" smtClean="0"/>
              <a:t>Periodogram</a:t>
            </a:r>
            <a:r>
              <a:rPr lang="en-US" dirty="0" smtClean="0"/>
              <a:t> (4)</a:t>
            </a:r>
            <a:endParaRPr lang="en-US" dirty="0"/>
          </a:p>
        </p:txBody>
      </p:sp>
      <p:sp>
        <p:nvSpPr>
          <p:cNvPr id="3" name="Content Placeholder 2"/>
          <p:cNvSpPr>
            <a:spLocks noGrp="1"/>
          </p:cNvSpPr>
          <p:nvPr>
            <p:ph idx="1"/>
          </p:nvPr>
        </p:nvSpPr>
        <p:spPr/>
        <p:txBody>
          <a:bodyPr/>
          <a:lstStyle/>
          <a:p>
            <a:pPr>
              <a:buNone/>
            </a:pPr>
            <a:r>
              <a:rPr lang="en-US" dirty="0" smtClean="0"/>
              <a:t>	Now the output of the </a:t>
            </a:r>
            <a:r>
              <a:rPr lang="en-US" i="1" dirty="0" err="1" smtClean="0"/>
              <a:t>i</a:t>
            </a:r>
            <a:r>
              <a:rPr lang="en-US" i="1" baseline="30000" dirty="0" err="1" smtClean="0"/>
              <a:t>th</a:t>
            </a:r>
            <a:r>
              <a:rPr lang="en-US" i="1" dirty="0" smtClean="0"/>
              <a:t> </a:t>
            </a:r>
            <a:r>
              <a:rPr lang="en-US" dirty="0" smtClean="0"/>
              <a:t>filter is:</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Now one estimate of the power at the output of this filter is:              for any value of </a:t>
            </a:r>
            <a:r>
              <a:rPr lang="en-US" i="1" dirty="0" smtClean="0"/>
              <a:t>n. </a:t>
            </a:r>
            <a:r>
              <a:rPr lang="en-US" dirty="0" smtClean="0"/>
              <a:t>Choosing</a:t>
            </a:r>
            <a:r>
              <a:rPr lang="en-US" i="1" dirty="0" smtClean="0"/>
              <a:t> n= N-</a:t>
            </a:r>
            <a:r>
              <a:rPr lang="en-US" dirty="0" smtClean="0"/>
              <a:t>1 gives the </a:t>
            </a:r>
            <a:r>
              <a:rPr lang="en-US" dirty="0" err="1" smtClean="0"/>
              <a:t>periodogram</a:t>
            </a:r>
            <a:r>
              <a:rPr lang="en-US" dirty="0" smtClean="0"/>
              <a:t>:</a:t>
            </a:r>
          </a:p>
          <a:p>
            <a:pPr>
              <a:buNone/>
            </a:pPr>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114</a:t>
            </a:fld>
            <a:endParaRPr lang="en-US" sz="1200">
              <a:solidFill>
                <a:srgbClr val="003399"/>
              </a:solidFill>
            </a:endParaRPr>
          </a:p>
        </p:txBody>
      </p:sp>
      <p:pic>
        <p:nvPicPr>
          <p:cNvPr id="4098" name="Picture 2"/>
          <p:cNvPicPr>
            <a:picLocks noChangeAspect="1" noChangeArrowheads="1"/>
          </p:cNvPicPr>
          <p:nvPr/>
        </p:nvPicPr>
        <p:blipFill>
          <a:blip r:embed="rId2" cstate="print"/>
          <a:srcRect/>
          <a:stretch>
            <a:fillRect/>
          </a:stretch>
        </p:blipFill>
        <p:spPr bwMode="auto">
          <a:xfrm>
            <a:off x="2573339" y="1238359"/>
            <a:ext cx="3979861" cy="1581041"/>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7239000" y="3031749"/>
            <a:ext cx="762000" cy="397251"/>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cstate="print"/>
          <a:srcRect/>
          <a:stretch>
            <a:fillRect/>
          </a:stretch>
        </p:blipFill>
        <p:spPr bwMode="auto">
          <a:xfrm>
            <a:off x="1143000" y="3810000"/>
            <a:ext cx="7052312" cy="1981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a:t>
            </a:r>
            <a:r>
              <a:rPr lang="en-US" dirty="0" err="1" smtClean="0"/>
              <a:t>Periodogram</a:t>
            </a:r>
            <a:r>
              <a:rPr lang="en-US" dirty="0" smtClean="0"/>
              <a:t> (5)</a:t>
            </a:r>
            <a:endParaRPr lang="en-US" dirty="0"/>
          </a:p>
        </p:txBody>
      </p:sp>
      <p:sp>
        <p:nvSpPr>
          <p:cNvPr id="3" name="Content Placeholder 2"/>
          <p:cNvSpPr>
            <a:spLocks noGrp="1"/>
          </p:cNvSpPr>
          <p:nvPr>
            <p:ph idx="1"/>
          </p:nvPr>
        </p:nvSpPr>
        <p:spPr/>
        <p:txBody>
          <a:bodyPr/>
          <a:lstStyle/>
          <a:p>
            <a:r>
              <a:rPr lang="en-US" b="1" u="sng" dirty="0" err="1" smtClean="0"/>
              <a:t>Periodogram</a:t>
            </a:r>
            <a:r>
              <a:rPr lang="en-US" b="1" u="sng" dirty="0" smtClean="0"/>
              <a:t> –Performance</a:t>
            </a:r>
          </a:p>
          <a:p>
            <a:pPr>
              <a:buNone/>
            </a:pPr>
            <a:r>
              <a:rPr lang="en-US" dirty="0" smtClean="0"/>
              <a:t>	For a good PSD estimate we’d like to have (at the very least):</a:t>
            </a:r>
          </a:p>
          <a:p>
            <a:pPr>
              <a:buNone/>
            </a:pPr>
            <a:endParaRPr lang="en-US" dirty="0" smtClean="0"/>
          </a:p>
          <a:p>
            <a:pPr>
              <a:buNone/>
            </a:pPr>
            <a:endParaRPr lang="en-US" dirty="0" smtClean="0"/>
          </a:p>
          <a:p>
            <a:pPr>
              <a:buNone/>
            </a:pPr>
            <a:endParaRPr lang="en-US" dirty="0" smtClean="0"/>
          </a:p>
          <a:p>
            <a:pPr>
              <a:buNone/>
            </a:pPr>
            <a:endParaRPr lang="en-US" sz="800" dirty="0" smtClean="0"/>
          </a:p>
          <a:p>
            <a:pPr>
              <a:buNone/>
            </a:pPr>
            <a:r>
              <a:rPr lang="en-US" dirty="0" smtClean="0"/>
              <a:t>	Actually, we would prefer it to be unbiased even for finite </a:t>
            </a:r>
            <a:r>
              <a:rPr lang="en-US" i="1" dirty="0" smtClean="0"/>
              <a:t>N.</a:t>
            </a:r>
          </a:p>
          <a:p>
            <a:pPr>
              <a:buNone/>
            </a:pPr>
            <a:endParaRPr lang="en-US" i="1" dirty="0" smtClean="0"/>
          </a:p>
          <a:p>
            <a:pPr>
              <a:buNone/>
            </a:pPr>
            <a:r>
              <a:rPr lang="en-US" i="1" dirty="0" smtClean="0"/>
              <a:t>	</a:t>
            </a:r>
            <a:r>
              <a:rPr lang="en-US" dirty="0" smtClean="0"/>
              <a:t>Does the </a:t>
            </a:r>
            <a:r>
              <a:rPr lang="en-US" dirty="0" err="1" smtClean="0"/>
              <a:t>periodogram</a:t>
            </a:r>
            <a:r>
              <a:rPr lang="en-US" dirty="0" smtClean="0"/>
              <a:t> have these characteristics?</a:t>
            </a: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115</a:t>
            </a:fld>
            <a:endParaRPr lang="en-US" sz="1200">
              <a:solidFill>
                <a:srgbClr val="003399"/>
              </a:solidFill>
            </a:endParaRPr>
          </a:p>
        </p:txBody>
      </p:sp>
      <p:pic>
        <p:nvPicPr>
          <p:cNvPr id="5122" name="Picture 2"/>
          <p:cNvPicPr>
            <a:picLocks noChangeAspect="1" noChangeArrowheads="1"/>
          </p:cNvPicPr>
          <p:nvPr/>
        </p:nvPicPr>
        <p:blipFill>
          <a:blip r:embed="rId2" cstate="print"/>
          <a:srcRect/>
          <a:stretch>
            <a:fillRect/>
          </a:stretch>
        </p:blipFill>
        <p:spPr bwMode="auto">
          <a:xfrm>
            <a:off x="3048000" y="1676400"/>
            <a:ext cx="2438400" cy="1054359"/>
          </a:xfrm>
          <a:prstGeom prst="rect">
            <a:avLst/>
          </a:prstGeom>
          <a:noFill/>
          <a:ln w="9525">
            <a:noFill/>
            <a:miter lim="800000"/>
            <a:headEnd/>
            <a:tailEnd/>
          </a:ln>
          <a:effectLst/>
        </p:spPr>
      </p:pic>
      <p:sp>
        <p:nvSpPr>
          <p:cNvPr id="6" name="TextBox 5"/>
          <p:cNvSpPr txBox="1"/>
          <p:nvPr/>
        </p:nvSpPr>
        <p:spPr>
          <a:xfrm>
            <a:off x="6096000" y="1349514"/>
            <a:ext cx="2553904" cy="707886"/>
          </a:xfrm>
          <a:prstGeom prst="rect">
            <a:avLst/>
          </a:prstGeom>
          <a:noFill/>
        </p:spPr>
        <p:txBody>
          <a:bodyPr wrap="none" rtlCol="0">
            <a:spAutoFit/>
          </a:bodyPr>
          <a:lstStyle/>
          <a:p>
            <a:endParaRPr lang="en-US" dirty="0" smtClean="0"/>
          </a:p>
          <a:p>
            <a:r>
              <a:rPr lang="en-US" dirty="0" smtClean="0"/>
              <a:t>: Asymptotic unbiased</a:t>
            </a:r>
            <a:endParaRPr 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a:t>
            </a:r>
            <a:r>
              <a:rPr lang="en-US" dirty="0" err="1" smtClean="0"/>
              <a:t>Periodogram</a:t>
            </a:r>
            <a:r>
              <a:rPr lang="en-US" dirty="0" smtClean="0"/>
              <a:t> (6)</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Property #1: </a:t>
            </a:r>
            <a:r>
              <a:rPr lang="en-US" dirty="0" smtClean="0"/>
              <a:t>The </a:t>
            </a:r>
            <a:r>
              <a:rPr lang="en-US" dirty="0" err="1" smtClean="0"/>
              <a:t>periodogram</a:t>
            </a:r>
            <a:r>
              <a:rPr lang="en-US" dirty="0" smtClean="0"/>
              <a:t> is </a:t>
            </a:r>
            <a:r>
              <a:rPr lang="en-US" b="1" dirty="0" smtClean="0"/>
              <a:t>biased</a:t>
            </a:r>
            <a:r>
              <a:rPr lang="en-US" dirty="0" smtClean="0"/>
              <a:t>.</a:t>
            </a:r>
          </a:p>
          <a:p>
            <a:pPr>
              <a:buNone/>
            </a:pPr>
            <a:r>
              <a:rPr lang="en-US" b="1" dirty="0" smtClean="0"/>
              <a:t>	Property #2: </a:t>
            </a:r>
            <a:r>
              <a:rPr lang="en-US" dirty="0" smtClean="0"/>
              <a:t>But, the </a:t>
            </a:r>
            <a:r>
              <a:rPr lang="en-US" dirty="0" err="1" smtClean="0"/>
              <a:t>periodogram</a:t>
            </a:r>
            <a:r>
              <a:rPr lang="en-US" dirty="0" smtClean="0"/>
              <a:t> is </a:t>
            </a:r>
            <a:r>
              <a:rPr lang="en-US" b="1" dirty="0" smtClean="0"/>
              <a:t>asymptotically unbiased</a:t>
            </a:r>
            <a:r>
              <a:rPr lang="en-US" dirty="0" smtClean="0"/>
              <a:t>.</a:t>
            </a:r>
          </a:p>
          <a:p>
            <a:pPr>
              <a:buNone/>
            </a:pPr>
            <a:endParaRPr lang="en-US" dirty="0" smtClean="0"/>
          </a:p>
          <a:p>
            <a:pPr>
              <a:buNone/>
            </a:pPr>
            <a:r>
              <a:rPr lang="en-US" dirty="0" smtClean="0"/>
              <a:t>	</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116</a:t>
            </a:fld>
            <a:endParaRPr lang="en-US" sz="1200">
              <a:solidFill>
                <a:srgbClr val="003399"/>
              </a:solidFill>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a:t>
            </a:r>
            <a:r>
              <a:rPr lang="en-US" dirty="0" err="1" smtClean="0"/>
              <a:t>Periodogram</a:t>
            </a:r>
            <a:r>
              <a:rPr lang="en-US" dirty="0" smtClean="0"/>
              <a:t> (7)</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Proof: </a:t>
            </a:r>
            <a:r>
              <a:rPr lang="en-US" dirty="0" smtClean="0"/>
              <a:t>Taking the expected value of the </a:t>
            </a:r>
            <a:r>
              <a:rPr lang="en-US" dirty="0" err="1" smtClean="0"/>
              <a:t>periodogram</a:t>
            </a:r>
            <a:r>
              <a:rPr lang="en-US" dirty="0" smtClean="0"/>
              <a:t> gives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117</a:t>
            </a:fld>
            <a:endParaRPr lang="en-US" sz="1200">
              <a:solidFill>
                <a:srgbClr val="003399"/>
              </a:solidFill>
            </a:endParaRPr>
          </a:p>
        </p:txBody>
      </p:sp>
      <p:pic>
        <p:nvPicPr>
          <p:cNvPr id="5" name="Picture 2"/>
          <p:cNvPicPr>
            <a:picLocks noChangeAspect="1" noChangeArrowheads="1"/>
          </p:cNvPicPr>
          <p:nvPr/>
        </p:nvPicPr>
        <p:blipFill>
          <a:blip r:embed="rId2" cstate="print"/>
          <a:srcRect/>
          <a:stretch>
            <a:fillRect/>
          </a:stretch>
        </p:blipFill>
        <p:spPr bwMode="auto">
          <a:xfrm>
            <a:off x="1295400" y="1295400"/>
            <a:ext cx="4800600" cy="4539342"/>
          </a:xfrm>
          <a:prstGeom prst="rect">
            <a:avLst/>
          </a:prstGeom>
          <a:noFill/>
          <a:ln w="9525">
            <a:noFill/>
            <a:miter lim="800000"/>
            <a:headEnd/>
            <a:tailEnd/>
          </a:ln>
          <a:effectLst/>
        </p:spPr>
      </p:pic>
      <p:sp>
        <p:nvSpPr>
          <p:cNvPr id="6" name="TextBox 5"/>
          <p:cNvSpPr txBox="1"/>
          <p:nvPr/>
        </p:nvSpPr>
        <p:spPr>
          <a:xfrm>
            <a:off x="6172200" y="3172361"/>
            <a:ext cx="2464136" cy="1323439"/>
          </a:xfrm>
          <a:prstGeom prst="rect">
            <a:avLst/>
          </a:prstGeom>
          <a:noFill/>
        </p:spPr>
        <p:txBody>
          <a:bodyPr wrap="none" rtlCol="0">
            <a:spAutoFit/>
          </a:bodyPr>
          <a:lstStyle/>
          <a:p>
            <a:endParaRPr lang="en-US" dirty="0" smtClean="0"/>
          </a:p>
          <a:p>
            <a:r>
              <a:rPr lang="en-US" dirty="0" smtClean="0">
                <a:latin typeface="Times New Roman" pitchFamily="18" charset="0"/>
                <a:cs typeface="Times New Roman" pitchFamily="18" charset="0"/>
              </a:rPr>
              <a:t>Sum on diagonals</a:t>
            </a:r>
          </a:p>
          <a:p>
            <a:r>
              <a:rPr lang="en-US" i="1" dirty="0" err="1" smtClean="0">
                <a:latin typeface="Times New Roman" pitchFamily="18" charset="0"/>
                <a:cs typeface="Times New Roman" pitchFamily="18" charset="0"/>
              </a:rPr>
              <a:t>r</a:t>
            </a:r>
            <a:r>
              <a:rPr lang="en-US" i="1" baseline="-25000" dirty="0" err="1" smtClean="0">
                <a:latin typeface="Times New Roman" pitchFamily="18" charset="0"/>
                <a:cs typeface="Times New Roman" pitchFamily="18" charset="0"/>
              </a:rPr>
              <a:t>x</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n-m</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is constant on </a:t>
            </a:r>
          </a:p>
          <a:p>
            <a:r>
              <a:rPr lang="en-US" dirty="0" smtClean="0">
                <a:latin typeface="Times New Roman" pitchFamily="18" charset="0"/>
                <a:cs typeface="Times New Roman" pitchFamily="18" charset="0"/>
              </a:rPr>
              <a:t>each diagonal </a:t>
            </a:r>
            <a:endParaRPr lang="en-US" dirty="0">
              <a:latin typeface="Times New Roman" pitchFamily="18" charset="0"/>
              <a:cs typeface="Times New Roman" pitchFamily="18" charset="0"/>
            </a:endParaRPr>
          </a:p>
        </p:txBody>
      </p:sp>
      <p:sp>
        <p:nvSpPr>
          <p:cNvPr id="7" name="TextBox 6"/>
          <p:cNvSpPr txBox="1"/>
          <p:nvPr/>
        </p:nvSpPr>
        <p:spPr>
          <a:xfrm>
            <a:off x="6122356" y="4927937"/>
            <a:ext cx="2107244" cy="1015663"/>
          </a:xfrm>
          <a:prstGeom prst="rect">
            <a:avLst/>
          </a:prstGeom>
          <a:noFill/>
        </p:spPr>
        <p:txBody>
          <a:bodyPr wrap="none" rtlCol="0">
            <a:spAutoFit/>
          </a:bodyPr>
          <a:lstStyle/>
          <a:p>
            <a:r>
              <a:rPr lang="en-US" dirty="0" smtClean="0">
                <a:latin typeface="Times New Roman" pitchFamily="18" charset="0"/>
                <a:cs typeface="Times New Roman" pitchFamily="18" charset="0"/>
              </a:rPr>
              <a:t>Bartlett (Triangle) </a:t>
            </a:r>
          </a:p>
          <a:p>
            <a:r>
              <a:rPr lang="en-US" dirty="0" smtClean="0">
                <a:latin typeface="Times New Roman" pitchFamily="18" charset="0"/>
                <a:cs typeface="Times New Roman" pitchFamily="18" charset="0"/>
              </a:rPr>
              <a:t>window</a:t>
            </a:r>
          </a:p>
          <a:p>
            <a:endParaRPr lang="en-US"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a:t>
            </a:r>
            <a:r>
              <a:rPr lang="en-US" dirty="0" err="1" smtClean="0"/>
              <a:t>Periodogram</a:t>
            </a:r>
            <a:r>
              <a:rPr lang="en-US" dirty="0" smtClean="0"/>
              <a:t> (8)</a:t>
            </a:r>
            <a:endParaRPr lang="en-US" dirty="0"/>
          </a:p>
        </p:txBody>
      </p:sp>
      <p:sp>
        <p:nvSpPr>
          <p:cNvPr id="3" name="Content Placeholder 2"/>
          <p:cNvSpPr>
            <a:spLocks noGrp="1"/>
          </p:cNvSpPr>
          <p:nvPr>
            <p:ph idx="1"/>
          </p:nvPr>
        </p:nvSpPr>
        <p:spPr/>
        <p:txBody>
          <a:bodyPr/>
          <a:lstStyle/>
          <a:p>
            <a:pPr>
              <a:buNone/>
            </a:pPr>
            <a:r>
              <a:rPr lang="en-US" dirty="0" smtClean="0"/>
              <a:t>	This shows that the </a:t>
            </a:r>
            <a:r>
              <a:rPr lang="en-US" dirty="0" err="1" smtClean="0"/>
              <a:t>periodogram</a:t>
            </a:r>
            <a:r>
              <a:rPr lang="en-US" dirty="0" smtClean="0"/>
              <a:t> is </a:t>
            </a:r>
            <a:r>
              <a:rPr lang="en-US" b="1" dirty="0" smtClean="0"/>
              <a:t>biased</a:t>
            </a:r>
            <a:r>
              <a:rPr lang="en-US" dirty="0" smtClean="0"/>
              <a:t>. </a:t>
            </a:r>
            <a:r>
              <a:rPr lang="en-US" b="1" dirty="0" smtClean="0"/>
              <a:t>The bias comes from the smoothing effect of Bartlett window.</a:t>
            </a:r>
          </a:p>
          <a:p>
            <a:pPr>
              <a:buNone/>
            </a:pPr>
            <a:r>
              <a:rPr lang="en-US" b="1" dirty="0" smtClean="0"/>
              <a:t>	</a:t>
            </a:r>
            <a:r>
              <a:rPr lang="en-US" dirty="0" smtClean="0"/>
              <a:t>(Smoothing also reduces the resolution of sharp spectral features)</a:t>
            </a:r>
          </a:p>
          <a:p>
            <a:pPr>
              <a:buNone/>
            </a:pPr>
            <a:endParaRPr lang="en-US" dirty="0" smtClean="0"/>
          </a:p>
          <a:p>
            <a:pPr>
              <a:buNone/>
            </a:pPr>
            <a:r>
              <a:rPr lang="en-US" dirty="0" smtClean="0"/>
              <a:t>	But, as </a:t>
            </a:r>
            <a:r>
              <a:rPr lang="en-US" i="1" dirty="0" smtClean="0"/>
              <a:t>N</a:t>
            </a:r>
            <a:r>
              <a:rPr lang="en-US" dirty="0" smtClean="0"/>
              <a:t>→∞, the Bartlett kernel tends to a delta function in the frequency domain, or –equivalently –in the time domain the Bartlett window tends 1:</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sz="2400" dirty="0" smtClean="0"/>
          </a:p>
          <a:p>
            <a:pPr>
              <a:buNone/>
            </a:pPr>
            <a:r>
              <a:rPr lang="en-US" dirty="0" smtClean="0"/>
              <a:t>	Thus, the </a:t>
            </a:r>
            <a:r>
              <a:rPr lang="en-US" dirty="0" err="1" smtClean="0"/>
              <a:t>periodogram</a:t>
            </a:r>
            <a:r>
              <a:rPr lang="en-US" dirty="0" smtClean="0"/>
              <a:t> is asymptotically unbiased.</a:t>
            </a:r>
          </a:p>
          <a:p>
            <a:pPr>
              <a:buNone/>
            </a:pPr>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118</a:t>
            </a:fld>
            <a:endParaRPr lang="en-US" sz="1200">
              <a:solidFill>
                <a:srgbClr val="003399"/>
              </a:solidFill>
            </a:endParaRPr>
          </a:p>
        </p:txBody>
      </p:sp>
      <p:pic>
        <p:nvPicPr>
          <p:cNvPr id="1026" name="Picture 2"/>
          <p:cNvPicPr>
            <a:picLocks noChangeAspect="1" noChangeArrowheads="1"/>
          </p:cNvPicPr>
          <p:nvPr/>
        </p:nvPicPr>
        <p:blipFill>
          <a:blip r:embed="rId2" cstate="print"/>
          <a:srcRect/>
          <a:stretch>
            <a:fillRect/>
          </a:stretch>
        </p:blipFill>
        <p:spPr bwMode="auto">
          <a:xfrm>
            <a:off x="2362200" y="3249405"/>
            <a:ext cx="4583988" cy="185599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a:t>
            </a:r>
            <a:r>
              <a:rPr lang="en-US" dirty="0" err="1" smtClean="0"/>
              <a:t>Periodogram</a:t>
            </a:r>
            <a:r>
              <a:rPr lang="en-US" dirty="0" smtClean="0"/>
              <a:t> (9)</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Property #3: </a:t>
            </a:r>
            <a:r>
              <a:rPr lang="en-US" dirty="0" smtClean="0"/>
              <a:t>The variance of the </a:t>
            </a:r>
            <a:r>
              <a:rPr lang="en-US" dirty="0" err="1" smtClean="0"/>
              <a:t>periodogram</a:t>
            </a:r>
            <a:r>
              <a:rPr lang="en-US" dirty="0" smtClean="0"/>
              <a:t> does not (in general) tend to zero as </a:t>
            </a:r>
            <a:r>
              <a:rPr lang="en-US" i="1" dirty="0" smtClean="0"/>
              <a:t>N→∞.</a:t>
            </a:r>
          </a:p>
          <a:p>
            <a:pPr>
              <a:buNone/>
            </a:pPr>
            <a:r>
              <a:rPr lang="en-US" i="1" dirty="0" smtClean="0"/>
              <a:t>	</a:t>
            </a:r>
            <a:endParaRPr lang="en-US" dirty="0" smtClean="0"/>
          </a:p>
          <a:p>
            <a:pPr>
              <a:buNone/>
            </a:pPr>
            <a:r>
              <a:rPr lang="en-US" b="1" dirty="0" smtClean="0"/>
              <a:t>	Proof: </a:t>
            </a:r>
            <a:r>
              <a:rPr lang="en-US" dirty="0" smtClean="0"/>
              <a:t>Difficult to prove for general case, so this is proved under the assumption: complex-valued white Gaussian process with zero mean and variance </a:t>
            </a:r>
            <a:r>
              <a:rPr lang="en-US" i="1" dirty="0" smtClean="0"/>
              <a:t>σ</a:t>
            </a:r>
            <a:r>
              <a:rPr lang="en-US" baseline="30000" dirty="0" smtClean="0"/>
              <a:t>2</a:t>
            </a:r>
            <a:r>
              <a:rPr lang="en-US" dirty="0" smtClean="0"/>
              <a:t>. </a:t>
            </a:r>
          </a:p>
          <a:p>
            <a:pPr>
              <a:buNone/>
            </a:pPr>
            <a:r>
              <a:rPr lang="en-US" dirty="0" smtClean="0"/>
              <a:t>	Under this assumption, the true PSD and ACF are:</a:t>
            </a:r>
          </a:p>
          <a:p>
            <a:pPr>
              <a:buNone/>
            </a:pPr>
            <a:endParaRPr lang="en-US" dirty="0" smtClean="0"/>
          </a:p>
          <a:p>
            <a:pPr>
              <a:buNone/>
            </a:pPr>
            <a:endParaRPr lang="en-US" sz="800" dirty="0" smtClean="0"/>
          </a:p>
          <a:p>
            <a:pPr>
              <a:buNone/>
            </a:pPr>
            <a:r>
              <a:rPr lang="en-US" dirty="0" smtClean="0"/>
              <a:t>	The variance of the </a:t>
            </a:r>
            <a:r>
              <a:rPr lang="en-US" dirty="0" err="1" smtClean="0"/>
              <a:t>periodogram</a:t>
            </a:r>
            <a:r>
              <a:rPr lang="en-US" dirty="0" smtClean="0"/>
              <a:t> is what we want to analyze and is given by:</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119</a:t>
            </a:fld>
            <a:endParaRPr lang="en-US" sz="1200">
              <a:solidFill>
                <a:srgbClr val="003399"/>
              </a:solidFill>
            </a:endParaRPr>
          </a:p>
        </p:txBody>
      </p:sp>
      <p:pic>
        <p:nvPicPr>
          <p:cNvPr id="2050" name="Picture 2"/>
          <p:cNvPicPr>
            <a:picLocks noChangeAspect="1" noChangeArrowheads="1"/>
          </p:cNvPicPr>
          <p:nvPr/>
        </p:nvPicPr>
        <p:blipFill>
          <a:blip r:embed="rId2" cstate="print"/>
          <a:srcRect/>
          <a:stretch>
            <a:fillRect/>
          </a:stretch>
        </p:blipFill>
        <p:spPr bwMode="auto">
          <a:xfrm>
            <a:off x="2774950" y="3276601"/>
            <a:ext cx="3702050" cy="441562"/>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2292350" y="4343400"/>
            <a:ext cx="4641850" cy="541075"/>
          </a:xfrm>
          <a:prstGeom prst="rect">
            <a:avLst/>
          </a:prstGeom>
          <a:noFill/>
          <a:ln w="9525">
            <a:noFill/>
            <a:miter lim="800000"/>
            <a:headEnd/>
            <a:tailEnd/>
          </a:ln>
          <a:effectLst/>
        </p:spPr>
      </p:pic>
      <p:sp>
        <p:nvSpPr>
          <p:cNvPr id="7" name="TextBox 6"/>
          <p:cNvSpPr txBox="1"/>
          <p:nvPr/>
        </p:nvSpPr>
        <p:spPr>
          <a:xfrm>
            <a:off x="5562600" y="5029200"/>
            <a:ext cx="1213794" cy="400110"/>
          </a:xfrm>
          <a:prstGeom prst="rect">
            <a:avLst/>
          </a:prstGeom>
          <a:noFill/>
        </p:spPr>
        <p:txBody>
          <a:bodyPr wrap="none" rtlCol="0">
            <a:spAutoFit/>
          </a:bodyPr>
          <a:lstStyle/>
          <a:p>
            <a:r>
              <a:rPr lang="en-US" dirty="0" smtClean="0"/>
              <a:t>Bias term</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a:t>		 </a:t>
            </a:r>
            <a:r>
              <a:rPr lang="en-US" sz="1200"/>
              <a:t> </a:t>
            </a:r>
            <a:fld id="{5EF38C77-F860-4D8F-81DD-3EB78CC09BCB}" type="slidenum">
              <a:rPr lang="en-US" sz="1200">
                <a:solidFill>
                  <a:srgbClr val="003399"/>
                </a:solidFill>
                <a:cs typeface="Times New Roman" pitchFamily="18" charset="0"/>
              </a:rPr>
              <a:pPr/>
              <a:t>12</a:t>
            </a:fld>
            <a:endParaRPr lang="en-US" sz="1200">
              <a:solidFill>
                <a:srgbClr val="003399"/>
              </a:solidFill>
            </a:endParaRPr>
          </a:p>
        </p:txBody>
      </p:sp>
      <p:sp>
        <p:nvSpPr>
          <p:cNvPr id="1051656" name="Rectangle 8"/>
          <p:cNvSpPr>
            <a:spLocks noGrp="1" noChangeArrowheads="1"/>
          </p:cNvSpPr>
          <p:nvPr>
            <p:ph type="title"/>
          </p:nvPr>
        </p:nvSpPr>
        <p:spPr/>
        <p:txBody>
          <a:bodyPr/>
          <a:lstStyle/>
          <a:p>
            <a:r>
              <a:rPr lang="en-US" sz="2800"/>
              <a:t>9. Fundamentals (10)</a:t>
            </a:r>
          </a:p>
        </p:txBody>
      </p:sp>
      <p:sp>
        <p:nvSpPr>
          <p:cNvPr id="1051651" name="Rectangle 3"/>
          <p:cNvSpPr>
            <a:spLocks noGrp="1" noChangeArrowheads="1"/>
          </p:cNvSpPr>
          <p:nvPr>
            <p:ph type="body" sz="half" idx="1"/>
          </p:nvPr>
        </p:nvSpPr>
        <p:spPr>
          <a:xfrm>
            <a:off x="685800" y="838200"/>
            <a:ext cx="7924800" cy="5181600"/>
          </a:xfrm>
        </p:spPr>
        <p:txBody>
          <a:bodyPr/>
          <a:lstStyle/>
          <a:p>
            <a:pPr marL="0" indent="0">
              <a:buFont typeface="Wingdings" pitchFamily="2" charset="2"/>
              <a:buNone/>
            </a:pPr>
            <a:r>
              <a:rPr lang="en-US" sz="2000" b="1" u="sng">
                <a:latin typeface="Times New Roman" pitchFamily="18" charset="0"/>
              </a:rPr>
              <a:t>Example</a:t>
            </a:r>
            <a:r>
              <a:rPr lang="en-US" sz="2000" b="1">
                <a:latin typeface="Times New Roman" pitchFamily="18" charset="0"/>
              </a:rPr>
              <a:t>: DC level in AWGN</a:t>
            </a:r>
          </a:p>
          <a:p>
            <a:pPr marL="0" indent="0">
              <a:buFont typeface="Wingdings" pitchFamily="2" charset="2"/>
              <a:buNone/>
            </a:pPr>
            <a:endParaRPr lang="en-US" sz="1000" b="1">
              <a:latin typeface="Times New Roman" pitchFamily="18" charset="0"/>
            </a:endParaRPr>
          </a:p>
          <a:p>
            <a:pPr marL="0" indent="0">
              <a:buFont typeface="Wingdings" pitchFamily="2" charset="2"/>
              <a:buNone/>
            </a:pPr>
            <a:r>
              <a:rPr lang="en-US" sz="2000" u="sng">
                <a:latin typeface="Times New Roman" pitchFamily="18" charset="0"/>
              </a:rPr>
              <a:t>Model</a:t>
            </a:r>
            <a:r>
              <a:rPr lang="en-US" sz="2000">
                <a:latin typeface="Times New Roman" pitchFamily="18" charset="0"/>
              </a:rPr>
              <a:t>: 	</a:t>
            </a:r>
            <a:r>
              <a:rPr lang="en-US" sz="2000" i="1">
                <a:latin typeface="Times New Roman" pitchFamily="18" charset="0"/>
              </a:rPr>
              <a:t>x</a:t>
            </a:r>
            <a:r>
              <a:rPr lang="en-US" sz="2000">
                <a:latin typeface="Times New Roman" pitchFamily="18" charset="0"/>
              </a:rPr>
              <a:t>[</a:t>
            </a:r>
            <a:r>
              <a:rPr lang="en-US" sz="2000" i="1">
                <a:latin typeface="Times New Roman" pitchFamily="18" charset="0"/>
              </a:rPr>
              <a:t>n</a:t>
            </a:r>
            <a:r>
              <a:rPr lang="en-US" sz="2000">
                <a:latin typeface="Times New Roman" pitchFamily="18" charset="0"/>
              </a:rPr>
              <a:t>] = </a:t>
            </a:r>
            <a:r>
              <a:rPr lang="en-US" sz="2000" i="1">
                <a:latin typeface="Times New Roman" pitchFamily="18" charset="0"/>
              </a:rPr>
              <a:t>A </a:t>
            </a:r>
            <a:r>
              <a:rPr lang="en-US" sz="2000">
                <a:latin typeface="Times New Roman" pitchFamily="18" charset="0"/>
              </a:rPr>
              <a:t>+ </a:t>
            </a:r>
            <a:r>
              <a:rPr lang="en-US" sz="2000" i="1">
                <a:latin typeface="Times New Roman" pitchFamily="18" charset="0"/>
              </a:rPr>
              <a:t>w</a:t>
            </a:r>
            <a:r>
              <a:rPr lang="en-US" sz="2000">
                <a:latin typeface="Times New Roman" pitchFamily="18" charset="0"/>
              </a:rPr>
              <a:t>[</a:t>
            </a:r>
            <a:r>
              <a:rPr lang="en-US" sz="2000" i="1">
                <a:latin typeface="Times New Roman" pitchFamily="18" charset="0"/>
              </a:rPr>
              <a:t>n</a:t>
            </a:r>
            <a:r>
              <a:rPr lang="en-US" sz="2000">
                <a:latin typeface="Times New Roman" pitchFamily="18" charset="0"/>
              </a:rPr>
              <a:t>] , </a:t>
            </a:r>
            <a:r>
              <a:rPr lang="en-US" sz="2000" i="1">
                <a:latin typeface="Times New Roman" pitchFamily="18" charset="0"/>
              </a:rPr>
              <a:t>n </a:t>
            </a:r>
            <a:r>
              <a:rPr lang="en-US" sz="2000">
                <a:latin typeface="Times New Roman" pitchFamily="18" charset="0"/>
              </a:rPr>
              <a:t>= 0, 1, …, </a:t>
            </a:r>
            <a:r>
              <a:rPr lang="en-US" sz="2000" i="1">
                <a:latin typeface="Times New Roman" pitchFamily="18" charset="0"/>
              </a:rPr>
              <a:t>N</a:t>
            </a:r>
            <a:r>
              <a:rPr lang="en-US" sz="2000">
                <a:latin typeface="Times New Roman" pitchFamily="18" charset="0"/>
              </a:rPr>
              <a:t>-1</a:t>
            </a:r>
          </a:p>
          <a:p>
            <a:pPr marL="0" indent="0">
              <a:buFont typeface="Wingdings" pitchFamily="2" charset="2"/>
              <a:buNone/>
            </a:pPr>
            <a:r>
              <a:rPr lang="en-US" sz="2000">
                <a:latin typeface="Times New Roman" pitchFamily="18" charset="0"/>
              </a:rPr>
              <a:t>	</a:t>
            </a:r>
            <a:r>
              <a:rPr lang="en-US" sz="2000" i="1">
                <a:latin typeface="Times New Roman" pitchFamily="18" charset="0"/>
              </a:rPr>
              <a:t>w</a:t>
            </a:r>
            <a:r>
              <a:rPr lang="en-US" sz="2000">
                <a:latin typeface="Times New Roman" pitchFamily="18" charset="0"/>
              </a:rPr>
              <a:t>[</a:t>
            </a:r>
            <a:r>
              <a:rPr lang="en-US" sz="2000" i="1">
                <a:latin typeface="Times New Roman" pitchFamily="18" charset="0"/>
              </a:rPr>
              <a:t>n</a:t>
            </a:r>
            <a:r>
              <a:rPr lang="en-US" sz="2000">
                <a:latin typeface="Times New Roman" pitchFamily="18" charset="0"/>
              </a:rPr>
              <a:t>]: Gaussian, zero mean, variance </a:t>
            </a:r>
            <a:r>
              <a:rPr lang="en-US" sz="2000" i="1">
                <a:latin typeface="Times New Roman" pitchFamily="18" charset="0"/>
              </a:rPr>
              <a:t>σ</a:t>
            </a:r>
            <a:r>
              <a:rPr lang="en-US" sz="2000" baseline="30000">
                <a:latin typeface="Times New Roman" pitchFamily="18" charset="0"/>
              </a:rPr>
              <a:t>2</a:t>
            </a:r>
            <a:r>
              <a:rPr lang="en-US" sz="2000">
                <a:latin typeface="Times New Roman" pitchFamily="18" charset="0"/>
              </a:rPr>
              <a:t>, white (uncorrelated 		          sample-to-sample)</a:t>
            </a:r>
          </a:p>
          <a:p>
            <a:pPr marL="0" indent="0">
              <a:buFont typeface="Wingdings" pitchFamily="2" charset="2"/>
              <a:buNone/>
            </a:pPr>
            <a:endParaRPr lang="en-US" sz="800">
              <a:latin typeface="Times New Roman" pitchFamily="18" charset="0"/>
            </a:endParaRPr>
          </a:p>
          <a:p>
            <a:pPr marL="0" indent="0">
              <a:buFont typeface="Wingdings" pitchFamily="2" charset="2"/>
              <a:buNone/>
            </a:pPr>
            <a:r>
              <a:rPr lang="en-US" sz="2000" u="sng">
                <a:latin typeface="Times New Roman" pitchFamily="18" charset="0"/>
              </a:rPr>
              <a:t>PDF of an individual data sample</a:t>
            </a:r>
            <a:r>
              <a:rPr lang="en-US" sz="2000">
                <a:latin typeface="Times New Roman" pitchFamily="18" charset="0"/>
              </a:rPr>
              <a:t>: </a:t>
            </a: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r>
              <a:rPr lang="en-US" sz="2000">
                <a:latin typeface="Times New Roman" pitchFamily="18" charset="0"/>
              </a:rPr>
              <a:t>Uncorrelated Gaussian RVs are independent, so </a:t>
            </a:r>
            <a:r>
              <a:rPr lang="en-US" sz="2000" u="sng">
                <a:latin typeface="Times New Roman" pitchFamily="18" charset="0"/>
              </a:rPr>
              <a:t>joint PDF</a:t>
            </a:r>
            <a:r>
              <a:rPr lang="en-US" sz="2000">
                <a:latin typeface="Times New Roman" pitchFamily="18" charset="0"/>
              </a:rPr>
              <a:t> is the product of the individual PDFs:</a:t>
            </a:r>
            <a:r>
              <a:rPr lang="en-US" sz="2800"/>
              <a:t> </a:t>
            </a:r>
          </a:p>
        </p:txBody>
      </p:sp>
      <p:graphicFrame>
        <p:nvGraphicFramePr>
          <p:cNvPr id="1051652" name="Object 4"/>
          <p:cNvGraphicFramePr>
            <a:graphicFrameLocks noChangeAspect="1"/>
          </p:cNvGraphicFramePr>
          <p:nvPr>
            <p:ph sz="quarter" idx="2"/>
          </p:nvPr>
        </p:nvGraphicFramePr>
        <p:xfrm>
          <a:off x="2895600" y="2938463"/>
          <a:ext cx="3657600" cy="909637"/>
        </p:xfrm>
        <a:graphic>
          <a:graphicData uri="http://schemas.openxmlformats.org/presentationml/2006/ole">
            <p:oleObj spid="_x0000_s1051652" name="Equation" r:id="rId3" imgW="2247840" imgH="558720" progId="">
              <p:embed/>
            </p:oleObj>
          </a:graphicData>
        </a:graphic>
      </p:graphicFrame>
      <p:graphicFrame>
        <p:nvGraphicFramePr>
          <p:cNvPr id="1051655" name="Object 7"/>
          <p:cNvGraphicFramePr>
            <a:graphicFrameLocks noChangeAspect="1"/>
          </p:cNvGraphicFramePr>
          <p:nvPr>
            <p:ph sz="quarter" idx="3"/>
          </p:nvPr>
        </p:nvGraphicFramePr>
        <p:xfrm>
          <a:off x="762000" y="4605338"/>
          <a:ext cx="7848600" cy="1447800"/>
        </p:xfrm>
        <a:graphic>
          <a:graphicData uri="http://schemas.openxmlformats.org/presentationml/2006/ole">
            <p:oleObj spid="_x0000_s1051655" name="Equation" r:id="rId4" imgW="4673520" imgH="863280" progId="">
              <p:embed/>
            </p:oleObj>
          </a:graphicData>
        </a:graphic>
      </p:graphicFrame>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a:t>
            </a:r>
            <a:r>
              <a:rPr lang="en-US" dirty="0" err="1" smtClean="0"/>
              <a:t>Periodogram</a:t>
            </a:r>
            <a:r>
              <a:rPr lang="en-US" dirty="0" smtClean="0"/>
              <a:t> (10)</a:t>
            </a:r>
            <a:endParaRPr lang="en-US" dirty="0"/>
          </a:p>
        </p:txBody>
      </p:sp>
      <p:sp>
        <p:nvSpPr>
          <p:cNvPr id="3" name="Content Placeholder 2"/>
          <p:cNvSpPr>
            <a:spLocks noGrp="1"/>
          </p:cNvSpPr>
          <p:nvPr>
            <p:ph idx="1"/>
          </p:nvPr>
        </p:nvSpPr>
        <p:spPr/>
        <p:txBody>
          <a:bodyPr/>
          <a:lstStyle/>
          <a:p>
            <a:pPr>
              <a:buNone/>
            </a:pPr>
            <a:r>
              <a:rPr lang="en-US" dirty="0" smtClean="0"/>
              <a:t>	So from our previous analysis of bias (and our assumptions on the process) we know that the second term is:</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So the variance of </a:t>
            </a:r>
            <a:r>
              <a:rPr lang="en-US" dirty="0" err="1" smtClean="0"/>
              <a:t>periodogram</a:t>
            </a:r>
            <a:r>
              <a:rPr lang="en-US" dirty="0" smtClean="0"/>
              <a:t> is now:</a:t>
            </a:r>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120</a:t>
            </a:fld>
            <a:endParaRPr lang="en-US" sz="1200">
              <a:solidFill>
                <a:srgbClr val="003399"/>
              </a:solidFill>
            </a:endParaRPr>
          </a:p>
        </p:txBody>
      </p:sp>
      <p:pic>
        <p:nvPicPr>
          <p:cNvPr id="3074" name="Picture 2"/>
          <p:cNvPicPr>
            <a:picLocks noChangeAspect="1" noChangeArrowheads="1"/>
          </p:cNvPicPr>
          <p:nvPr/>
        </p:nvPicPr>
        <p:blipFill>
          <a:blip r:embed="rId2" cstate="print"/>
          <a:srcRect/>
          <a:stretch>
            <a:fillRect/>
          </a:stretch>
        </p:blipFill>
        <p:spPr bwMode="auto">
          <a:xfrm>
            <a:off x="1066800" y="1524000"/>
            <a:ext cx="7315200" cy="2505014"/>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2895600" y="4482957"/>
            <a:ext cx="3429000" cy="54624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a:t>
            </a:r>
            <a:r>
              <a:rPr lang="en-US" dirty="0" err="1" smtClean="0"/>
              <a:t>Periodogram</a:t>
            </a:r>
            <a:r>
              <a:rPr lang="en-US" dirty="0" smtClean="0"/>
              <a:t> (11)</a:t>
            </a:r>
            <a:endParaRPr lang="en-US" dirty="0"/>
          </a:p>
        </p:txBody>
      </p:sp>
      <p:sp>
        <p:nvSpPr>
          <p:cNvPr id="3" name="Content Placeholder 2"/>
          <p:cNvSpPr>
            <a:spLocks noGrp="1"/>
          </p:cNvSpPr>
          <p:nvPr>
            <p:ph idx="1"/>
          </p:nvPr>
        </p:nvSpPr>
        <p:spPr/>
        <p:txBody>
          <a:bodyPr/>
          <a:lstStyle/>
          <a:p>
            <a:pPr>
              <a:buNone/>
            </a:pPr>
            <a:r>
              <a:rPr lang="en-US" dirty="0" smtClean="0"/>
              <a:t>	As a means of looking at this first term we consider:</a:t>
            </a:r>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121</a:t>
            </a:fld>
            <a:endParaRPr lang="en-US" sz="1200">
              <a:solidFill>
                <a:srgbClr val="003399"/>
              </a:solidFill>
            </a:endParaRPr>
          </a:p>
        </p:txBody>
      </p:sp>
      <p:pic>
        <p:nvPicPr>
          <p:cNvPr id="4098" name="Picture 2"/>
          <p:cNvPicPr>
            <a:picLocks noChangeAspect="1" noChangeArrowheads="1"/>
          </p:cNvPicPr>
          <p:nvPr/>
        </p:nvPicPr>
        <p:blipFill>
          <a:blip r:embed="rId2" cstate="print"/>
          <a:srcRect/>
          <a:stretch>
            <a:fillRect/>
          </a:stretch>
        </p:blipFill>
        <p:spPr bwMode="auto">
          <a:xfrm>
            <a:off x="762000" y="1272126"/>
            <a:ext cx="7772400" cy="2918874"/>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cstate="print"/>
          <a:srcRect/>
          <a:stretch>
            <a:fillRect/>
          </a:stretch>
        </p:blipFill>
        <p:spPr bwMode="auto">
          <a:xfrm>
            <a:off x="304800" y="4419599"/>
            <a:ext cx="8610600" cy="13262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a:t>
            </a:r>
            <a:r>
              <a:rPr lang="en-US" dirty="0" err="1" smtClean="0"/>
              <a:t>Periodogram</a:t>
            </a:r>
            <a:r>
              <a:rPr lang="en-US" dirty="0" smtClean="0"/>
              <a:t> (12)</a:t>
            </a:r>
            <a:endParaRPr lang="en-US" dirty="0"/>
          </a:p>
        </p:txBody>
      </p:sp>
      <p:sp>
        <p:nvSpPr>
          <p:cNvPr id="3" name="Content Placeholder 2"/>
          <p:cNvSpPr>
            <a:spLocks noGrp="1"/>
          </p:cNvSpPr>
          <p:nvPr>
            <p:ph idx="1"/>
          </p:nvPr>
        </p:nvSpPr>
        <p:spPr/>
        <p:txBody>
          <a:bodyPr/>
          <a:lstStyle/>
          <a:p>
            <a:pPr>
              <a:buNone/>
            </a:pPr>
            <a:r>
              <a:rPr lang="en-US" dirty="0" smtClean="0"/>
              <a:t>	Since we assumed the process is Gaussian we can use a standard result for complex </a:t>
            </a:r>
            <a:r>
              <a:rPr lang="en-US" dirty="0" err="1" smtClean="0"/>
              <a:t>joinly</a:t>
            </a:r>
            <a:r>
              <a:rPr lang="en-US" dirty="0" smtClean="0"/>
              <a:t> Gaussian RVs:</a:t>
            </a:r>
          </a:p>
          <a:p>
            <a:pPr>
              <a:buNone/>
            </a:pPr>
            <a:endParaRPr lang="en-US" b="1" dirty="0" smtClean="0"/>
          </a:p>
          <a:p>
            <a:pPr>
              <a:buNone/>
            </a:pPr>
            <a:endParaRPr lang="en-US" b="1" dirty="0" smtClean="0"/>
          </a:p>
          <a:p>
            <a:pPr>
              <a:buNone/>
            </a:pPr>
            <a:r>
              <a:rPr lang="en-US" b="1" dirty="0" smtClean="0"/>
              <a:t>	</a:t>
            </a:r>
            <a:r>
              <a:rPr lang="en-US" dirty="0" smtClean="0"/>
              <a:t>Using this result together with the assumption of whiteness: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122</a:t>
            </a:fld>
            <a:endParaRPr lang="en-US" sz="1200">
              <a:solidFill>
                <a:srgbClr val="003399"/>
              </a:solidFill>
            </a:endParaRPr>
          </a:p>
        </p:txBody>
      </p:sp>
      <p:pic>
        <p:nvPicPr>
          <p:cNvPr id="5122" name="Picture 2"/>
          <p:cNvPicPr>
            <a:picLocks noChangeAspect="1" noChangeArrowheads="1"/>
          </p:cNvPicPr>
          <p:nvPr/>
        </p:nvPicPr>
        <p:blipFill>
          <a:blip r:embed="rId2" cstate="print"/>
          <a:srcRect/>
          <a:stretch>
            <a:fillRect/>
          </a:stretch>
        </p:blipFill>
        <p:spPr bwMode="auto">
          <a:xfrm>
            <a:off x="762000" y="1524001"/>
            <a:ext cx="7696200" cy="611986"/>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2438400" y="2661424"/>
            <a:ext cx="4876800" cy="8437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a:t>
            </a:r>
            <a:r>
              <a:rPr lang="en-US" dirty="0" err="1" smtClean="0"/>
              <a:t>Periodogram</a:t>
            </a:r>
            <a:r>
              <a:rPr lang="en-US" dirty="0" smtClean="0"/>
              <a:t> (13)</a:t>
            </a:r>
            <a:endParaRPr lang="en-US" dirty="0"/>
          </a:p>
        </p:txBody>
      </p:sp>
      <p:sp>
        <p:nvSpPr>
          <p:cNvPr id="3" name="Content Placeholder 2"/>
          <p:cNvSpPr>
            <a:spLocks noGrp="1"/>
          </p:cNvSpPr>
          <p:nvPr>
            <p:ph idx="1"/>
          </p:nvPr>
        </p:nvSpPr>
        <p:spPr/>
        <p:txBody>
          <a:bodyPr/>
          <a:lstStyle/>
          <a:p>
            <a:pPr>
              <a:buNone/>
            </a:pPr>
            <a:r>
              <a:rPr lang="en-US" dirty="0" smtClean="0"/>
              <a:t>	Therefore,</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123</a:t>
            </a:fld>
            <a:endParaRPr lang="en-US" sz="1200">
              <a:solidFill>
                <a:srgbClr val="003399"/>
              </a:solidFill>
            </a:endParaRPr>
          </a:p>
        </p:txBody>
      </p:sp>
      <p:pic>
        <p:nvPicPr>
          <p:cNvPr id="6146" name="Picture 2"/>
          <p:cNvPicPr>
            <a:picLocks noChangeAspect="1" noChangeArrowheads="1"/>
          </p:cNvPicPr>
          <p:nvPr/>
        </p:nvPicPr>
        <p:blipFill>
          <a:blip r:embed="rId2" cstate="print"/>
          <a:srcRect/>
          <a:stretch>
            <a:fillRect/>
          </a:stretch>
        </p:blipFill>
        <p:spPr bwMode="auto">
          <a:xfrm>
            <a:off x="1143000" y="1204481"/>
            <a:ext cx="7162800" cy="443431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a:t>
            </a:r>
            <a:r>
              <a:rPr lang="en-US" dirty="0" err="1" smtClean="0"/>
              <a:t>Periodogram</a:t>
            </a:r>
            <a:r>
              <a:rPr lang="en-US" dirty="0" smtClean="0"/>
              <a:t> (14)</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124</a:t>
            </a:fld>
            <a:endParaRPr lang="en-US" sz="1200">
              <a:solidFill>
                <a:srgbClr val="003399"/>
              </a:solidFill>
            </a:endParaRPr>
          </a:p>
        </p:txBody>
      </p:sp>
      <p:pic>
        <p:nvPicPr>
          <p:cNvPr id="7170" name="Picture 2"/>
          <p:cNvPicPr>
            <a:picLocks noChangeAspect="1" noChangeArrowheads="1"/>
          </p:cNvPicPr>
          <p:nvPr/>
        </p:nvPicPr>
        <p:blipFill>
          <a:blip r:embed="rId2" cstate="print"/>
          <a:srcRect/>
          <a:stretch>
            <a:fillRect/>
          </a:stretch>
        </p:blipFill>
        <p:spPr bwMode="auto">
          <a:xfrm>
            <a:off x="1371600" y="914400"/>
            <a:ext cx="6324600" cy="2182172"/>
          </a:xfrm>
          <a:prstGeom prst="rect">
            <a:avLst/>
          </a:prstGeom>
          <a:noFill/>
          <a:ln w="9525">
            <a:noFill/>
            <a:miter lim="800000"/>
            <a:headEnd/>
            <a:tailEnd/>
          </a:ln>
          <a:effectLst/>
        </p:spPr>
      </p:pic>
      <p:sp>
        <p:nvSpPr>
          <p:cNvPr id="6" name="Rectangle 5"/>
          <p:cNvSpPr/>
          <p:nvPr/>
        </p:nvSpPr>
        <p:spPr>
          <a:xfrm>
            <a:off x="1219200" y="2971800"/>
            <a:ext cx="6172200" cy="2000548"/>
          </a:xfrm>
          <a:prstGeom prst="rect">
            <a:avLst/>
          </a:prstGeom>
        </p:spPr>
        <p:txBody>
          <a:bodyPr wrap="square">
            <a:spAutoFit/>
          </a:bodyPr>
          <a:lstStyle/>
          <a:p>
            <a:endParaRPr lang="en-US" dirty="0" smtClean="0"/>
          </a:p>
          <a:p>
            <a:r>
              <a:rPr lang="en-US" dirty="0" smtClean="0">
                <a:latin typeface="Times New Roman" pitchFamily="18" charset="0"/>
                <a:cs typeface="Times New Roman" pitchFamily="18" charset="0"/>
              </a:rPr>
              <a:t>Now the Fourier transform of the Bartlett window is:</a:t>
            </a: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sz="2400" dirty="0" smtClean="0"/>
          </a:p>
          <a:p>
            <a:r>
              <a:rPr lang="en-US" dirty="0" smtClean="0"/>
              <a:t>So using it in the above result gives:</a:t>
            </a:r>
            <a:endParaRPr lang="en-US" dirty="0">
              <a:latin typeface="Times New Roman" pitchFamily="18" charset="0"/>
              <a:cs typeface="Times New Roman" pitchFamily="18" charset="0"/>
            </a:endParaRPr>
          </a:p>
        </p:txBody>
      </p:sp>
      <p:pic>
        <p:nvPicPr>
          <p:cNvPr id="7171" name="Picture 3"/>
          <p:cNvPicPr>
            <a:picLocks noChangeAspect="1" noChangeArrowheads="1"/>
          </p:cNvPicPr>
          <p:nvPr/>
        </p:nvPicPr>
        <p:blipFill>
          <a:blip r:embed="rId3" cstate="print"/>
          <a:srcRect/>
          <a:stretch>
            <a:fillRect/>
          </a:stretch>
        </p:blipFill>
        <p:spPr bwMode="auto">
          <a:xfrm>
            <a:off x="3086100" y="3581400"/>
            <a:ext cx="3086100" cy="920687"/>
          </a:xfrm>
          <a:prstGeom prst="rect">
            <a:avLst/>
          </a:prstGeom>
          <a:noFill/>
          <a:ln w="9525">
            <a:noFill/>
            <a:miter lim="800000"/>
            <a:headEnd/>
            <a:tailEnd/>
          </a:ln>
          <a:effectLst/>
        </p:spPr>
      </p:pic>
      <p:pic>
        <p:nvPicPr>
          <p:cNvPr id="7173" name="Picture 5"/>
          <p:cNvPicPr>
            <a:picLocks noChangeAspect="1" noChangeArrowheads="1"/>
          </p:cNvPicPr>
          <p:nvPr/>
        </p:nvPicPr>
        <p:blipFill>
          <a:blip r:embed="rId4" cstate="print"/>
          <a:srcRect/>
          <a:stretch>
            <a:fillRect/>
          </a:stretch>
        </p:blipFill>
        <p:spPr bwMode="auto">
          <a:xfrm>
            <a:off x="1371600" y="4953000"/>
            <a:ext cx="6227940" cy="106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a:t>
            </a:r>
            <a:r>
              <a:rPr lang="en-US" dirty="0" err="1" smtClean="0"/>
              <a:t>Periodogram</a:t>
            </a:r>
            <a:r>
              <a:rPr lang="en-US" dirty="0" smtClean="0"/>
              <a:t> (15)</a:t>
            </a:r>
            <a:endParaRPr lang="en-US" dirty="0"/>
          </a:p>
        </p:txBody>
      </p:sp>
      <p:sp>
        <p:nvSpPr>
          <p:cNvPr id="3" name="Content Placeholder 2"/>
          <p:cNvSpPr>
            <a:spLocks noGrp="1"/>
          </p:cNvSpPr>
          <p:nvPr>
            <p:ph idx="1"/>
          </p:nvPr>
        </p:nvSpPr>
        <p:spPr/>
        <p:txBody>
          <a:bodyPr/>
          <a:lstStyle/>
          <a:p>
            <a:pPr>
              <a:buNone/>
            </a:pPr>
            <a:r>
              <a:rPr lang="en-US" dirty="0" smtClean="0"/>
              <a:t>	To find the first term in the variance expression of interest, we must set </a:t>
            </a:r>
            <a:r>
              <a:rPr lang="en-US" i="1" dirty="0" smtClean="0"/>
              <a:t>ω </a:t>
            </a:r>
            <a:r>
              <a:rPr lang="en-US" dirty="0" smtClean="0"/>
              <a:t>= </a:t>
            </a:r>
            <a:r>
              <a:rPr lang="en-US" i="1" dirty="0" smtClean="0"/>
              <a:t>ω</a:t>
            </a:r>
            <a:r>
              <a:rPr lang="en-US" baseline="-25000" dirty="0" smtClean="0"/>
              <a:t>1</a:t>
            </a:r>
            <a:r>
              <a:rPr lang="en-US" dirty="0" smtClean="0"/>
              <a:t>= </a:t>
            </a:r>
            <a:r>
              <a:rPr lang="en-US" i="1" dirty="0" smtClean="0"/>
              <a:t>ω</a:t>
            </a:r>
            <a:r>
              <a:rPr lang="en-US" baseline="-25000" dirty="0" smtClean="0"/>
              <a:t>2</a:t>
            </a:r>
            <a:r>
              <a:rPr lang="en-US" dirty="0" smtClean="0"/>
              <a:t> in the above expression to get:</a:t>
            </a:r>
          </a:p>
          <a:p>
            <a:pPr>
              <a:buNone/>
            </a:pPr>
            <a:endParaRPr lang="en-US" dirty="0" smtClean="0"/>
          </a:p>
          <a:p>
            <a:pPr>
              <a:buNone/>
            </a:pPr>
            <a:endParaRPr lang="en-US" dirty="0" smtClean="0"/>
          </a:p>
          <a:p>
            <a:pPr>
              <a:buNone/>
            </a:pPr>
            <a:r>
              <a:rPr lang="en-US" dirty="0" smtClean="0"/>
              <a:t>	Now using this in the expression for variance gives:</a:t>
            </a:r>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125</a:t>
            </a:fld>
            <a:endParaRPr lang="en-US" sz="1200">
              <a:solidFill>
                <a:srgbClr val="003399"/>
              </a:solidFill>
            </a:endParaRPr>
          </a:p>
        </p:txBody>
      </p:sp>
      <p:pic>
        <p:nvPicPr>
          <p:cNvPr id="8194" name="Picture 2"/>
          <p:cNvPicPr>
            <a:picLocks noChangeAspect="1" noChangeArrowheads="1"/>
          </p:cNvPicPr>
          <p:nvPr/>
        </p:nvPicPr>
        <p:blipFill>
          <a:blip r:embed="rId2" cstate="print"/>
          <a:srcRect/>
          <a:stretch>
            <a:fillRect/>
          </a:stretch>
        </p:blipFill>
        <p:spPr bwMode="auto">
          <a:xfrm>
            <a:off x="3581400" y="1600200"/>
            <a:ext cx="1919287" cy="503854"/>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cstate="print"/>
          <a:srcRect/>
          <a:stretch>
            <a:fillRect/>
          </a:stretch>
        </p:blipFill>
        <p:spPr bwMode="auto">
          <a:xfrm>
            <a:off x="2768600" y="2644006"/>
            <a:ext cx="3403600" cy="861194"/>
          </a:xfrm>
          <a:prstGeom prst="rect">
            <a:avLst/>
          </a:prstGeom>
          <a:noFill/>
          <a:ln w="9525">
            <a:noFill/>
            <a:miter lim="800000"/>
            <a:headEnd/>
            <a:tailEnd/>
          </a:ln>
          <a:effectLst/>
        </p:spPr>
      </p:pic>
      <p:pic>
        <p:nvPicPr>
          <p:cNvPr id="8196" name="Picture 4"/>
          <p:cNvPicPr>
            <a:picLocks noChangeAspect="1" noChangeArrowheads="1"/>
          </p:cNvPicPr>
          <p:nvPr/>
        </p:nvPicPr>
        <p:blipFill>
          <a:blip r:embed="rId4" cstate="print"/>
          <a:srcRect/>
          <a:stretch>
            <a:fillRect/>
          </a:stretch>
        </p:blipFill>
        <p:spPr bwMode="auto">
          <a:xfrm>
            <a:off x="3581400" y="3581400"/>
            <a:ext cx="2147887" cy="599162"/>
          </a:xfrm>
          <a:prstGeom prst="rect">
            <a:avLst/>
          </a:prstGeom>
          <a:noFill/>
          <a:ln w="9525">
            <a:noFill/>
            <a:miter lim="800000"/>
            <a:headEnd/>
            <a:tailEnd/>
          </a:ln>
          <a:effectLst/>
        </p:spPr>
      </p:pic>
      <p:sp>
        <p:nvSpPr>
          <p:cNvPr id="8" name="Rectangle 7"/>
          <p:cNvSpPr/>
          <p:nvPr/>
        </p:nvSpPr>
        <p:spPr>
          <a:xfrm>
            <a:off x="2667000" y="4038600"/>
            <a:ext cx="4572000" cy="707886"/>
          </a:xfrm>
          <a:prstGeom prst="rect">
            <a:avLst/>
          </a:prstGeom>
        </p:spPr>
        <p:txBody>
          <a:bodyPr>
            <a:spAutoFit/>
          </a:bodyPr>
          <a:lstStyle/>
          <a:p>
            <a:endParaRPr lang="en-US" dirty="0" smtClean="0"/>
          </a:p>
          <a:p>
            <a:r>
              <a:rPr lang="en-US" dirty="0" smtClean="0"/>
              <a:t>which does not go to zero as </a:t>
            </a:r>
            <a:r>
              <a:rPr lang="en-US" i="1" dirty="0" smtClean="0"/>
              <a:t>N→∞</a:t>
            </a:r>
            <a:endParaRPr lang="en-US"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a:t>
            </a:r>
            <a:r>
              <a:rPr lang="en-US" dirty="0" err="1" smtClean="0"/>
              <a:t>Periodogram</a:t>
            </a:r>
            <a:r>
              <a:rPr lang="en-US" dirty="0" smtClean="0"/>
              <a:t> (16)</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Property #4: </a:t>
            </a:r>
            <a:r>
              <a:rPr lang="en-US" dirty="0" smtClean="0"/>
              <a:t>Increasing </a:t>
            </a:r>
            <a:r>
              <a:rPr lang="en-US" i="1" dirty="0" smtClean="0"/>
              <a:t>N </a:t>
            </a:r>
            <a:r>
              <a:rPr lang="en-US" dirty="0" smtClean="0"/>
              <a:t>leads to rapidly fluctuating </a:t>
            </a:r>
            <a:r>
              <a:rPr lang="en-US" dirty="0" err="1" smtClean="0"/>
              <a:t>periodograms</a:t>
            </a:r>
            <a:r>
              <a:rPr lang="en-US" dirty="0" smtClean="0"/>
              <a:t> (even where the true PSD is smooth).</a:t>
            </a:r>
          </a:p>
          <a:p>
            <a:pPr>
              <a:buNone/>
            </a:pPr>
            <a:endParaRPr lang="en-US" sz="800" dirty="0" smtClean="0"/>
          </a:p>
          <a:p>
            <a:pPr>
              <a:buNone/>
            </a:pPr>
            <a:r>
              <a:rPr lang="en-US" dirty="0" smtClean="0"/>
              <a:t>	</a:t>
            </a:r>
            <a:r>
              <a:rPr lang="en-US" b="1" dirty="0" smtClean="0"/>
              <a:t>Proof: </a:t>
            </a:r>
            <a:r>
              <a:rPr lang="en-US" dirty="0" smtClean="0"/>
              <a:t>Use the previous results, the covariance of the </a:t>
            </a:r>
            <a:r>
              <a:rPr lang="en-US" dirty="0" err="1" smtClean="0"/>
              <a:t>periodogram</a:t>
            </a:r>
            <a:r>
              <a:rPr lang="en-US" dirty="0" smtClean="0"/>
              <a:t> is given by</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Covariance is a measure of how correlated two RVs are. Thus, </a:t>
            </a:r>
            <a:r>
              <a:rPr lang="en-US" dirty="0" err="1" smtClean="0"/>
              <a:t>cov</a:t>
            </a:r>
            <a:r>
              <a:rPr lang="en-US" dirty="0" smtClean="0"/>
              <a:t>(</a:t>
            </a:r>
            <a:r>
              <a:rPr lang="en-US" i="1" dirty="0" smtClean="0"/>
              <a:t>X</a:t>
            </a:r>
            <a:r>
              <a:rPr lang="en-US" dirty="0" smtClean="0"/>
              <a:t>,</a:t>
            </a:r>
            <a:r>
              <a:rPr lang="en-US" i="1" dirty="0" smtClean="0"/>
              <a:t>Y</a:t>
            </a:r>
            <a:r>
              <a:rPr lang="en-US" dirty="0" smtClean="0"/>
              <a:t>) = 0 indicates that there is a high probability that </a:t>
            </a:r>
            <a:r>
              <a:rPr lang="en-US" i="1" dirty="0" smtClean="0"/>
              <a:t>X</a:t>
            </a:r>
            <a:r>
              <a:rPr lang="en-US" dirty="0" smtClean="0"/>
              <a:t> &amp; </a:t>
            </a:r>
            <a:r>
              <a:rPr lang="en-US" i="1" dirty="0" smtClean="0"/>
              <a:t>Y</a:t>
            </a:r>
            <a:r>
              <a:rPr lang="en-US" dirty="0" smtClean="0"/>
              <a:t> will be very unalike.</a:t>
            </a: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126</a:t>
            </a:fld>
            <a:endParaRPr lang="en-US" sz="1200">
              <a:solidFill>
                <a:srgbClr val="003399"/>
              </a:solidFill>
            </a:endParaRPr>
          </a:p>
        </p:txBody>
      </p:sp>
      <p:pic>
        <p:nvPicPr>
          <p:cNvPr id="9218" name="Picture 2"/>
          <p:cNvPicPr>
            <a:picLocks noChangeAspect="1" noChangeArrowheads="1"/>
          </p:cNvPicPr>
          <p:nvPr/>
        </p:nvPicPr>
        <p:blipFill>
          <a:blip r:embed="rId2" cstate="print"/>
          <a:srcRect/>
          <a:stretch>
            <a:fillRect/>
          </a:stretch>
        </p:blipFill>
        <p:spPr bwMode="auto">
          <a:xfrm>
            <a:off x="914400" y="2362200"/>
            <a:ext cx="7696200" cy="23687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a:t>
            </a:r>
            <a:r>
              <a:rPr lang="en-US" dirty="0" err="1" smtClean="0"/>
              <a:t>Periodogram</a:t>
            </a:r>
            <a:r>
              <a:rPr lang="en-US" dirty="0" smtClean="0"/>
              <a:t> (17)</a:t>
            </a:r>
            <a:endParaRPr lang="en-US" dirty="0"/>
          </a:p>
        </p:txBody>
      </p:sp>
      <p:sp>
        <p:nvSpPr>
          <p:cNvPr id="3" name="Content Placeholder 2"/>
          <p:cNvSpPr>
            <a:spLocks noGrp="1"/>
          </p:cNvSpPr>
          <p:nvPr>
            <p:ph idx="1"/>
          </p:nvPr>
        </p:nvSpPr>
        <p:spPr/>
        <p:txBody>
          <a:bodyPr/>
          <a:lstStyle/>
          <a:p>
            <a:pPr>
              <a:buNone/>
            </a:pPr>
            <a:r>
              <a:rPr lang="en-US" dirty="0" smtClean="0"/>
              <a:t>	Now, the equation above indicates there are (</a:t>
            </a:r>
            <a:r>
              <a:rPr lang="en-US" i="1" dirty="0" smtClean="0"/>
              <a:t>ω</a:t>
            </a:r>
            <a:r>
              <a:rPr lang="en-US" baseline="-25000" dirty="0" smtClean="0"/>
              <a:t>1</a:t>
            </a:r>
            <a:r>
              <a:rPr lang="en-US" dirty="0" smtClean="0"/>
              <a:t>, </a:t>
            </a:r>
            <a:r>
              <a:rPr lang="en-US" i="1" dirty="0" smtClean="0"/>
              <a:t>ω</a:t>
            </a:r>
            <a:r>
              <a:rPr lang="en-US" baseline="-25000" dirty="0" smtClean="0"/>
              <a:t>2</a:t>
            </a:r>
            <a:r>
              <a:rPr lang="en-US" dirty="0" smtClean="0"/>
              <a:t>) pairs for which the covariance of the </a:t>
            </a:r>
            <a:r>
              <a:rPr lang="en-US" dirty="0" err="1" smtClean="0"/>
              <a:t>periodogram</a:t>
            </a:r>
            <a:r>
              <a:rPr lang="en-US" dirty="0" smtClean="0"/>
              <a:t> is zero.</a:t>
            </a:r>
          </a:p>
          <a:p>
            <a:pPr>
              <a:buNone/>
            </a:pPr>
            <a:r>
              <a:rPr lang="en-US" b="1" dirty="0" smtClean="0">
                <a:sym typeface="Symbol"/>
              </a:rPr>
              <a:t>	 </a:t>
            </a:r>
            <a:r>
              <a:rPr lang="en-US" b="1" dirty="0" err="1" smtClean="0"/>
              <a:t>Periodogram</a:t>
            </a:r>
            <a:r>
              <a:rPr lang="en-US" b="1" dirty="0" smtClean="0"/>
              <a:t> fluctuates rapidly from frequency-to-frequency.</a:t>
            </a:r>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127</a:t>
            </a:fld>
            <a:endParaRPr lang="en-US" sz="1200">
              <a:solidFill>
                <a:srgbClr val="003399"/>
              </a:solidFill>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a:t>
            </a:r>
            <a:r>
              <a:rPr lang="en-US" dirty="0" err="1" smtClean="0"/>
              <a:t>Periodogram</a:t>
            </a:r>
            <a:r>
              <a:rPr lang="en-US" dirty="0" smtClean="0"/>
              <a:t> (18)</a:t>
            </a:r>
            <a:endParaRPr lang="en-US" dirty="0"/>
          </a:p>
        </p:txBody>
      </p:sp>
      <p:sp>
        <p:nvSpPr>
          <p:cNvPr id="3" name="Content Placeholder 2"/>
          <p:cNvSpPr>
            <a:spLocks noGrp="1"/>
          </p:cNvSpPr>
          <p:nvPr>
            <p:ph idx="1"/>
          </p:nvPr>
        </p:nvSpPr>
        <p:spPr/>
        <p:txBody>
          <a:bodyPr/>
          <a:lstStyle/>
          <a:p>
            <a:pPr>
              <a:buNone/>
            </a:pPr>
            <a:r>
              <a:rPr lang="en-US" dirty="0" smtClean="0"/>
              <a:t>	</a:t>
            </a:r>
            <a:r>
              <a:rPr lang="en-US" u="sng" dirty="0" smtClean="0"/>
              <a:t>Example</a:t>
            </a:r>
            <a:r>
              <a:rPr lang="en-US" dirty="0" smtClean="0"/>
              <a:t>: </a:t>
            </a:r>
          </a:p>
          <a:p>
            <a:pPr>
              <a:buNone/>
            </a:pPr>
            <a:r>
              <a:rPr lang="en-US" dirty="0" smtClean="0"/>
              <a:t>	</a:t>
            </a:r>
            <a:r>
              <a:rPr lang="en-US" dirty="0" err="1" smtClean="0"/>
              <a:t>Periodogram</a:t>
            </a:r>
            <a:r>
              <a:rPr lang="en-US" dirty="0" smtClean="0"/>
              <a:t> of a sum of sinusoids in white Gaussian noise. The sinusoids are with frequencies of 0.1</a:t>
            </a:r>
            <a:r>
              <a:rPr lang="en-US" i="1" dirty="0" smtClean="0"/>
              <a:t>f</a:t>
            </a:r>
            <a:r>
              <a:rPr lang="en-US" i="1" baseline="-25000" dirty="0" smtClean="0"/>
              <a:t>s</a:t>
            </a:r>
            <a:r>
              <a:rPr lang="en-US" dirty="0" smtClean="0"/>
              <a:t>,  0.25</a:t>
            </a:r>
            <a:r>
              <a:rPr lang="en-US" i="1" dirty="0" smtClean="0"/>
              <a:t>f</a:t>
            </a:r>
            <a:r>
              <a:rPr lang="en-US" i="1" baseline="-25000" dirty="0" smtClean="0"/>
              <a:t>s</a:t>
            </a:r>
            <a:r>
              <a:rPr lang="en-US" dirty="0" smtClean="0"/>
              <a:t>, 0.375</a:t>
            </a:r>
            <a:r>
              <a:rPr lang="en-US" i="1" dirty="0" smtClean="0"/>
              <a:t>f</a:t>
            </a:r>
            <a:r>
              <a:rPr lang="en-US" i="1" baseline="-25000" dirty="0" smtClean="0"/>
              <a:t>s</a:t>
            </a:r>
            <a:r>
              <a:rPr lang="en-US" dirty="0" smtClean="0"/>
              <a:t> and 0.4</a:t>
            </a:r>
            <a:r>
              <a:rPr lang="en-US" i="1" dirty="0" smtClean="0"/>
              <a:t>f</a:t>
            </a:r>
            <a:r>
              <a:rPr lang="en-US" i="1" baseline="-25000" dirty="0" smtClean="0"/>
              <a:t>s</a:t>
            </a:r>
            <a:r>
              <a:rPr lang="en-US" dirty="0" smtClean="0"/>
              <a:t>, and with amplitudes of 5, 1, 5 and 5, respectively. The </a:t>
            </a:r>
            <a:r>
              <a:rPr lang="en-US" i="1" dirty="0" err="1" smtClean="0"/>
              <a:t>f</a:t>
            </a:r>
            <a:r>
              <a:rPr lang="en-US" i="1" baseline="-25000" dirty="0" err="1" smtClean="0"/>
              <a:t>s</a:t>
            </a:r>
            <a:r>
              <a:rPr lang="en-US" i="1" dirty="0" smtClean="0"/>
              <a:t> </a:t>
            </a:r>
            <a:r>
              <a:rPr lang="en-US" dirty="0" smtClean="0"/>
              <a:t>is sampling frequency. The second sinusoid is with smaller amplitude than others while the third sinusoid is very close to the fourth sinusoid. Number of signal samples is 40, DFT size is 2048. </a:t>
            </a:r>
            <a:r>
              <a:rPr lang="en-US" smtClean="0"/>
              <a:t>The white Gaussian noise is with variance of 1.</a:t>
            </a:r>
            <a:endParaRPr lang="en-US" dirty="0"/>
          </a:p>
        </p:txBody>
      </p:sp>
      <p:sp>
        <p:nvSpPr>
          <p:cNvPr id="4" name="Date Placeholder 3"/>
          <p:cNvSpPr>
            <a:spLocks noGrp="1"/>
          </p:cNvSpPr>
          <p:nvPr>
            <p:ph type="dt" sz="half" idx="10"/>
          </p:nvPr>
        </p:nvSpPr>
        <p:spPr/>
        <p:txBody>
          <a:bodyPr/>
          <a:lstStyle/>
          <a:p>
            <a:r>
              <a:rPr lang="en-US" smtClean="0"/>
              <a:t>		 </a:t>
            </a:r>
            <a:r>
              <a:rPr lang="en-US" sz="1200" smtClean="0"/>
              <a:t> </a:t>
            </a:r>
            <a:fld id="{00419DC8-3E54-4AC2-B4B3-4E4A59206CF8}" type="slidenum">
              <a:rPr lang="en-US" sz="1200" smtClean="0">
                <a:solidFill>
                  <a:srgbClr val="003399"/>
                </a:solidFill>
                <a:cs typeface="+mj-cs"/>
              </a:rPr>
              <a:pPr/>
              <a:t>128</a:t>
            </a:fld>
            <a:endParaRPr lang="en-US" sz="1200">
              <a:solidFill>
                <a:srgbClr val="003399"/>
              </a:solidFill>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a:t>
            </a:r>
            <a:r>
              <a:rPr lang="en-US" dirty="0" err="1" smtClean="0"/>
              <a:t>Periodogram</a:t>
            </a:r>
            <a:r>
              <a:rPr lang="en-US" dirty="0" smtClean="0"/>
              <a:t> (19)</a:t>
            </a:r>
            <a:endParaRPr lang="en-US" dirty="0"/>
          </a:p>
        </p:txBody>
      </p:sp>
      <p:sp>
        <p:nvSpPr>
          <p:cNvPr id="4" name="Date Placeholder 3"/>
          <p:cNvSpPr>
            <a:spLocks noGrp="1"/>
          </p:cNvSpPr>
          <p:nvPr>
            <p:ph type="dt" sz="half" idx="10"/>
          </p:nvPr>
        </p:nvSpPr>
        <p:spPr/>
        <p:txBody>
          <a:bodyPr/>
          <a:lstStyle/>
          <a:p>
            <a:r>
              <a:rPr lang="en-US" smtClean="0"/>
              <a:t>		 </a:t>
            </a:r>
            <a:r>
              <a:rPr lang="en-US" sz="1200" smtClean="0"/>
              <a:t> </a:t>
            </a:r>
            <a:fld id="{00419DC8-3E54-4AC2-B4B3-4E4A59206CF8}" type="slidenum">
              <a:rPr lang="en-US" sz="1200" smtClean="0">
                <a:solidFill>
                  <a:srgbClr val="003399"/>
                </a:solidFill>
                <a:cs typeface="+mj-cs"/>
              </a:rPr>
              <a:pPr/>
              <a:t>129</a:t>
            </a:fld>
            <a:endParaRPr lang="en-US" sz="1200">
              <a:solidFill>
                <a:srgbClr val="003399"/>
              </a:solidFill>
            </a:endParaRPr>
          </a:p>
        </p:txBody>
      </p:sp>
      <p:pic>
        <p:nvPicPr>
          <p:cNvPr id="1295362" name="Picture 2"/>
          <p:cNvPicPr>
            <a:picLocks noChangeAspect="1" noChangeArrowheads="1"/>
          </p:cNvPicPr>
          <p:nvPr/>
        </p:nvPicPr>
        <p:blipFill>
          <a:blip r:embed="rId2" cstate="print"/>
          <a:srcRect/>
          <a:stretch>
            <a:fillRect/>
          </a:stretch>
        </p:blipFill>
        <p:spPr bwMode="auto">
          <a:xfrm>
            <a:off x="1143000" y="842749"/>
            <a:ext cx="6934200" cy="519957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p:cNvSpPr>
            <a:spLocks noGrp="1"/>
          </p:cNvSpPr>
          <p:nvPr>
            <p:ph type="dt" sz="half" idx="10"/>
          </p:nvPr>
        </p:nvSpPr>
        <p:spPr/>
        <p:txBody>
          <a:bodyPr/>
          <a:lstStyle/>
          <a:p>
            <a:r>
              <a:rPr lang="en-US"/>
              <a:t>		 </a:t>
            </a:r>
            <a:r>
              <a:rPr lang="en-US" sz="1200"/>
              <a:t> </a:t>
            </a:r>
            <a:fld id="{746019FF-D969-4F6D-9557-96AEDA8B4CC2}" type="slidenum">
              <a:rPr lang="en-US" sz="1200">
                <a:solidFill>
                  <a:srgbClr val="003399"/>
                </a:solidFill>
                <a:cs typeface="Times New Roman" pitchFamily="18" charset="0"/>
              </a:rPr>
              <a:pPr/>
              <a:t>13</a:t>
            </a:fld>
            <a:endParaRPr lang="en-US" sz="1200">
              <a:solidFill>
                <a:srgbClr val="003399"/>
              </a:solidFill>
            </a:endParaRPr>
          </a:p>
        </p:txBody>
      </p:sp>
      <p:sp>
        <p:nvSpPr>
          <p:cNvPr id="1054728" name="Rectangle 8"/>
          <p:cNvSpPr>
            <a:spLocks noGrp="1" noChangeArrowheads="1"/>
          </p:cNvSpPr>
          <p:nvPr>
            <p:ph type="title"/>
          </p:nvPr>
        </p:nvSpPr>
        <p:spPr/>
        <p:txBody>
          <a:bodyPr/>
          <a:lstStyle/>
          <a:p>
            <a:r>
              <a:rPr lang="en-US" sz="2800"/>
              <a:t>9. Fundamentals (11)</a:t>
            </a:r>
          </a:p>
        </p:txBody>
      </p:sp>
      <p:sp>
        <p:nvSpPr>
          <p:cNvPr id="1054723" name="Rectangle 3"/>
          <p:cNvSpPr>
            <a:spLocks noGrp="1" noChangeArrowheads="1"/>
          </p:cNvSpPr>
          <p:nvPr>
            <p:ph type="body" sz="half" idx="1"/>
          </p:nvPr>
        </p:nvSpPr>
        <p:spPr>
          <a:xfrm>
            <a:off x="685800" y="838200"/>
            <a:ext cx="7848600" cy="5181600"/>
          </a:xfrm>
        </p:spPr>
        <p:txBody>
          <a:bodyPr/>
          <a:lstStyle/>
          <a:p>
            <a:pPr marL="0" indent="0">
              <a:buFont typeface="Wingdings" pitchFamily="2" charset="2"/>
              <a:buNone/>
            </a:pPr>
            <a:r>
              <a:rPr lang="en-US" sz="2000">
                <a:latin typeface="Times New Roman" pitchFamily="18" charset="0"/>
              </a:rPr>
              <a:t>Each data sample has the same </a:t>
            </a:r>
            <a:r>
              <a:rPr lang="en-US" sz="2000" u="sng">
                <a:latin typeface="Times New Roman" pitchFamily="18" charset="0"/>
              </a:rPr>
              <a:t>mean </a:t>
            </a:r>
            <a:r>
              <a:rPr lang="en-US" sz="2000">
                <a:latin typeface="Times New Roman" pitchFamily="18" charset="0"/>
              </a:rPr>
              <a:t>(</a:t>
            </a:r>
            <a:r>
              <a:rPr lang="en-US" sz="2000" i="1">
                <a:latin typeface="Times New Roman" pitchFamily="18" charset="0"/>
              </a:rPr>
              <a:t>A</a:t>
            </a:r>
            <a:r>
              <a:rPr lang="en-US" sz="2000">
                <a:latin typeface="Times New Roman" pitchFamily="18" charset="0"/>
              </a:rPr>
              <a:t>), which is the thing we are trying to estimate, we can imagine trying to estimate by finding the </a:t>
            </a:r>
            <a:r>
              <a:rPr lang="en-US" sz="2000" u="sng">
                <a:latin typeface="Times New Roman" pitchFamily="18" charset="0"/>
              </a:rPr>
              <a:t>sample mean:</a:t>
            </a:r>
          </a:p>
          <a:p>
            <a:pPr marL="0" indent="0">
              <a:buFont typeface="Wingdings" pitchFamily="2" charset="2"/>
              <a:buNone/>
            </a:pPr>
            <a:endParaRPr lang="en-US" sz="2000" u="sng">
              <a:latin typeface="Times New Roman" pitchFamily="18" charset="0"/>
            </a:endParaRPr>
          </a:p>
          <a:p>
            <a:pPr marL="0" indent="0">
              <a:buFont typeface="Wingdings" pitchFamily="2" charset="2"/>
              <a:buNone/>
            </a:pPr>
            <a:endParaRPr lang="en-US" sz="2000" u="sng">
              <a:latin typeface="Times New Roman" pitchFamily="18" charset="0"/>
            </a:endParaRPr>
          </a:p>
          <a:p>
            <a:pPr marL="0" indent="0">
              <a:buFont typeface="Wingdings" pitchFamily="2" charset="2"/>
              <a:buNone/>
            </a:pPr>
            <a:endParaRPr lang="en-US" sz="1000" u="sng">
              <a:latin typeface="Times New Roman" pitchFamily="18" charset="0"/>
            </a:endParaRPr>
          </a:p>
          <a:p>
            <a:pPr marL="0" indent="0">
              <a:buFont typeface="Wingdings" pitchFamily="2" charset="2"/>
              <a:buNone/>
            </a:pPr>
            <a:r>
              <a:rPr lang="en-US" sz="2000">
                <a:latin typeface="Times New Roman" pitchFamily="18" charset="0"/>
              </a:rPr>
              <a:t>Let’s analyze the quality of this estimator:</a:t>
            </a:r>
          </a:p>
          <a:p>
            <a:pPr lvl="1"/>
            <a:r>
              <a:rPr lang="en-US" sz="2000">
                <a:latin typeface="Times New Roman" pitchFamily="18" charset="0"/>
              </a:rPr>
              <a:t>Is it unbiased ? </a:t>
            </a:r>
          </a:p>
          <a:p>
            <a:pPr lvl="1"/>
            <a:endParaRPr lang="en-US" sz="1000">
              <a:latin typeface="Times New Roman" pitchFamily="18" charset="0"/>
            </a:endParaRPr>
          </a:p>
          <a:p>
            <a:pPr lvl="1"/>
            <a:endParaRPr lang="en-US" sz="2000">
              <a:latin typeface="Times New Roman" pitchFamily="18" charset="0"/>
            </a:endParaRPr>
          </a:p>
          <a:p>
            <a:pPr lvl="1"/>
            <a:endParaRPr lang="en-US" sz="1800">
              <a:latin typeface="Times New Roman" pitchFamily="18" charset="0"/>
            </a:endParaRPr>
          </a:p>
          <a:p>
            <a:pPr lvl="1"/>
            <a:r>
              <a:rPr lang="en-US" sz="2000">
                <a:latin typeface="Times New Roman" pitchFamily="18" charset="0"/>
              </a:rPr>
              <a:t>Can we get a small variance ?</a:t>
            </a:r>
          </a:p>
        </p:txBody>
      </p:sp>
      <p:graphicFrame>
        <p:nvGraphicFramePr>
          <p:cNvPr id="1054724" name="Object 4"/>
          <p:cNvGraphicFramePr>
            <a:graphicFrameLocks noChangeAspect="1"/>
          </p:cNvGraphicFramePr>
          <p:nvPr>
            <p:ph sz="quarter" idx="2"/>
          </p:nvPr>
        </p:nvGraphicFramePr>
        <p:xfrm>
          <a:off x="3810000" y="1558925"/>
          <a:ext cx="1676400" cy="803275"/>
        </p:xfrm>
        <a:graphic>
          <a:graphicData uri="http://schemas.openxmlformats.org/presentationml/2006/ole">
            <p:oleObj spid="_x0000_s1054724" name="Equation" r:id="rId3" imgW="901440" imgH="431640" progId="">
              <p:embed/>
            </p:oleObj>
          </a:graphicData>
        </a:graphic>
      </p:graphicFrame>
      <p:graphicFrame>
        <p:nvGraphicFramePr>
          <p:cNvPr id="1054727" name="Object 7"/>
          <p:cNvGraphicFramePr>
            <a:graphicFrameLocks noChangeAspect="1"/>
          </p:cNvGraphicFramePr>
          <p:nvPr>
            <p:ph sz="quarter" idx="3"/>
          </p:nvPr>
        </p:nvGraphicFramePr>
        <p:xfrm>
          <a:off x="1981200" y="3124200"/>
          <a:ext cx="4572000" cy="862013"/>
        </p:xfrm>
        <a:graphic>
          <a:graphicData uri="http://schemas.openxmlformats.org/presentationml/2006/ole">
            <p:oleObj spid="_x0000_s1054727" name="Equation" r:id="rId4" imgW="2692080" imgH="507960" progId="">
              <p:embed/>
            </p:oleObj>
          </a:graphicData>
        </a:graphic>
      </p:graphicFrame>
      <p:graphicFrame>
        <p:nvGraphicFramePr>
          <p:cNvPr id="1054730" name="Object 10"/>
          <p:cNvGraphicFramePr>
            <a:graphicFrameLocks noChangeAspect="1"/>
          </p:cNvGraphicFramePr>
          <p:nvPr/>
        </p:nvGraphicFramePr>
        <p:xfrm>
          <a:off x="1143000" y="4495800"/>
          <a:ext cx="6858000" cy="812800"/>
        </p:xfrm>
        <a:graphic>
          <a:graphicData uri="http://schemas.openxmlformats.org/presentationml/2006/ole">
            <p:oleObj spid="_x0000_s1054730" name="Equation" r:id="rId5" imgW="3860640" imgH="457200" progId="">
              <p:embed/>
            </p:oleObj>
          </a:graphicData>
        </a:graphic>
      </p:graphicFrame>
      <p:sp>
        <p:nvSpPr>
          <p:cNvPr id="1054731" name="Text Box 11"/>
          <p:cNvSpPr txBox="1">
            <a:spLocks noChangeArrowheads="1"/>
          </p:cNvSpPr>
          <p:nvPr/>
        </p:nvSpPr>
        <p:spPr bwMode="auto">
          <a:xfrm>
            <a:off x="7010400" y="3279775"/>
            <a:ext cx="1227138" cy="396875"/>
          </a:xfrm>
          <a:prstGeom prst="rect">
            <a:avLst/>
          </a:prstGeom>
          <a:noFill/>
          <a:ln w="9525">
            <a:noFill/>
            <a:miter lim="800000"/>
            <a:headEnd/>
            <a:tailEnd/>
          </a:ln>
          <a:effectLst/>
        </p:spPr>
        <p:txBody>
          <a:bodyPr wrap="none">
            <a:spAutoFit/>
          </a:bodyPr>
          <a:lstStyle/>
          <a:p>
            <a:r>
              <a:rPr lang="en-US">
                <a:solidFill>
                  <a:srgbClr val="000099"/>
                </a:solidFill>
                <a:latin typeface="Times New Roman" pitchFamily="18" charset="0"/>
                <a:cs typeface="Times New Roman" pitchFamily="18" charset="0"/>
              </a:rPr>
              <a:t>Unbiased!</a:t>
            </a:r>
          </a:p>
        </p:txBody>
      </p:sp>
      <p:sp>
        <p:nvSpPr>
          <p:cNvPr id="1054732" name="Rectangle 12"/>
          <p:cNvSpPr>
            <a:spLocks noChangeArrowheads="1"/>
          </p:cNvSpPr>
          <p:nvPr/>
        </p:nvSpPr>
        <p:spPr bwMode="auto">
          <a:xfrm>
            <a:off x="1524000" y="5486400"/>
            <a:ext cx="4265613" cy="396875"/>
          </a:xfrm>
          <a:prstGeom prst="rect">
            <a:avLst/>
          </a:prstGeom>
          <a:noFill/>
          <a:ln w="9525">
            <a:noFill/>
            <a:miter lim="800000"/>
            <a:headEnd/>
            <a:tailEnd/>
          </a:ln>
          <a:effectLst/>
        </p:spPr>
        <p:txBody>
          <a:bodyPr wrap="none">
            <a:spAutoFit/>
          </a:bodyPr>
          <a:lstStyle/>
          <a:p>
            <a:r>
              <a:rPr lang="en-US">
                <a:sym typeface="Symbol" pitchFamily="18" charset="2"/>
              </a:rPr>
              <a:t> </a:t>
            </a:r>
            <a:r>
              <a:rPr lang="en-US">
                <a:solidFill>
                  <a:srgbClr val="000099"/>
                </a:solidFill>
                <a:latin typeface="Times New Roman" pitchFamily="18" charset="0"/>
                <a:cs typeface="Times New Roman" pitchFamily="18" charset="0"/>
              </a:rPr>
              <a:t>Can make var small by increasing </a:t>
            </a:r>
            <a:r>
              <a:rPr lang="en-US" i="1">
                <a:solidFill>
                  <a:srgbClr val="000099"/>
                </a:solidFill>
                <a:latin typeface="Times New Roman" pitchFamily="18" charset="0"/>
                <a:cs typeface="Times New Roman" pitchFamily="18" charset="0"/>
              </a:rPr>
              <a:t>N</a:t>
            </a:r>
            <a:r>
              <a:rPr lang="en-US">
                <a:solidFill>
                  <a:srgbClr val="000099"/>
                </a:solidFill>
                <a:latin typeface="Times New Roman" pitchFamily="18" charset="0"/>
                <a:cs typeface="Times New Roman" pitchFamily="18" charset="0"/>
              </a:rPr>
              <a:t>!</a:t>
            </a:r>
          </a:p>
        </p:txBody>
      </p:sp>
      <p:sp>
        <p:nvSpPr>
          <p:cNvPr id="1054733" name="Text Box 13"/>
          <p:cNvSpPr txBox="1">
            <a:spLocks noChangeArrowheads="1"/>
          </p:cNvSpPr>
          <p:nvPr/>
        </p:nvSpPr>
        <p:spPr bwMode="auto">
          <a:xfrm>
            <a:off x="6781800" y="5411788"/>
            <a:ext cx="1581150" cy="581025"/>
          </a:xfrm>
          <a:prstGeom prst="rect">
            <a:avLst/>
          </a:prstGeom>
          <a:noFill/>
          <a:ln w="9525">
            <a:noFill/>
            <a:miter lim="800000"/>
            <a:headEnd/>
            <a:tailEnd/>
          </a:ln>
          <a:effectLst/>
        </p:spPr>
        <p:txBody>
          <a:bodyPr wrap="none">
            <a:spAutoFit/>
          </a:bodyPr>
          <a:lstStyle/>
          <a:p>
            <a:r>
              <a:rPr lang="en-US" sz="1600">
                <a:latin typeface="Times New Roman" pitchFamily="18" charset="0"/>
                <a:cs typeface="Times New Roman" pitchFamily="18" charset="0"/>
              </a:rPr>
              <a:t>Due to Indep.</a:t>
            </a:r>
          </a:p>
          <a:p>
            <a:r>
              <a:rPr lang="en-US" sz="1600">
                <a:latin typeface="Times New Roman" pitchFamily="18" charset="0"/>
                <a:cs typeface="Times New Roman" pitchFamily="18" charset="0"/>
              </a:rPr>
              <a:t>(white &amp; Gauss.)</a:t>
            </a:r>
          </a:p>
        </p:txBody>
      </p:sp>
      <p:sp>
        <p:nvSpPr>
          <p:cNvPr id="1054735" name="Line 15"/>
          <p:cNvSpPr>
            <a:spLocks noChangeShapeType="1"/>
          </p:cNvSpPr>
          <p:nvPr/>
        </p:nvSpPr>
        <p:spPr bwMode="auto">
          <a:xfrm flipH="1" flipV="1">
            <a:off x="7162800" y="5181600"/>
            <a:ext cx="228600" cy="304800"/>
          </a:xfrm>
          <a:prstGeom prst="line">
            <a:avLst/>
          </a:prstGeom>
          <a:noFill/>
          <a:ln w="9525">
            <a:solidFill>
              <a:schemeClr val="tx1"/>
            </a:solidFill>
            <a:round/>
            <a:headEnd/>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a:t>
            </a:r>
            <a:r>
              <a:rPr lang="en-US" dirty="0" err="1" smtClean="0"/>
              <a:t>Periodogram</a:t>
            </a:r>
            <a:r>
              <a:rPr lang="en-US" dirty="0" smtClean="0"/>
              <a:t> (20)</a:t>
            </a:r>
            <a:endParaRPr lang="en-US" dirty="0"/>
          </a:p>
        </p:txBody>
      </p:sp>
      <p:sp>
        <p:nvSpPr>
          <p:cNvPr id="4" name="Date Placeholder 3"/>
          <p:cNvSpPr>
            <a:spLocks noGrp="1"/>
          </p:cNvSpPr>
          <p:nvPr>
            <p:ph type="dt" sz="half" idx="10"/>
          </p:nvPr>
        </p:nvSpPr>
        <p:spPr/>
        <p:txBody>
          <a:bodyPr/>
          <a:lstStyle/>
          <a:p>
            <a:r>
              <a:rPr lang="en-US" smtClean="0"/>
              <a:t>		 </a:t>
            </a:r>
            <a:r>
              <a:rPr lang="en-US" sz="1200" smtClean="0"/>
              <a:t> </a:t>
            </a:r>
            <a:fld id="{00419DC8-3E54-4AC2-B4B3-4E4A59206CF8}" type="slidenum">
              <a:rPr lang="en-US" sz="1200" smtClean="0">
                <a:solidFill>
                  <a:srgbClr val="003399"/>
                </a:solidFill>
                <a:cs typeface="+mj-cs"/>
              </a:rPr>
              <a:pPr/>
              <a:t>130</a:t>
            </a:fld>
            <a:endParaRPr lang="en-US" sz="1200">
              <a:solidFill>
                <a:srgbClr val="003399"/>
              </a:solidFill>
            </a:endParaRPr>
          </a:p>
        </p:txBody>
      </p:sp>
      <p:pic>
        <p:nvPicPr>
          <p:cNvPr id="1317890" name="Picture 2"/>
          <p:cNvPicPr>
            <a:picLocks noGrp="1" noChangeAspect="1" noChangeArrowheads="1"/>
          </p:cNvPicPr>
          <p:nvPr>
            <p:ph idx="1"/>
          </p:nvPr>
        </p:nvPicPr>
        <p:blipFill>
          <a:blip r:embed="rId2" cstate="print"/>
          <a:srcRect/>
          <a:stretch>
            <a:fillRect/>
          </a:stretch>
        </p:blipFill>
        <p:spPr bwMode="auto">
          <a:xfrm>
            <a:off x="1113188" y="838200"/>
            <a:ext cx="6917623" cy="518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9. Practical Classical Methods (1)</a:t>
            </a:r>
            <a:endParaRPr lang="en-US" dirty="0"/>
          </a:p>
        </p:txBody>
      </p:sp>
      <p:sp>
        <p:nvSpPr>
          <p:cNvPr id="3" name="Content Placeholder 2"/>
          <p:cNvSpPr>
            <a:spLocks noGrp="1"/>
          </p:cNvSpPr>
          <p:nvPr>
            <p:ph idx="1"/>
          </p:nvPr>
        </p:nvSpPr>
        <p:spPr/>
        <p:txBody>
          <a:bodyPr/>
          <a:lstStyle/>
          <a:p>
            <a:r>
              <a:rPr lang="en-US" b="1" u="sng" dirty="0" smtClean="0"/>
              <a:t>Main problems of the </a:t>
            </a:r>
            <a:r>
              <a:rPr lang="en-US" b="1" u="sng" dirty="0" err="1" smtClean="0"/>
              <a:t>periodogram</a:t>
            </a:r>
            <a:endParaRPr lang="en-US" b="1" u="sng" dirty="0" smtClean="0"/>
          </a:p>
          <a:p>
            <a:pPr lvl="1"/>
            <a:r>
              <a:rPr lang="en-US" dirty="0" smtClean="0"/>
              <a:t>Biased estimate</a:t>
            </a:r>
          </a:p>
          <a:p>
            <a:pPr lvl="1"/>
            <a:r>
              <a:rPr lang="en-US" dirty="0" smtClean="0"/>
              <a:t>Variance does not decrease with increasing </a:t>
            </a:r>
            <a:r>
              <a:rPr lang="en-US" i="1" dirty="0" smtClean="0"/>
              <a:t>N</a:t>
            </a:r>
          </a:p>
          <a:p>
            <a:pPr lvl="1"/>
            <a:r>
              <a:rPr lang="en-US" dirty="0" smtClean="0"/>
              <a:t>Rapid fluctuations</a:t>
            </a:r>
          </a:p>
          <a:p>
            <a:endParaRPr lang="en-US" sz="1200" dirty="0" smtClean="0"/>
          </a:p>
          <a:p>
            <a:pPr>
              <a:buNone/>
            </a:pPr>
            <a:r>
              <a:rPr lang="en-US" dirty="0" smtClean="0"/>
              <a:t>	All of these arise due to the fact that the </a:t>
            </a:r>
            <a:r>
              <a:rPr lang="en-US" dirty="0" err="1" smtClean="0"/>
              <a:t>periodogram</a:t>
            </a:r>
            <a:r>
              <a:rPr lang="en-US" dirty="0" smtClean="0"/>
              <a:t> ignores:</a:t>
            </a:r>
          </a:p>
          <a:p>
            <a:pPr lvl="1"/>
            <a:r>
              <a:rPr lang="en-US" dirty="0" smtClean="0"/>
              <a:t>The expected value – (It includes no averaging)</a:t>
            </a:r>
          </a:p>
          <a:p>
            <a:pPr lvl="1"/>
            <a:r>
              <a:rPr lang="en-US" dirty="0" smtClean="0"/>
              <a:t>The limit operation – (It applies a rectangular window)</a:t>
            </a:r>
          </a:p>
          <a:p>
            <a:pPr>
              <a:buNone/>
            </a:pPr>
            <a:r>
              <a:rPr lang="en-US" dirty="0" smtClean="0"/>
              <a:t>	in the PSD definition.</a:t>
            </a:r>
          </a:p>
          <a:p>
            <a:pPr>
              <a:buNone/>
            </a:pPr>
            <a:endParaRPr lang="en-US" sz="1200" dirty="0" smtClean="0"/>
          </a:p>
          <a:p>
            <a:pPr>
              <a:buNone/>
            </a:pPr>
            <a:r>
              <a:rPr lang="en-US" dirty="0" smtClean="0"/>
              <a:t>	Several  classical methods for partially fixing these have been proposed.</a:t>
            </a:r>
          </a:p>
          <a:p>
            <a:pPr lvl="1"/>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131</a:t>
            </a:fld>
            <a:endParaRPr lang="en-US" sz="1200">
              <a:solidFill>
                <a:srgbClr val="003399"/>
              </a:solidFill>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(2)</a:t>
            </a:r>
            <a:endParaRPr lang="en-US" dirty="0"/>
          </a:p>
        </p:txBody>
      </p:sp>
      <p:sp>
        <p:nvSpPr>
          <p:cNvPr id="3" name="Content Placeholder 2"/>
          <p:cNvSpPr>
            <a:spLocks noGrp="1"/>
          </p:cNvSpPr>
          <p:nvPr>
            <p:ph idx="1"/>
          </p:nvPr>
        </p:nvSpPr>
        <p:spPr/>
        <p:txBody>
          <a:bodyPr/>
          <a:lstStyle/>
          <a:p>
            <a:r>
              <a:rPr lang="en-US" b="1" u="sng" dirty="0" smtClean="0"/>
              <a:t>Modifications based on </a:t>
            </a:r>
            <a:r>
              <a:rPr lang="en-US" b="1" u="sng" dirty="0" err="1" smtClean="0"/>
              <a:t>periodogram</a:t>
            </a:r>
            <a:r>
              <a:rPr lang="en-US" b="1" u="sng" dirty="0" smtClean="0"/>
              <a:t> view</a:t>
            </a:r>
          </a:p>
          <a:p>
            <a:pPr>
              <a:buNone/>
            </a:pPr>
            <a:r>
              <a:rPr lang="en-US" dirty="0" smtClean="0"/>
              <a:t>	Recall: Family of  classical methods: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132</a:t>
            </a:fld>
            <a:endParaRPr lang="en-US" sz="1200">
              <a:solidFill>
                <a:srgbClr val="003399"/>
              </a:solidFill>
            </a:endParaRPr>
          </a:p>
        </p:txBody>
      </p:sp>
      <p:pic>
        <p:nvPicPr>
          <p:cNvPr id="1026" name="Picture 2"/>
          <p:cNvPicPr>
            <a:picLocks noChangeAspect="1" noChangeArrowheads="1"/>
          </p:cNvPicPr>
          <p:nvPr/>
        </p:nvPicPr>
        <p:blipFill>
          <a:blip r:embed="rId2" cstate="print"/>
          <a:srcRect/>
          <a:stretch>
            <a:fillRect/>
          </a:stretch>
        </p:blipFill>
        <p:spPr bwMode="auto">
          <a:xfrm>
            <a:off x="1371600" y="1524000"/>
            <a:ext cx="6643688"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(3)</a:t>
            </a:r>
            <a:endParaRPr lang="en-US" dirty="0"/>
          </a:p>
        </p:txBody>
      </p:sp>
      <p:sp>
        <p:nvSpPr>
          <p:cNvPr id="3" name="Content Placeholder 2"/>
          <p:cNvSpPr>
            <a:spLocks noGrp="1"/>
          </p:cNvSpPr>
          <p:nvPr>
            <p:ph idx="1"/>
          </p:nvPr>
        </p:nvSpPr>
        <p:spPr/>
        <p:txBody>
          <a:bodyPr/>
          <a:lstStyle/>
          <a:p>
            <a:pPr lvl="1"/>
            <a:r>
              <a:rPr lang="en-US" b="1" u="sng" dirty="0" smtClean="0"/>
              <a:t>Modified </a:t>
            </a:r>
            <a:r>
              <a:rPr lang="en-US" b="1" u="sng" dirty="0" err="1" smtClean="0"/>
              <a:t>periodogram</a:t>
            </a:r>
            <a:r>
              <a:rPr lang="en-US" b="1" u="sng" dirty="0" smtClean="0"/>
              <a:t> –windowed</a:t>
            </a:r>
          </a:p>
          <a:p>
            <a:pPr>
              <a:buNone/>
              <a:tabLst>
                <a:tab pos="746125" algn="l"/>
              </a:tabLst>
            </a:pPr>
            <a:r>
              <a:rPr lang="en-US" dirty="0" smtClean="0"/>
              <a:t>		The </a:t>
            </a:r>
            <a:r>
              <a:rPr lang="en-US" b="1" dirty="0" smtClean="0"/>
              <a:t>modified </a:t>
            </a:r>
            <a:r>
              <a:rPr lang="en-US" b="1" dirty="0" err="1" smtClean="0"/>
              <a:t>periodogram</a:t>
            </a:r>
            <a:r>
              <a:rPr lang="en-US" b="1" dirty="0" smtClean="0"/>
              <a:t> </a:t>
            </a:r>
            <a:r>
              <a:rPr lang="en-US" dirty="0" smtClean="0"/>
              <a:t>uses a </a:t>
            </a:r>
            <a:r>
              <a:rPr lang="en-US" b="1" dirty="0" smtClean="0"/>
              <a:t>non-rectangular window 	</a:t>
            </a:r>
            <a:r>
              <a:rPr lang="en-US" dirty="0" smtClean="0"/>
              <a:t>and therefore has to be scaled to account for the loss of power 	due to the window. This scaling is required to make the 	modified </a:t>
            </a:r>
            <a:r>
              <a:rPr lang="en-US" dirty="0" err="1" smtClean="0"/>
              <a:t>periodogram</a:t>
            </a:r>
            <a:r>
              <a:rPr lang="en-US" dirty="0" smtClean="0"/>
              <a:t> asymptotically unbiased:</a:t>
            </a:r>
          </a:p>
          <a:p>
            <a:pPr>
              <a:buNone/>
              <a:tabLst>
                <a:tab pos="746125" algn="l"/>
              </a:tabLst>
            </a:pPr>
            <a:endParaRPr lang="en-US" dirty="0" smtClean="0"/>
          </a:p>
          <a:p>
            <a:pPr>
              <a:buNone/>
              <a:tabLst>
                <a:tab pos="746125" algn="l"/>
              </a:tabLst>
            </a:pPr>
            <a:endParaRPr lang="en-US" dirty="0" smtClean="0"/>
          </a:p>
          <a:p>
            <a:pPr>
              <a:buNone/>
            </a:pPr>
            <a:endParaRPr lang="en-US" sz="1200" dirty="0" smtClean="0"/>
          </a:p>
          <a:p>
            <a:pPr>
              <a:buNone/>
            </a:pPr>
            <a:endParaRPr lang="en-US" dirty="0" smtClean="0"/>
          </a:p>
          <a:p>
            <a:pPr>
              <a:buNone/>
              <a:tabLst>
                <a:tab pos="746125" algn="l"/>
              </a:tabLst>
            </a:pPr>
            <a:r>
              <a:rPr lang="en-US" dirty="0" smtClean="0"/>
              <a:t>		where the scaling factor is </a:t>
            </a:r>
          </a:p>
          <a:p>
            <a:pPr>
              <a:buNone/>
            </a:pPr>
            <a:endParaRPr lang="en-US" dirty="0" smtClean="0"/>
          </a:p>
          <a:p>
            <a:pPr>
              <a:buNone/>
            </a:pPr>
            <a:endParaRPr lang="en-US" dirty="0" smtClean="0"/>
          </a:p>
          <a:p>
            <a:pPr defTabSz="746125">
              <a:buNone/>
            </a:pPr>
            <a:r>
              <a:rPr lang="en-US" dirty="0" smtClean="0"/>
              <a:t>		Note: </a:t>
            </a:r>
            <a:r>
              <a:rPr lang="en-US" i="1" dirty="0" smtClean="0"/>
              <a:t>U = </a:t>
            </a:r>
            <a:r>
              <a:rPr lang="en-US" dirty="0" smtClean="0"/>
              <a:t>1 for a rectangular window.</a:t>
            </a:r>
          </a:p>
          <a:p>
            <a:pPr defTabSz="746125">
              <a:buNone/>
            </a:pPr>
            <a:endParaRPr lang="en-US" sz="800" dirty="0" smtClean="0"/>
          </a:p>
          <a:p>
            <a:pPr defTabSz="746125">
              <a:buNone/>
            </a:pPr>
            <a:r>
              <a:rPr lang="en-US" dirty="0" smtClean="0"/>
              <a:t>		As in the ordinary </a:t>
            </a:r>
            <a:r>
              <a:rPr lang="en-US" dirty="0" err="1" smtClean="0"/>
              <a:t>periodogram</a:t>
            </a:r>
            <a:r>
              <a:rPr lang="en-US" dirty="0" smtClean="0"/>
              <a:t>, the DFT/FFT is used for 	computation and zero-padding is usually used.</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133</a:t>
            </a:fld>
            <a:endParaRPr lang="en-US" sz="1200">
              <a:solidFill>
                <a:srgbClr val="003399"/>
              </a:solidFill>
            </a:endParaRPr>
          </a:p>
        </p:txBody>
      </p:sp>
      <p:pic>
        <p:nvPicPr>
          <p:cNvPr id="2050" name="Picture 2"/>
          <p:cNvPicPr>
            <a:picLocks noChangeAspect="1" noChangeArrowheads="1"/>
          </p:cNvPicPr>
          <p:nvPr/>
        </p:nvPicPr>
        <p:blipFill>
          <a:blip r:embed="rId2" cstate="print"/>
          <a:srcRect/>
          <a:stretch>
            <a:fillRect/>
          </a:stretch>
        </p:blipFill>
        <p:spPr bwMode="auto">
          <a:xfrm>
            <a:off x="2667000" y="2514600"/>
            <a:ext cx="3761116" cy="12192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3623293" y="4114800"/>
            <a:ext cx="1939307" cy="8524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(4)</a:t>
            </a:r>
            <a:endParaRPr lang="en-US" dirty="0"/>
          </a:p>
        </p:txBody>
      </p:sp>
      <p:sp>
        <p:nvSpPr>
          <p:cNvPr id="3" name="Content Placeholder 2"/>
          <p:cNvSpPr>
            <a:spLocks noGrp="1"/>
          </p:cNvSpPr>
          <p:nvPr>
            <p:ph idx="1"/>
          </p:nvPr>
        </p:nvSpPr>
        <p:spPr/>
        <p:txBody>
          <a:bodyPr/>
          <a:lstStyle/>
          <a:p>
            <a:pPr>
              <a:buNone/>
              <a:tabLst>
                <a:tab pos="746125" algn="l"/>
              </a:tabLst>
            </a:pPr>
            <a:r>
              <a:rPr lang="en-US" dirty="0" smtClean="0"/>
              <a:t>		The modified </a:t>
            </a:r>
            <a:r>
              <a:rPr lang="en-US" dirty="0" err="1" smtClean="0"/>
              <a:t>periodogram</a:t>
            </a:r>
            <a:r>
              <a:rPr lang="en-US" dirty="0" smtClean="0"/>
              <a:t>:</a:t>
            </a:r>
          </a:p>
          <a:p>
            <a:pPr marL="974725" lvl="1" indent="228600"/>
            <a:r>
              <a:rPr lang="en-US" dirty="0" smtClean="0"/>
              <a:t>Has reduced bias but is still biased.</a:t>
            </a:r>
          </a:p>
          <a:p>
            <a:pPr marL="974725" lvl="1" indent="228600"/>
            <a:r>
              <a:rPr lang="en-US" dirty="0" smtClean="0"/>
              <a:t>Is asymptotically unbiased.</a:t>
            </a:r>
          </a:p>
          <a:p>
            <a:pPr marL="974725" lvl="1" indent="228600"/>
            <a:r>
              <a:rPr lang="en-US" dirty="0" smtClean="0"/>
              <a:t>Has variance that roughly equals that of the </a:t>
            </a:r>
            <a:r>
              <a:rPr lang="en-US" dirty="0" err="1" smtClean="0"/>
              <a:t>periodogram</a:t>
            </a:r>
            <a:r>
              <a:rPr lang="en-US" dirty="0" smtClean="0"/>
              <a:t>.</a:t>
            </a: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134</a:t>
            </a:fld>
            <a:endParaRPr lang="en-US" sz="1200">
              <a:solidFill>
                <a:srgbClr val="003399"/>
              </a:solidFill>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(5)</a:t>
            </a:r>
            <a:endParaRPr lang="en-US" dirty="0"/>
          </a:p>
        </p:txBody>
      </p:sp>
      <p:sp>
        <p:nvSpPr>
          <p:cNvPr id="3" name="Content Placeholder 2"/>
          <p:cNvSpPr>
            <a:spLocks noGrp="1"/>
          </p:cNvSpPr>
          <p:nvPr>
            <p:ph idx="1"/>
          </p:nvPr>
        </p:nvSpPr>
        <p:spPr/>
        <p:txBody>
          <a:bodyPr/>
          <a:lstStyle/>
          <a:p>
            <a:pPr>
              <a:buNone/>
            </a:pPr>
            <a:r>
              <a:rPr lang="en-US" dirty="0" smtClean="0"/>
              <a:t>	</a:t>
            </a:r>
            <a:r>
              <a:rPr lang="en-US" u="sng" dirty="0" smtClean="0"/>
              <a:t>Example</a:t>
            </a:r>
            <a:r>
              <a:rPr lang="en-US" dirty="0" smtClean="0"/>
              <a:t>:</a:t>
            </a:r>
          </a:p>
          <a:p>
            <a:pPr>
              <a:buNone/>
            </a:pPr>
            <a:r>
              <a:rPr lang="en-US" dirty="0" smtClean="0"/>
              <a:t>	Modified (windowed) </a:t>
            </a:r>
            <a:r>
              <a:rPr lang="en-US" dirty="0" err="1" smtClean="0"/>
              <a:t>periodogram</a:t>
            </a:r>
            <a:r>
              <a:rPr lang="en-US" dirty="0" smtClean="0"/>
              <a:t> using Hamming window. The sinusoids in white Gaussian noise are with frequencies of 0.1</a:t>
            </a:r>
            <a:r>
              <a:rPr lang="en-US" i="1" dirty="0" smtClean="0"/>
              <a:t>f</a:t>
            </a:r>
            <a:r>
              <a:rPr lang="en-US" i="1" baseline="-25000" dirty="0" smtClean="0"/>
              <a:t>s</a:t>
            </a:r>
            <a:r>
              <a:rPr lang="en-US" dirty="0" smtClean="0"/>
              <a:t>,  0.25</a:t>
            </a:r>
            <a:r>
              <a:rPr lang="en-US" i="1" dirty="0" smtClean="0"/>
              <a:t>f</a:t>
            </a:r>
            <a:r>
              <a:rPr lang="en-US" i="1" baseline="-25000" dirty="0" smtClean="0"/>
              <a:t>s</a:t>
            </a:r>
            <a:r>
              <a:rPr lang="en-US" dirty="0" smtClean="0"/>
              <a:t>, 0.375</a:t>
            </a:r>
            <a:r>
              <a:rPr lang="en-US" i="1" dirty="0" smtClean="0"/>
              <a:t>f</a:t>
            </a:r>
            <a:r>
              <a:rPr lang="en-US" i="1" baseline="-25000" dirty="0" smtClean="0"/>
              <a:t>s</a:t>
            </a:r>
            <a:r>
              <a:rPr lang="en-US" dirty="0" smtClean="0"/>
              <a:t> and 0.4</a:t>
            </a:r>
            <a:r>
              <a:rPr lang="en-US" i="1" dirty="0" smtClean="0"/>
              <a:t>f</a:t>
            </a:r>
            <a:r>
              <a:rPr lang="en-US" i="1" baseline="-25000" dirty="0" smtClean="0"/>
              <a:t>s</a:t>
            </a:r>
            <a:r>
              <a:rPr lang="en-US" dirty="0" smtClean="0"/>
              <a:t>, and with amplitudes of 5, 1, 5 and 5, respectively. The </a:t>
            </a:r>
            <a:r>
              <a:rPr lang="en-US" i="1" dirty="0" err="1" smtClean="0"/>
              <a:t>f</a:t>
            </a:r>
            <a:r>
              <a:rPr lang="en-US" i="1" baseline="-25000" dirty="0" err="1" smtClean="0"/>
              <a:t>s</a:t>
            </a:r>
            <a:r>
              <a:rPr lang="en-US" i="1" dirty="0" smtClean="0"/>
              <a:t> </a:t>
            </a:r>
            <a:r>
              <a:rPr lang="en-US" dirty="0" smtClean="0"/>
              <a:t>is sampling frequency. The second sinusoid is with smaller amplitude than others while the third sinusoid is very close to the fourth sinusoid. Number of signal samples is 40, DFT size is 2048. The white Gaussian noise is with variance of 1.</a:t>
            </a:r>
            <a:endParaRPr lang="en-US" dirty="0"/>
          </a:p>
        </p:txBody>
      </p:sp>
      <p:sp>
        <p:nvSpPr>
          <p:cNvPr id="4" name="Date Placeholder 3"/>
          <p:cNvSpPr>
            <a:spLocks noGrp="1"/>
          </p:cNvSpPr>
          <p:nvPr>
            <p:ph type="dt" sz="half" idx="10"/>
          </p:nvPr>
        </p:nvSpPr>
        <p:spPr/>
        <p:txBody>
          <a:bodyPr/>
          <a:lstStyle/>
          <a:p>
            <a:r>
              <a:rPr lang="en-US" smtClean="0"/>
              <a:t>		 </a:t>
            </a:r>
            <a:r>
              <a:rPr lang="en-US" sz="1200" smtClean="0"/>
              <a:t> </a:t>
            </a:r>
            <a:fld id="{00419DC8-3E54-4AC2-B4B3-4E4A59206CF8}" type="slidenum">
              <a:rPr lang="en-US" sz="1200" smtClean="0">
                <a:solidFill>
                  <a:srgbClr val="003399"/>
                </a:solidFill>
                <a:cs typeface="+mj-cs"/>
              </a:rPr>
              <a:pPr/>
              <a:t>135</a:t>
            </a:fld>
            <a:endParaRPr lang="en-US" sz="1200">
              <a:solidFill>
                <a:srgbClr val="003399"/>
              </a:solidFill>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(6)</a:t>
            </a:r>
            <a:endParaRPr lang="en-US" dirty="0"/>
          </a:p>
        </p:txBody>
      </p:sp>
      <p:sp>
        <p:nvSpPr>
          <p:cNvPr id="4" name="Date Placeholder 3"/>
          <p:cNvSpPr>
            <a:spLocks noGrp="1"/>
          </p:cNvSpPr>
          <p:nvPr>
            <p:ph type="dt" sz="half" idx="10"/>
          </p:nvPr>
        </p:nvSpPr>
        <p:spPr/>
        <p:txBody>
          <a:bodyPr/>
          <a:lstStyle/>
          <a:p>
            <a:r>
              <a:rPr lang="en-US" smtClean="0"/>
              <a:t>		 </a:t>
            </a:r>
            <a:r>
              <a:rPr lang="en-US" sz="1200" smtClean="0"/>
              <a:t> </a:t>
            </a:r>
            <a:fld id="{00419DC8-3E54-4AC2-B4B3-4E4A59206CF8}" type="slidenum">
              <a:rPr lang="en-US" sz="1200" smtClean="0">
                <a:solidFill>
                  <a:srgbClr val="003399"/>
                </a:solidFill>
                <a:cs typeface="+mj-cs"/>
              </a:rPr>
              <a:pPr/>
              <a:t>136</a:t>
            </a:fld>
            <a:endParaRPr lang="en-US" sz="1200">
              <a:solidFill>
                <a:srgbClr val="003399"/>
              </a:solidFill>
            </a:endParaRPr>
          </a:p>
        </p:txBody>
      </p:sp>
      <p:pic>
        <p:nvPicPr>
          <p:cNvPr id="1296386" name="Picture 2"/>
          <p:cNvPicPr>
            <a:picLocks noGrp="1" noChangeAspect="1" noChangeArrowheads="1"/>
          </p:cNvPicPr>
          <p:nvPr>
            <p:ph idx="1"/>
          </p:nvPr>
        </p:nvPicPr>
        <p:blipFill>
          <a:blip r:embed="rId2" cstate="print"/>
          <a:srcRect/>
          <a:stretch>
            <a:fillRect/>
          </a:stretch>
        </p:blipFill>
        <p:spPr bwMode="auto">
          <a:xfrm>
            <a:off x="1113188" y="838200"/>
            <a:ext cx="6917623" cy="518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(7)</a:t>
            </a:r>
            <a:endParaRPr lang="en-US" dirty="0"/>
          </a:p>
        </p:txBody>
      </p:sp>
      <p:sp>
        <p:nvSpPr>
          <p:cNvPr id="3" name="Content Placeholder 2"/>
          <p:cNvSpPr>
            <a:spLocks noGrp="1"/>
          </p:cNvSpPr>
          <p:nvPr>
            <p:ph idx="1"/>
          </p:nvPr>
        </p:nvSpPr>
        <p:spPr/>
        <p:txBody>
          <a:bodyPr/>
          <a:lstStyle/>
          <a:p>
            <a:pPr lvl="1"/>
            <a:r>
              <a:rPr lang="en-US" b="1" u="sng" dirty="0" smtClean="0"/>
              <a:t>Bartlett’s method: Averaged </a:t>
            </a:r>
            <a:r>
              <a:rPr lang="en-US" b="1" u="sng" dirty="0" err="1" smtClean="0"/>
              <a:t>periodogram</a:t>
            </a:r>
            <a:endParaRPr lang="en-US" b="1" u="sng" dirty="0" smtClean="0"/>
          </a:p>
          <a:p>
            <a:pPr>
              <a:buNone/>
              <a:tabLst>
                <a:tab pos="746125" algn="l"/>
              </a:tabLst>
            </a:pPr>
            <a:r>
              <a:rPr lang="en-US" dirty="0" smtClean="0"/>
              <a:t>		One of the main flaws in the </a:t>
            </a:r>
            <a:r>
              <a:rPr lang="en-US" dirty="0" err="1" smtClean="0"/>
              <a:t>periodogram</a:t>
            </a:r>
            <a:r>
              <a:rPr lang="en-US" dirty="0" smtClean="0"/>
              <a:t> is the lack of 	averaging.</a:t>
            </a:r>
          </a:p>
          <a:p>
            <a:pPr>
              <a:buNone/>
              <a:tabLst>
                <a:tab pos="746125" algn="l"/>
              </a:tabLst>
            </a:pPr>
            <a:r>
              <a:rPr lang="en-US" dirty="0" smtClean="0"/>
              <a:t>		This lack of averaging is what leads to the non-decreasing 	variance as well as the rapid fluctuations of the </a:t>
            </a:r>
            <a:r>
              <a:rPr lang="en-US" dirty="0" err="1" smtClean="0"/>
              <a:t>periodogram</a:t>
            </a:r>
            <a:r>
              <a:rPr lang="en-US" dirty="0" smtClean="0"/>
              <a:t>.</a:t>
            </a:r>
          </a:p>
          <a:p>
            <a:pPr>
              <a:buNone/>
              <a:tabLst>
                <a:tab pos="746125" algn="l"/>
              </a:tabLst>
            </a:pPr>
            <a:endParaRPr lang="en-US" sz="800" dirty="0" smtClean="0"/>
          </a:p>
          <a:p>
            <a:pPr>
              <a:buNone/>
              <a:tabLst>
                <a:tab pos="746125" algn="l"/>
              </a:tabLst>
            </a:pPr>
            <a:r>
              <a:rPr lang="en-US" dirty="0" smtClean="0"/>
              <a:t>		Now, in practice we have only one realization. </a:t>
            </a:r>
          </a:p>
          <a:p>
            <a:pPr>
              <a:buNone/>
              <a:tabLst>
                <a:tab pos="746125" algn="l"/>
              </a:tabLst>
            </a:pPr>
            <a:r>
              <a:rPr lang="en-US" b="1" dirty="0" smtClean="0"/>
              <a:t>		We hope that the process is </a:t>
            </a:r>
            <a:r>
              <a:rPr lang="en-US" b="1" dirty="0" err="1" smtClean="0"/>
              <a:t>ergodic</a:t>
            </a:r>
            <a:r>
              <a:rPr lang="en-US" b="1" dirty="0" smtClean="0"/>
              <a:t> (</a:t>
            </a:r>
            <a:r>
              <a:rPr lang="en-US" dirty="0" smtClean="0"/>
              <a:t>A process is </a:t>
            </a:r>
            <a:r>
              <a:rPr lang="en-US" dirty="0" err="1" smtClean="0"/>
              <a:t>ergodic</a:t>
            </a:r>
            <a:r>
              <a:rPr lang="en-US" dirty="0" smtClean="0"/>
              <a:t> if 	time averaging of any realization is equivalent to ensemble 	averaging).</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137</a:t>
            </a:fld>
            <a:endParaRPr lang="en-US" sz="1200">
              <a:solidFill>
                <a:srgbClr val="003399"/>
              </a:solidFill>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(8)</a:t>
            </a:r>
            <a:endParaRPr lang="en-US" dirty="0"/>
          </a:p>
        </p:txBody>
      </p:sp>
      <p:sp>
        <p:nvSpPr>
          <p:cNvPr id="3" name="Content Placeholder 2"/>
          <p:cNvSpPr>
            <a:spLocks noGrp="1"/>
          </p:cNvSpPr>
          <p:nvPr>
            <p:ph idx="1"/>
          </p:nvPr>
        </p:nvSpPr>
        <p:spPr/>
        <p:txBody>
          <a:bodyPr/>
          <a:lstStyle/>
          <a:p>
            <a:pPr lvl="1"/>
            <a:r>
              <a:rPr lang="en-US" b="1" u="sng" dirty="0" smtClean="0"/>
              <a:t>Bartlett’s method –definition</a:t>
            </a:r>
          </a:p>
          <a:p>
            <a:pPr>
              <a:buNone/>
              <a:tabLst>
                <a:tab pos="746125" algn="l"/>
              </a:tabLst>
            </a:pPr>
            <a:r>
              <a:rPr lang="en-US" dirty="0" smtClean="0"/>
              <a:t>		The signal data of length </a:t>
            </a:r>
            <a:r>
              <a:rPr lang="en-US" i="1" dirty="0" smtClean="0"/>
              <a:t>N </a:t>
            </a:r>
            <a:r>
              <a:rPr lang="en-US" dirty="0" smtClean="0"/>
              <a:t>is chopped into </a:t>
            </a:r>
            <a:r>
              <a:rPr lang="en-US" i="1" dirty="0" smtClean="0"/>
              <a:t>K </a:t>
            </a:r>
            <a:r>
              <a:rPr lang="en-US" dirty="0" smtClean="0"/>
              <a:t>non-overlapping 	blocks of length</a:t>
            </a:r>
            <a:r>
              <a:rPr lang="en-US" i="1" dirty="0" smtClean="0"/>
              <a:t> L </a:t>
            </a:r>
            <a:r>
              <a:rPr lang="en-US" dirty="0" smtClean="0"/>
              <a:t>(the length </a:t>
            </a:r>
            <a:r>
              <a:rPr lang="en-US" i="1" dirty="0" smtClean="0"/>
              <a:t>L </a:t>
            </a:r>
            <a:r>
              <a:rPr lang="en-US" dirty="0" smtClean="0"/>
              <a:t>is a design choice)</a:t>
            </a:r>
            <a:r>
              <a:rPr lang="en-US" i="1" dirty="0" smtClean="0"/>
              <a:t>; N = KL</a:t>
            </a:r>
            <a:r>
              <a:rPr lang="en-US" dirty="0" smtClean="0"/>
              <a:t>:</a:t>
            </a:r>
          </a:p>
          <a:p>
            <a:pPr>
              <a:buNone/>
              <a:tabLst>
                <a:tab pos="746125" algn="l"/>
              </a:tabLst>
            </a:pPr>
            <a:r>
              <a:rPr lang="en-US" dirty="0" smtClean="0"/>
              <a:t>		Block definition:</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138</a:t>
            </a:fld>
            <a:endParaRPr lang="en-US" sz="1200">
              <a:solidFill>
                <a:srgbClr val="003399"/>
              </a:solidFill>
            </a:endParaRPr>
          </a:p>
        </p:txBody>
      </p:sp>
      <p:pic>
        <p:nvPicPr>
          <p:cNvPr id="3074" name="Picture 2"/>
          <p:cNvPicPr>
            <a:picLocks noChangeAspect="1" noChangeArrowheads="1"/>
          </p:cNvPicPr>
          <p:nvPr/>
        </p:nvPicPr>
        <p:blipFill>
          <a:blip r:embed="rId2" cstate="print"/>
          <a:srcRect/>
          <a:stretch>
            <a:fillRect/>
          </a:stretch>
        </p:blipFill>
        <p:spPr bwMode="auto">
          <a:xfrm>
            <a:off x="2667000" y="2286000"/>
            <a:ext cx="3746500" cy="684457"/>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2895600" y="3124200"/>
            <a:ext cx="3494416" cy="22177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(9)</a:t>
            </a:r>
            <a:endParaRPr lang="en-US" dirty="0"/>
          </a:p>
        </p:txBody>
      </p:sp>
      <p:sp>
        <p:nvSpPr>
          <p:cNvPr id="3" name="Content Placeholder 2"/>
          <p:cNvSpPr>
            <a:spLocks noGrp="1"/>
          </p:cNvSpPr>
          <p:nvPr>
            <p:ph idx="1"/>
          </p:nvPr>
        </p:nvSpPr>
        <p:spPr/>
        <p:txBody>
          <a:bodyPr/>
          <a:lstStyle/>
          <a:p>
            <a:pPr lvl="1">
              <a:buNone/>
            </a:pPr>
            <a:r>
              <a:rPr lang="en-US" dirty="0" smtClean="0"/>
              <a:t>	</a:t>
            </a:r>
            <a:r>
              <a:rPr lang="en-US" b="1" u="sng" dirty="0" smtClean="0"/>
              <a:t>Variance improvement</a:t>
            </a:r>
            <a:endParaRPr lang="en-US" dirty="0" smtClean="0"/>
          </a:p>
          <a:p>
            <a:pPr lvl="1" indent="3175">
              <a:buNone/>
            </a:pPr>
            <a:r>
              <a:rPr lang="en-US" dirty="0" smtClean="0"/>
              <a:t>The intent of averaging here is to improve the variance. To see how lets first just look at a simple related example: </a:t>
            </a:r>
          </a:p>
          <a:p>
            <a:pPr lvl="1" indent="3175">
              <a:buNone/>
            </a:pPr>
            <a:r>
              <a:rPr lang="en-US" dirty="0" smtClean="0"/>
              <a:t>Let </a:t>
            </a:r>
            <a:r>
              <a:rPr lang="en-US" i="1" dirty="0" smtClean="0"/>
              <a:t>X</a:t>
            </a:r>
            <a:r>
              <a:rPr lang="en-US" sz="1400" i="1" baseline="-25000" dirty="0" smtClean="0"/>
              <a:t>i</a:t>
            </a:r>
            <a:r>
              <a:rPr lang="en-US" i="1" dirty="0" smtClean="0"/>
              <a:t>, </a:t>
            </a:r>
            <a:r>
              <a:rPr lang="en-US" i="1" dirty="0" err="1" smtClean="0"/>
              <a:t>i</a:t>
            </a:r>
            <a:r>
              <a:rPr lang="en-US" i="1" dirty="0" smtClean="0"/>
              <a:t>= </a:t>
            </a:r>
            <a:r>
              <a:rPr lang="en-US" dirty="0" smtClean="0"/>
              <a:t>0, 1, </a:t>
            </a:r>
            <a:r>
              <a:rPr lang="en-US" i="1" dirty="0" smtClean="0"/>
              <a:t>…, K</a:t>
            </a:r>
            <a:r>
              <a:rPr lang="en-US" dirty="0" smtClean="0"/>
              <a:t>-1 be a sequence of independent, identically distributed RVs each having zero-mean and variance </a:t>
            </a:r>
            <a:r>
              <a:rPr lang="en-US" i="1" dirty="0" smtClean="0"/>
              <a:t>σ</a:t>
            </a:r>
            <a:r>
              <a:rPr lang="en-US" sz="1400" baseline="30000" dirty="0" smtClean="0"/>
              <a:t>2</a:t>
            </a:r>
            <a:r>
              <a:rPr lang="en-US" dirty="0" smtClean="0"/>
              <a:t>. What is the variance of the data analysis average of them?</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139</a:t>
            </a:fld>
            <a:endParaRPr lang="en-US" sz="1200">
              <a:solidFill>
                <a:srgbClr val="003399"/>
              </a:solidFill>
            </a:endParaRPr>
          </a:p>
        </p:txBody>
      </p:sp>
      <p:pic>
        <p:nvPicPr>
          <p:cNvPr id="4099" name="Picture 3"/>
          <p:cNvPicPr>
            <a:picLocks noChangeAspect="1" noChangeArrowheads="1"/>
          </p:cNvPicPr>
          <p:nvPr/>
        </p:nvPicPr>
        <p:blipFill>
          <a:blip r:embed="rId2" cstate="print"/>
          <a:srcRect/>
          <a:stretch>
            <a:fillRect/>
          </a:stretch>
        </p:blipFill>
        <p:spPr bwMode="auto">
          <a:xfrm>
            <a:off x="2514600" y="2901246"/>
            <a:ext cx="2781300" cy="698909"/>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cstate="print"/>
          <a:srcRect/>
          <a:stretch>
            <a:fillRect/>
          </a:stretch>
        </p:blipFill>
        <p:spPr bwMode="auto">
          <a:xfrm>
            <a:off x="3200400" y="3543300"/>
            <a:ext cx="2410883" cy="2552700"/>
          </a:xfrm>
          <a:prstGeom prst="rect">
            <a:avLst/>
          </a:prstGeom>
          <a:noFill/>
          <a:ln w="9525">
            <a:noFill/>
            <a:miter lim="800000"/>
            <a:headEnd/>
            <a:tailEnd/>
          </a:ln>
          <a:effectLst/>
        </p:spPr>
      </p:pic>
      <p:pic>
        <p:nvPicPr>
          <p:cNvPr id="4101" name="Picture 5"/>
          <p:cNvPicPr>
            <a:picLocks noChangeAspect="1" noChangeArrowheads="1"/>
          </p:cNvPicPr>
          <p:nvPr/>
        </p:nvPicPr>
        <p:blipFill>
          <a:blip r:embed="rId4" cstate="print"/>
          <a:srcRect/>
          <a:stretch>
            <a:fillRect/>
          </a:stretch>
        </p:blipFill>
        <p:spPr bwMode="auto">
          <a:xfrm>
            <a:off x="6705600" y="2871019"/>
            <a:ext cx="1295400" cy="71038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a:t>
            </a:r>
            <a:r>
              <a:rPr lang="en-US" sz="1200"/>
              <a:t> </a:t>
            </a:r>
            <a:fld id="{D8662DAF-5AD1-48FD-BA91-31F23FF0565E}" type="slidenum">
              <a:rPr lang="en-US" sz="1200">
                <a:solidFill>
                  <a:srgbClr val="003399"/>
                </a:solidFill>
                <a:cs typeface="Times New Roman" pitchFamily="18" charset="0"/>
              </a:rPr>
              <a:pPr/>
              <a:t>14</a:t>
            </a:fld>
            <a:endParaRPr lang="en-US" sz="1200">
              <a:solidFill>
                <a:srgbClr val="003399"/>
              </a:solidFill>
            </a:endParaRPr>
          </a:p>
        </p:txBody>
      </p:sp>
      <p:sp>
        <p:nvSpPr>
          <p:cNvPr id="1057794" name="Rectangle 2"/>
          <p:cNvSpPr>
            <a:spLocks noGrp="1" noChangeArrowheads="1"/>
          </p:cNvSpPr>
          <p:nvPr>
            <p:ph type="title"/>
          </p:nvPr>
        </p:nvSpPr>
        <p:spPr/>
        <p:txBody>
          <a:bodyPr/>
          <a:lstStyle/>
          <a:p>
            <a:r>
              <a:rPr lang="en-US" sz="2800"/>
              <a:t>9. Fundamentals (12)</a:t>
            </a:r>
          </a:p>
        </p:txBody>
      </p:sp>
      <p:sp>
        <p:nvSpPr>
          <p:cNvPr id="1057795" name="Rectangle 3"/>
          <p:cNvSpPr>
            <a:spLocks noGrp="1" noChangeArrowheads="1"/>
          </p:cNvSpPr>
          <p:nvPr>
            <p:ph type="body" idx="1"/>
          </p:nvPr>
        </p:nvSpPr>
        <p:spPr>
          <a:xfrm>
            <a:off x="685800" y="914400"/>
            <a:ext cx="7772400" cy="5181600"/>
          </a:xfrm>
        </p:spPr>
        <p:txBody>
          <a:bodyPr/>
          <a:lstStyle/>
          <a:p>
            <a:r>
              <a:rPr lang="en-US" sz="2000" b="1" u="sng">
                <a:latin typeface="Times New Roman" pitchFamily="18" charset="0"/>
              </a:rPr>
              <a:t>Theoretical analysis vs. simulations</a:t>
            </a:r>
          </a:p>
          <a:p>
            <a:endParaRPr lang="en-US" sz="800" b="1">
              <a:latin typeface="Times New Roman" pitchFamily="18" charset="0"/>
            </a:endParaRPr>
          </a:p>
          <a:p>
            <a:pPr lvl="1">
              <a:lnSpc>
                <a:spcPct val="105000"/>
              </a:lnSpc>
            </a:pPr>
            <a:r>
              <a:rPr lang="en-US" sz="2000">
                <a:latin typeface="Times New Roman" pitchFamily="18" charset="0"/>
              </a:rPr>
              <a:t>Ideally we’d like to be always be able to theoretically analyze the problem to find the bias and variance of the estimator.</a:t>
            </a:r>
          </a:p>
          <a:p>
            <a:pPr lvl="1">
              <a:lnSpc>
                <a:spcPct val="105000"/>
              </a:lnSpc>
              <a:buFont typeface="Wingdings" pitchFamily="2" charset="2"/>
              <a:buNone/>
            </a:pPr>
            <a:r>
              <a:rPr lang="en-US" sz="2000">
                <a:latin typeface="Times New Roman" pitchFamily="18" charset="0"/>
              </a:rPr>
              <a:t>	Theoretical results show </a:t>
            </a:r>
            <a:r>
              <a:rPr lang="en-US" sz="2000" u="sng">
                <a:latin typeface="Times New Roman" pitchFamily="18" charset="0"/>
              </a:rPr>
              <a:t>how performance depends on the problem specifications</a:t>
            </a:r>
            <a:r>
              <a:rPr lang="en-US" sz="2000">
                <a:latin typeface="Times New Roman" pitchFamily="18" charset="0"/>
              </a:rPr>
              <a:t>.</a:t>
            </a:r>
          </a:p>
          <a:p>
            <a:pPr lvl="1">
              <a:lnSpc>
                <a:spcPct val="105000"/>
              </a:lnSpc>
            </a:pPr>
            <a:endParaRPr lang="en-US" sz="1000">
              <a:latin typeface="Times New Roman" pitchFamily="18" charset="0"/>
            </a:endParaRPr>
          </a:p>
          <a:p>
            <a:pPr lvl="1">
              <a:lnSpc>
                <a:spcPct val="105000"/>
              </a:lnSpc>
            </a:pPr>
            <a:r>
              <a:rPr lang="en-US" sz="2000">
                <a:latin typeface="Times New Roman" pitchFamily="18" charset="0"/>
              </a:rPr>
              <a:t>But sometimes we make use of simulations:</a:t>
            </a:r>
          </a:p>
          <a:p>
            <a:pPr lvl="2">
              <a:lnSpc>
                <a:spcPct val="105000"/>
              </a:lnSpc>
              <a:buFont typeface="Wingdings" pitchFamily="2" charset="2"/>
              <a:buChar char="ü"/>
            </a:pPr>
            <a:r>
              <a:rPr lang="en-US" sz="2000">
                <a:latin typeface="Times New Roman" pitchFamily="18" charset="0"/>
                <a:cs typeface="Times New Roman" pitchFamily="18" charset="0"/>
              </a:rPr>
              <a:t>To verify that our theoretical analysis is correct.</a:t>
            </a:r>
          </a:p>
          <a:p>
            <a:pPr lvl="2">
              <a:lnSpc>
                <a:spcPct val="105000"/>
              </a:lnSpc>
              <a:buFont typeface="Wingdings" pitchFamily="2" charset="2"/>
              <a:buChar char="ü"/>
            </a:pPr>
            <a:r>
              <a:rPr lang="en-US" sz="2000">
                <a:latin typeface="Times New Roman" pitchFamily="18" charset="0"/>
                <a:cs typeface="Times New Roman" pitchFamily="18" charset="0"/>
              </a:rPr>
              <a:t>Sometimes can’t find theoretical results.</a:t>
            </a:r>
          </a:p>
          <a:p>
            <a:pPr lvl="1"/>
            <a:endParaRPr lang="en-US" sz="2000">
              <a:latin typeface="Times New Roman" pitchFamily="18" charset="0"/>
            </a:endParaRPr>
          </a:p>
          <a:p>
            <a:pPr lvl="1"/>
            <a:endParaRPr lang="en-US" sz="2000">
              <a:latin typeface="Times New Roman" pitchFamily="18"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(10)</a:t>
            </a:r>
            <a:endParaRPr lang="en-US" dirty="0"/>
          </a:p>
        </p:txBody>
      </p:sp>
      <p:sp>
        <p:nvSpPr>
          <p:cNvPr id="3" name="Content Placeholder 2"/>
          <p:cNvSpPr>
            <a:spLocks noGrp="1"/>
          </p:cNvSpPr>
          <p:nvPr>
            <p:ph idx="1"/>
          </p:nvPr>
        </p:nvSpPr>
        <p:spPr/>
        <p:txBody>
          <a:bodyPr/>
          <a:lstStyle/>
          <a:p>
            <a:r>
              <a:rPr lang="en-US" b="1" u="sng" dirty="0" smtClean="0"/>
              <a:t>Welch’s method: Averaged windowed </a:t>
            </a:r>
            <a:r>
              <a:rPr lang="en-US" b="1" u="sng" dirty="0" err="1" smtClean="0"/>
              <a:t>periodogram</a:t>
            </a:r>
            <a:endParaRPr lang="en-US" b="1" u="sng" dirty="0" smtClean="0"/>
          </a:p>
          <a:p>
            <a:pPr>
              <a:buNone/>
            </a:pPr>
            <a:r>
              <a:rPr lang="en-US" dirty="0" smtClean="0"/>
              <a:t>	We’ve seen: </a:t>
            </a:r>
          </a:p>
          <a:p>
            <a:pPr lvl="1"/>
            <a:r>
              <a:rPr lang="en-US" dirty="0" smtClean="0"/>
              <a:t>Windowing helps the bias</a:t>
            </a:r>
          </a:p>
          <a:p>
            <a:pPr lvl="1"/>
            <a:r>
              <a:rPr lang="en-US" dirty="0" smtClean="0"/>
              <a:t>Averaging helps the variance</a:t>
            </a:r>
          </a:p>
          <a:p>
            <a:pPr>
              <a:buNone/>
            </a:pPr>
            <a:r>
              <a:rPr lang="en-US" dirty="0" smtClean="0"/>
              <a:t>	Welch: Do both and use overlapped blocks.</a:t>
            </a:r>
            <a:endParaRPr lang="en-US" sz="800" dirty="0" smtClean="0"/>
          </a:p>
          <a:p>
            <a:pPr>
              <a:buNone/>
            </a:pPr>
            <a:r>
              <a:rPr lang="en-US" dirty="0" smtClean="0"/>
              <a:t>	Block definition:</a:t>
            </a:r>
          </a:p>
          <a:p>
            <a:pPr>
              <a:buNone/>
            </a:pPr>
            <a:endParaRPr lang="en-US" dirty="0" smtClean="0"/>
          </a:p>
          <a:p>
            <a:pPr>
              <a:buNone/>
            </a:pPr>
            <a:r>
              <a:rPr lang="en-US" dirty="0" smtClean="0"/>
              <a:t>	The amount of overlap is </a:t>
            </a:r>
            <a:r>
              <a:rPr lang="en-US" i="1" dirty="0" smtClean="0"/>
              <a:t>L–D </a:t>
            </a:r>
            <a:r>
              <a:rPr lang="en-US" dirty="0" smtClean="0"/>
              <a:t>points:</a:t>
            </a:r>
          </a:p>
          <a:p>
            <a:pPr>
              <a:buNone/>
            </a:pPr>
            <a:r>
              <a:rPr lang="en-US" i="1" dirty="0" smtClean="0"/>
              <a:t>		D= L: </a:t>
            </a:r>
            <a:r>
              <a:rPr lang="en-US" dirty="0" smtClean="0"/>
              <a:t>No overlap</a:t>
            </a:r>
          </a:p>
          <a:p>
            <a:pPr>
              <a:buNone/>
            </a:pPr>
            <a:r>
              <a:rPr lang="en-US" i="1" dirty="0" smtClean="0"/>
              <a:t>		D= L</a:t>
            </a:r>
            <a:r>
              <a:rPr lang="en-US" dirty="0" smtClean="0"/>
              <a:t>/2:50% overlap (most common)</a:t>
            </a:r>
          </a:p>
          <a:p>
            <a:pPr>
              <a:buNone/>
            </a:pPr>
            <a:r>
              <a:rPr lang="en-US" i="1" dirty="0" smtClean="0"/>
              <a:t>		D= </a:t>
            </a:r>
            <a:r>
              <a:rPr lang="en-US" dirty="0" smtClean="0"/>
              <a:t>3</a:t>
            </a:r>
            <a:r>
              <a:rPr lang="en-US" i="1" dirty="0" smtClean="0"/>
              <a:t>L</a:t>
            </a:r>
            <a:r>
              <a:rPr lang="en-US" dirty="0" smtClean="0"/>
              <a:t>/4:25% overlap</a:t>
            </a:r>
          </a:p>
          <a:p>
            <a:pPr>
              <a:buNone/>
            </a:pPr>
            <a:endParaRPr lang="en-US" dirty="0" smtClean="0"/>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140</a:t>
            </a:fld>
            <a:endParaRPr lang="en-US" sz="1200">
              <a:solidFill>
                <a:srgbClr val="003399"/>
              </a:solidFill>
            </a:endParaRPr>
          </a:p>
        </p:txBody>
      </p:sp>
      <p:pic>
        <p:nvPicPr>
          <p:cNvPr id="5122" name="Picture 2"/>
          <p:cNvPicPr>
            <a:picLocks noChangeAspect="1" noChangeArrowheads="1"/>
          </p:cNvPicPr>
          <p:nvPr/>
        </p:nvPicPr>
        <p:blipFill>
          <a:blip r:embed="rId2" cstate="print"/>
          <a:srcRect/>
          <a:stretch>
            <a:fillRect/>
          </a:stretch>
        </p:blipFill>
        <p:spPr bwMode="auto">
          <a:xfrm>
            <a:off x="2971800" y="2667000"/>
            <a:ext cx="3571875" cy="743021"/>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2438400" y="4947131"/>
            <a:ext cx="3971925" cy="1148869"/>
          </a:xfrm>
          <a:prstGeom prst="rect">
            <a:avLst/>
          </a:prstGeom>
          <a:noFill/>
          <a:ln w="9525">
            <a:noFill/>
            <a:miter lim="800000"/>
            <a:headEnd/>
            <a:tailEnd/>
          </a:ln>
          <a:effectLst/>
        </p:spPr>
      </p:pic>
      <p:sp>
        <p:nvSpPr>
          <p:cNvPr id="7" name="Rectangle 6"/>
          <p:cNvSpPr/>
          <p:nvPr/>
        </p:nvSpPr>
        <p:spPr>
          <a:xfrm>
            <a:off x="6629400" y="4648200"/>
            <a:ext cx="1981200" cy="1323439"/>
          </a:xfrm>
          <a:prstGeom prst="rect">
            <a:avLst/>
          </a:prstGeom>
        </p:spPr>
        <p:txBody>
          <a:bodyPr wrap="square">
            <a:spAutoFit/>
          </a:bodyPr>
          <a:lstStyle/>
          <a:p>
            <a:endParaRPr lang="en-US" dirty="0" smtClean="0"/>
          </a:p>
          <a:p>
            <a:r>
              <a:rPr lang="en-US" dirty="0" smtClean="0"/>
              <a:t>Implement using</a:t>
            </a:r>
          </a:p>
          <a:p>
            <a:r>
              <a:rPr lang="en-US" dirty="0" smtClean="0"/>
              <a:t>DFT/FFT and </a:t>
            </a:r>
          </a:p>
          <a:p>
            <a:r>
              <a:rPr lang="en-US" dirty="0" smtClean="0"/>
              <a:t>zero-padding</a:t>
            </a:r>
            <a:endParaRPr lang="en-US"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(11)</a:t>
            </a:r>
            <a:endParaRPr lang="en-US" dirty="0"/>
          </a:p>
        </p:txBody>
      </p:sp>
      <p:sp>
        <p:nvSpPr>
          <p:cNvPr id="3" name="Content Placeholder 2"/>
          <p:cNvSpPr>
            <a:spLocks noGrp="1"/>
          </p:cNvSpPr>
          <p:nvPr>
            <p:ph idx="1"/>
          </p:nvPr>
        </p:nvSpPr>
        <p:spPr/>
        <p:txBody>
          <a:bodyPr/>
          <a:lstStyle/>
          <a:p>
            <a:pPr>
              <a:buNone/>
            </a:pPr>
            <a:r>
              <a:rPr lang="en-US" dirty="0" smtClean="0"/>
              <a:t>	Variance has been shown to be for 50% overlap:</a:t>
            </a:r>
          </a:p>
          <a:p>
            <a:pPr>
              <a:buNone/>
            </a:pPr>
            <a:endParaRPr lang="en-US" dirty="0" smtClean="0"/>
          </a:p>
          <a:p>
            <a:pPr>
              <a:buNone/>
            </a:pPr>
            <a:endParaRPr lang="en-US" dirty="0" smtClean="0"/>
          </a:p>
          <a:p>
            <a:pPr>
              <a:buNone/>
            </a:pPr>
            <a:endParaRPr lang="en-US" sz="800" dirty="0" smtClean="0"/>
          </a:p>
          <a:p>
            <a:pPr>
              <a:buNone/>
            </a:pPr>
            <a:r>
              <a:rPr lang="en-US" dirty="0" smtClean="0"/>
              <a:t>	Compared to Bartlett’s method (no overlap) for the same </a:t>
            </a:r>
            <a:r>
              <a:rPr lang="en-US" i="1" dirty="0" smtClean="0"/>
              <a:t>N </a:t>
            </a:r>
            <a:r>
              <a:rPr lang="en-US" dirty="0" smtClean="0"/>
              <a:t>and</a:t>
            </a:r>
            <a:r>
              <a:rPr lang="en-US" i="1" dirty="0" smtClean="0"/>
              <a:t> L</a:t>
            </a:r>
            <a:r>
              <a:rPr lang="en-US" dirty="0" smtClean="0"/>
              <a:t>:</a:t>
            </a:r>
          </a:p>
          <a:p>
            <a:pPr>
              <a:buNone/>
            </a:pPr>
            <a:endParaRPr lang="en-US" dirty="0" smtClean="0"/>
          </a:p>
          <a:p>
            <a:pPr>
              <a:buNone/>
            </a:pPr>
            <a:endParaRPr lang="en-US" dirty="0" smtClean="0"/>
          </a:p>
          <a:p>
            <a:pPr>
              <a:buNone/>
            </a:pPr>
            <a:r>
              <a:rPr lang="en-US" dirty="0" smtClean="0"/>
              <a:t>	almost a 50% reduction.</a:t>
            </a:r>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141</a:t>
            </a:fld>
            <a:endParaRPr lang="en-US" sz="1200">
              <a:solidFill>
                <a:srgbClr val="003399"/>
              </a:solidFill>
            </a:endParaRPr>
          </a:p>
        </p:txBody>
      </p:sp>
      <p:pic>
        <p:nvPicPr>
          <p:cNvPr id="6146" name="Picture 2"/>
          <p:cNvPicPr>
            <a:picLocks noChangeAspect="1" noChangeArrowheads="1"/>
          </p:cNvPicPr>
          <p:nvPr/>
        </p:nvPicPr>
        <p:blipFill>
          <a:blip r:embed="rId2" cstate="print"/>
          <a:srcRect/>
          <a:stretch>
            <a:fillRect/>
          </a:stretch>
        </p:blipFill>
        <p:spPr bwMode="auto">
          <a:xfrm>
            <a:off x="3124201" y="1295400"/>
            <a:ext cx="2743200" cy="664143"/>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a:stretch>
            <a:fillRect/>
          </a:stretch>
        </p:blipFill>
        <p:spPr bwMode="auto">
          <a:xfrm>
            <a:off x="3048000" y="2514600"/>
            <a:ext cx="3009900" cy="64444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(12)</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Windowing</a:t>
            </a:r>
            <a:r>
              <a:rPr lang="en-US" dirty="0" smtClean="0"/>
              <a:t>  is useful for signals containing sinusoids + noise</a:t>
            </a:r>
          </a:p>
          <a:p>
            <a:pPr lvl="1"/>
            <a:r>
              <a:rPr lang="en-US" dirty="0" err="1" smtClean="0"/>
              <a:t>Sidelobes</a:t>
            </a:r>
            <a:r>
              <a:rPr lang="en-US" dirty="0" smtClean="0"/>
              <a:t> of a stronger sinusoid may mask the main lobe of a</a:t>
            </a:r>
          </a:p>
          <a:p>
            <a:pPr>
              <a:buNone/>
              <a:tabLst>
                <a:tab pos="746125" algn="l"/>
              </a:tabLst>
            </a:pPr>
            <a:r>
              <a:rPr lang="en-US" dirty="0" smtClean="0"/>
              <a:t>		nearby weak sinusoid.</a:t>
            </a:r>
          </a:p>
          <a:p>
            <a:pPr marL="746125" lvl="1" indent="-288925">
              <a:tabLst>
                <a:tab pos="746125" algn="l"/>
              </a:tabLst>
            </a:pPr>
            <a:r>
              <a:rPr lang="en-US" dirty="0" smtClean="0"/>
              <a:t>We multiply </a:t>
            </a:r>
            <a:r>
              <a:rPr lang="en-US" i="1" dirty="0" smtClean="0"/>
              <a:t>x</a:t>
            </a:r>
            <a:r>
              <a:rPr lang="en-US" dirty="0" smtClean="0"/>
              <a:t>[</a:t>
            </a:r>
            <a:r>
              <a:rPr lang="en-US" i="1" dirty="0" smtClean="0"/>
              <a:t>n</a:t>
            </a:r>
            <a:r>
              <a:rPr lang="en-US" dirty="0" smtClean="0"/>
              <a:t>] by window </a:t>
            </a:r>
            <a:r>
              <a:rPr lang="en-US" i="1" dirty="0" smtClean="0"/>
              <a:t>w</a:t>
            </a:r>
            <a:r>
              <a:rPr lang="en-US" dirty="0" smtClean="0"/>
              <a:t>[</a:t>
            </a:r>
            <a:r>
              <a:rPr lang="en-US" i="1" dirty="0" smtClean="0"/>
              <a:t>n</a:t>
            </a:r>
            <a:r>
              <a:rPr lang="en-US" dirty="0" smtClean="0"/>
              <a:t>] before computing </a:t>
            </a:r>
            <a:r>
              <a:rPr lang="en-US" dirty="0" err="1" smtClean="0"/>
              <a:t>periodogram</a:t>
            </a:r>
            <a:endParaRPr lang="en-US" dirty="0" smtClean="0"/>
          </a:p>
          <a:p>
            <a:pPr lvl="1"/>
            <a:r>
              <a:rPr lang="en-US" dirty="0" smtClean="0"/>
              <a:t>Weaker sinusoid becomes more visible, but main lobe of each sinusoid broadens: two close peaks may merge into one.</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142</a:t>
            </a:fld>
            <a:endParaRPr lang="en-US" sz="1200">
              <a:solidFill>
                <a:srgbClr val="003399"/>
              </a:solidFill>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(13)</a:t>
            </a:r>
            <a:endParaRPr lang="en-US" dirty="0"/>
          </a:p>
        </p:txBody>
      </p:sp>
      <p:sp>
        <p:nvSpPr>
          <p:cNvPr id="4" name="Date Placeholder 3"/>
          <p:cNvSpPr>
            <a:spLocks noGrp="1"/>
          </p:cNvSpPr>
          <p:nvPr>
            <p:ph type="dt" sz="half" idx="10"/>
          </p:nvPr>
        </p:nvSpPr>
        <p:spPr/>
        <p:txBody>
          <a:bodyPr/>
          <a:lstStyle/>
          <a:p>
            <a:r>
              <a:rPr lang="en-US" smtClean="0"/>
              <a:t>		 </a:t>
            </a:r>
            <a:r>
              <a:rPr lang="en-US" sz="1200" smtClean="0"/>
              <a:t> </a:t>
            </a:r>
            <a:fld id="{00419DC8-3E54-4AC2-B4B3-4E4A59206CF8}" type="slidenum">
              <a:rPr lang="en-US" sz="1200" smtClean="0">
                <a:solidFill>
                  <a:srgbClr val="003399"/>
                </a:solidFill>
                <a:cs typeface="+mj-cs"/>
              </a:rPr>
              <a:pPr/>
              <a:t>143</a:t>
            </a:fld>
            <a:endParaRPr lang="en-US" sz="1200">
              <a:solidFill>
                <a:srgbClr val="003399"/>
              </a:solidFill>
            </a:endParaRPr>
          </a:p>
        </p:txBody>
      </p:sp>
      <p:pic>
        <p:nvPicPr>
          <p:cNvPr id="1297411" name="Picture 3"/>
          <p:cNvPicPr>
            <a:picLocks noGrp="1" noChangeAspect="1" noChangeArrowheads="1"/>
          </p:cNvPicPr>
          <p:nvPr>
            <p:ph idx="1"/>
          </p:nvPr>
        </p:nvPicPr>
        <p:blipFill>
          <a:blip r:embed="rId2" cstate="print"/>
          <a:srcRect/>
          <a:stretch>
            <a:fillRect/>
          </a:stretch>
        </p:blipFill>
        <p:spPr bwMode="auto">
          <a:xfrm>
            <a:off x="1113188" y="838200"/>
            <a:ext cx="6917623" cy="518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(14)</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Commonly used windows:</a:t>
            </a:r>
            <a:endParaRPr lang="en-US" b="1"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144</a:t>
            </a:fld>
            <a:endParaRPr lang="en-US" sz="1200">
              <a:solidFill>
                <a:srgbClr val="003399"/>
              </a:solidFill>
            </a:endParaRPr>
          </a:p>
        </p:txBody>
      </p:sp>
      <p:pic>
        <p:nvPicPr>
          <p:cNvPr id="2050" name="Picture 2"/>
          <p:cNvPicPr>
            <a:picLocks noChangeAspect="1" noChangeArrowheads="1"/>
          </p:cNvPicPr>
          <p:nvPr/>
        </p:nvPicPr>
        <p:blipFill>
          <a:blip r:embed="rId2" cstate="print"/>
          <a:srcRect/>
          <a:stretch>
            <a:fillRect/>
          </a:stretch>
        </p:blipFill>
        <p:spPr bwMode="auto">
          <a:xfrm>
            <a:off x="685800" y="1385888"/>
            <a:ext cx="7803412" cy="39481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(15)</a:t>
            </a:r>
            <a:endParaRPr lang="en-US" dirty="0"/>
          </a:p>
        </p:txBody>
      </p:sp>
      <p:sp>
        <p:nvSpPr>
          <p:cNvPr id="3" name="Content Placeholder 2"/>
          <p:cNvSpPr>
            <a:spLocks noGrp="1"/>
          </p:cNvSpPr>
          <p:nvPr>
            <p:ph idx="1"/>
          </p:nvPr>
        </p:nvSpPr>
        <p:spPr/>
        <p:txBody>
          <a:bodyPr/>
          <a:lstStyle/>
          <a:p>
            <a:r>
              <a:rPr lang="en-US" b="1" u="sng" dirty="0" smtClean="0"/>
              <a:t>Modifications based on ACF view: Blackman-</a:t>
            </a:r>
            <a:r>
              <a:rPr lang="en-US" b="1" u="sng" dirty="0" err="1" smtClean="0"/>
              <a:t>Tukey</a:t>
            </a:r>
            <a:r>
              <a:rPr lang="en-US" b="1" u="sng" dirty="0" smtClean="0"/>
              <a:t> method</a:t>
            </a:r>
          </a:p>
          <a:p>
            <a:pPr>
              <a:buNone/>
            </a:pPr>
            <a:r>
              <a:rPr lang="en-US" dirty="0" smtClean="0"/>
              <a:t>	</a:t>
            </a:r>
            <a:r>
              <a:rPr lang="en-US" dirty="0" err="1" smtClean="0"/>
              <a:t>Periodogram’s</a:t>
            </a:r>
            <a:r>
              <a:rPr lang="en-US" dirty="0" smtClean="0"/>
              <a:t> biggest problem is a variance that does not decrease with increasing </a:t>
            </a:r>
            <a:r>
              <a:rPr lang="en-US" i="1" dirty="0" smtClean="0"/>
              <a:t>N. </a:t>
            </a:r>
          </a:p>
          <a:p>
            <a:pPr>
              <a:buNone/>
            </a:pPr>
            <a:r>
              <a:rPr lang="en-US" i="1" dirty="0" smtClean="0"/>
              <a:t>	</a:t>
            </a:r>
            <a:r>
              <a:rPr lang="en-US" dirty="0" smtClean="0"/>
              <a:t>The methods we’ve seen dealt with this by averaging.</a:t>
            </a:r>
          </a:p>
          <a:p>
            <a:pPr>
              <a:buNone/>
            </a:pPr>
            <a:r>
              <a:rPr lang="en-US" dirty="0" smtClean="0"/>
              <a:t>	There is another way to combat this. To see how, we need to write the </a:t>
            </a:r>
            <a:r>
              <a:rPr lang="en-US" dirty="0" err="1" smtClean="0"/>
              <a:t>periodogram</a:t>
            </a:r>
            <a:r>
              <a:rPr lang="en-US" dirty="0" smtClean="0"/>
              <a:t> differently –motivated by the Wiener-</a:t>
            </a:r>
            <a:r>
              <a:rPr lang="en-US" dirty="0" err="1" smtClean="0"/>
              <a:t>Khinchine</a:t>
            </a:r>
            <a:r>
              <a:rPr lang="en-US" dirty="0" smtClean="0"/>
              <a:t> theorem:</a:t>
            </a:r>
          </a:p>
          <a:p>
            <a:pPr>
              <a:buNone/>
            </a:pPr>
            <a:endParaRPr lang="en-US" dirty="0" smtClean="0"/>
          </a:p>
          <a:p>
            <a:pPr>
              <a:buNone/>
            </a:pPr>
            <a:endParaRPr lang="en-US" i="1" dirty="0" smtClean="0"/>
          </a:p>
          <a:p>
            <a:endParaRPr lang="en-US" b="1" u="sng" dirty="0" smtClean="0"/>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145</a:t>
            </a:fld>
            <a:endParaRPr lang="en-US" sz="1200">
              <a:solidFill>
                <a:srgbClr val="003399"/>
              </a:solidFill>
            </a:endParaRPr>
          </a:p>
        </p:txBody>
      </p:sp>
      <p:pic>
        <p:nvPicPr>
          <p:cNvPr id="7170" name="Picture 2"/>
          <p:cNvPicPr>
            <a:picLocks noChangeAspect="1" noChangeArrowheads="1"/>
          </p:cNvPicPr>
          <p:nvPr/>
        </p:nvPicPr>
        <p:blipFill>
          <a:blip r:embed="rId2" cstate="print"/>
          <a:srcRect/>
          <a:stretch>
            <a:fillRect/>
          </a:stretch>
        </p:blipFill>
        <p:spPr bwMode="auto">
          <a:xfrm>
            <a:off x="2590800" y="3200400"/>
            <a:ext cx="3962400" cy="12332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(16)</a:t>
            </a:r>
            <a:endParaRPr lang="en-US" dirty="0"/>
          </a:p>
        </p:txBody>
      </p:sp>
      <p:sp>
        <p:nvSpPr>
          <p:cNvPr id="3" name="Content Placeholder 2"/>
          <p:cNvSpPr>
            <a:spLocks noGrp="1"/>
          </p:cNvSpPr>
          <p:nvPr>
            <p:ph idx="1"/>
          </p:nvPr>
        </p:nvSpPr>
        <p:spPr/>
        <p:txBody>
          <a:bodyPr/>
          <a:lstStyle/>
          <a:p>
            <a:pPr>
              <a:buNone/>
            </a:pPr>
            <a:r>
              <a:rPr lang="en-US" dirty="0" smtClean="0"/>
              <a:t>	The </a:t>
            </a:r>
            <a:r>
              <a:rPr lang="en-US" dirty="0" err="1" smtClean="0"/>
              <a:t>periodogram</a:t>
            </a:r>
            <a:r>
              <a:rPr lang="en-US" dirty="0" smtClean="0"/>
              <a:t> can be written as: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146</a:t>
            </a:fld>
            <a:endParaRPr lang="en-US" sz="1200">
              <a:solidFill>
                <a:srgbClr val="003399"/>
              </a:solidFill>
            </a:endParaRPr>
          </a:p>
        </p:txBody>
      </p:sp>
      <p:pic>
        <p:nvPicPr>
          <p:cNvPr id="8194" name="Picture 2"/>
          <p:cNvPicPr>
            <a:picLocks noChangeAspect="1" noChangeArrowheads="1"/>
          </p:cNvPicPr>
          <p:nvPr/>
        </p:nvPicPr>
        <p:blipFill>
          <a:blip r:embed="rId2" cstate="print"/>
          <a:srcRect/>
          <a:stretch>
            <a:fillRect/>
          </a:stretch>
        </p:blipFill>
        <p:spPr bwMode="auto">
          <a:xfrm>
            <a:off x="1600200" y="1237803"/>
            <a:ext cx="6096000" cy="48581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(17)</a:t>
            </a:r>
            <a:endParaRPr lang="en-US" dirty="0"/>
          </a:p>
        </p:txBody>
      </p:sp>
      <p:sp>
        <p:nvSpPr>
          <p:cNvPr id="3" name="Content Placeholder 2"/>
          <p:cNvSpPr>
            <a:spLocks noGrp="1"/>
          </p:cNvSpPr>
          <p:nvPr>
            <p:ph idx="1"/>
          </p:nvPr>
        </p:nvSpPr>
        <p:spPr/>
        <p:txBody>
          <a:bodyPr/>
          <a:lstStyle/>
          <a:p>
            <a:pPr>
              <a:buNone/>
            </a:pPr>
            <a:r>
              <a:rPr lang="en-US" dirty="0" smtClean="0"/>
              <a:t>	Thus, the </a:t>
            </a:r>
            <a:r>
              <a:rPr lang="en-US" dirty="0" err="1" smtClean="0"/>
              <a:t>periodogram</a:t>
            </a:r>
            <a:r>
              <a:rPr lang="en-US" dirty="0" smtClean="0"/>
              <a:t> can be written as:</a:t>
            </a:r>
          </a:p>
          <a:p>
            <a:pPr>
              <a:buNone/>
            </a:pPr>
            <a:endParaRPr lang="en-US" dirty="0" smtClean="0"/>
          </a:p>
          <a:p>
            <a:pPr>
              <a:buNone/>
            </a:pPr>
            <a:endParaRPr lang="en-US" dirty="0" smtClean="0"/>
          </a:p>
          <a:p>
            <a:pPr>
              <a:buNone/>
            </a:pPr>
            <a:endParaRPr lang="en-US" dirty="0" smtClean="0"/>
          </a:p>
          <a:p>
            <a:pPr>
              <a:buNone/>
            </a:pPr>
            <a:r>
              <a:rPr lang="en-US" dirty="0" smtClean="0"/>
              <a:t>	</a:t>
            </a:r>
            <a:r>
              <a:rPr lang="en-US" dirty="0" err="1" smtClean="0"/>
              <a:t>i.e</a:t>
            </a:r>
            <a:r>
              <a:rPr lang="en-US" dirty="0" smtClean="0"/>
              <a:t>, as a DTFT of an </a:t>
            </a:r>
            <a:r>
              <a:rPr lang="en-US" b="1" dirty="0" smtClean="0"/>
              <a:t>estimated ACF </a:t>
            </a:r>
            <a:r>
              <a:rPr lang="en-US" dirty="0" smtClean="0"/>
              <a:t>given by</a:t>
            </a:r>
          </a:p>
          <a:p>
            <a:pPr>
              <a:buNone/>
            </a:pPr>
            <a:endParaRPr lang="en-US" dirty="0" smtClean="0"/>
          </a:p>
          <a:p>
            <a:pPr>
              <a:buNone/>
            </a:pPr>
            <a:endParaRPr lang="en-US" dirty="0" smtClean="0"/>
          </a:p>
          <a:p>
            <a:pPr>
              <a:buNone/>
            </a:pPr>
            <a:endParaRPr lang="en-US" sz="1000" dirty="0" smtClean="0"/>
          </a:p>
          <a:p>
            <a:pPr>
              <a:buNone/>
            </a:pPr>
            <a:r>
              <a:rPr lang="en-US" dirty="0" smtClean="0"/>
              <a:t>	It is the poor quality of this ACF estimate that gives rise to the </a:t>
            </a:r>
            <a:r>
              <a:rPr lang="en-US" dirty="0" err="1" smtClean="0"/>
              <a:t>periodogram’s</a:t>
            </a:r>
            <a:r>
              <a:rPr lang="en-US" dirty="0" smtClean="0"/>
              <a:t> poor quality.</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147</a:t>
            </a:fld>
            <a:endParaRPr lang="en-US" sz="1200">
              <a:solidFill>
                <a:srgbClr val="003399"/>
              </a:solidFill>
            </a:endParaRPr>
          </a:p>
        </p:txBody>
      </p:sp>
      <p:pic>
        <p:nvPicPr>
          <p:cNvPr id="9218" name="Picture 2"/>
          <p:cNvPicPr>
            <a:picLocks noChangeAspect="1" noChangeArrowheads="1"/>
          </p:cNvPicPr>
          <p:nvPr/>
        </p:nvPicPr>
        <p:blipFill>
          <a:blip r:embed="rId2" cstate="print"/>
          <a:srcRect/>
          <a:stretch>
            <a:fillRect/>
          </a:stretch>
        </p:blipFill>
        <p:spPr bwMode="auto">
          <a:xfrm>
            <a:off x="3124200" y="1288235"/>
            <a:ext cx="2667000" cy="871751"/>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cstate="print"/>
          <a:srcRect/>
          <a:stretch>
            <a:fillRect/>
          </a:stretch>
        </p:blipFill>
        <p:spPr bwMode="auto">
          <a:xfrm>
            <a:off x="3352800" y="2786464"/>
            <a:ext cx="2452687" cy="7187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(18)</a:t>
            </a:r>
            <a:endParaRPr lang="en-US" dirty="0"/>
          </a:p>
        </p:txBody>
      </p:sp>
      <p:sp>
        <p:nvSpPr>
          <p:cNvPr id="3" name="Content Placeholder 2"/>
          <p:cNvSpPr>
            <a:spLocks noGrp="1"/>
          </p:cNvSpPr>
          <p:nvPr>
            <p:ph idx="1"/>
          </p:nvPr>
        </p:nvSpPr>
        <p:spPr/>
        <p:txBody>
          <a:bodyPr/>
          <a:lstStyle/>
          <a:p>
            <a:pPr>
              <a:buNone/>
            </a:pPr>
            <a:r>
              <a:rPr lang="en-US" dirty="0" smtClean="0"/>
              <a:t>	Example of ACF estimation:</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148</a:t>
            </a:fld>
            <a:endParaRPr lang="en-US" sz="1200">
              <a:solidFill>
                <a:srgbClr val="003399"/>
              </a:solidFill>
            </a:endParaRPr>
          </a:p>
        </p:txBody>
      </p:sp>
      <p:pic>
        <p:nvPicPr>
          <p:cNvPr id="10242" name="Picture 2"/>
          <p:cNvPicPr>
            <a:picLocks noChangeAspect="1" noChangeArrowheads="1"/>
          </p:cNvPicPr>
          <p:nvPr/>
        </p:nvPicPr>
        <p:blipFill>
          <a:blip r:embed="rId2" cstate="print"/>
          <a:srcRect/>
          <a:stretch>
            <a:fillRect/>
          </a:stretch>
        </p:blipFill>
        <p:spPr bwMode="auto">
          <a:xfrm>
            <a:off x="1633566" y="1295400"/>
            <a:ext cx="5834034" cy="434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(19)</a:t>
            </a:r>
            <a:endParaRPr lang="en-US" dirty="0"/>
          </a:p>
        </p:txBody>
      </p:sp>
      <p:sp>
        <p:nvSpPr>
          <p:cNvPr id="3" name="Content Placeholder 2"/>
          <p:cNvSpPr>
            <a:spLocks noGrp="1"/>
          </p:cNvSpPr>
          <p:nvPr>
            <p:ph idx="1"/>
          </p:nvPr>
        </p:nvSpPr>
        <p:spPr/>
        <p:txBody>
          <a:bodyPr/>
          <a:lstStyle/>
          <a:p>
            <a:r>
              <a:rPr lang="en-US" b="1" u="sng" dirty="0" smtClean="0"/>
              <a:t>Blackman-</a:t>
            </a:r>
            <a:r>
              <a:rPr lang="en-US" b="1" u="sng" dirty="0" err="1" smtClean="0"/>
              <a:t>Tukey</a:t>
            </a:r>
            <a:r>
              <a:rPr lang="en-US" b="1" u="sng" dirty="0" smtClean="0"/>
              <a:t> method –defined:</a:t>
            </a:r>
          </a:p>
          <a:p>
            <a:pPr>
              <a:buNone/>
            </a:pPr>
            <a:r>
              <a:rPr lang="en-US" dirty="0" smtClean="0"/>
              <a:t>	For the biased ACF estimate, the estimated ACF lags for large |</a:t>
            </a:r>
            <a:r>
              <a:rPr lang="en-US" i="1" dirty="0" smtClean="0"/>
              <a:t>k| </a:t>
            </a:r>
            <a:r>
              <a:rPr lang="en-US" dirty="0" smtClean="0"/>
              <a:t>values are unreliable.</a:t>
            </a:r>
          </a:p>
          <a:p>
            <a:pPr>
              <a:buNone/>
            </a:pPr>
            <a:r>
              <a:rPr lang="en-US" dirty="0" smtClean="0"/>
              <a:t>	De-emphasize these unreliable lags by </a:t>
            </a:r>
            <a:r>
              <a:rPr lang="en-US" b="1" dirty="0" smtClean="0"/>
              <a:t>applying a window to the biased ACF estimate</a:t>
            </a:r>
            <a:r>
              <a:rPr lang="en-US" dirty="0" smtClean="0"/>
              <a:t>. This is the </a:t>
            </a:r>
            <a:r>
              <a:rPr lang="en-US" b="1" dirty="0" smtClean="0"/>
              <a:t>Blackman-</a:t>
            </a:r>
            <a:r>
              <a:rPr lang="en-US" b="1" dirty="0" err="1" smtClean="0"/>
              <a:t>Tukey</a:t>
            </a:r>
            <a:r>
              <a:rPr lang="en-US" b="1" dirty="0" smtClean="0"/>
              <a:t> method</a:t>
            </a:r>
            <a:r>
              <a:rPr lang="en-US" dirty="0" smtClean="0"/>
              <a:t>:</a:t>
            </a:r>
          </a:p>
          <a:p>
            <a:pPr>
              <a:buNone/>
            </a:pPr>
            <a:endParaRPr lang="en-US" dirty="0" smtClean="0"/>
          </a:p>
          <a:p>
            <a:pPr>
              <a:buNone/>
            </a:pPr>
            <a:endParaRPr lang="en-US" dirty="0" smtClean="0"/>
          </a:p>
          <a:p>
            <a:pPr>
              <a:buNone/>
            </a:pPr>
            <a:endParaRPr lang="en-US" dirty="0" smtClean="0"/>
          </a:p>
          <a:p>
            <a:pPr>
              <a:buNone/>
            </a:pPr>
            <a:r>
              <a:rPr lang="en-US" dirty="0" smtClean="0"/>
              <a:t>	with </a:t>
            </a:r>
            <a:r>
              <a:rPr lang="en-US" i="1" dirty="0" smtClean="0"/>
              <a:t>M</a:t>
            </a:r>
            <a:r>
              <a:rPr lang="en-US" dirty="0" smtClean="0"/>
              <a:t> &lt; </a:t>
            </a:r>
            <a:r>
              <a:rPr lang="en-US" i="1" dirty="0" smtClean="0"/>
              <a:t>N </a:t>
            </a:r>
            <a:r>
              <a:rPr lang="en-US" dirty="0" smtClean="0"/>
              <a:t>– 1.</a:t>
            </a:r>
          </a:p>
          <a:p>
            <a:pPr>
              <a:buNone/>
            </a:pPr>
            <a:r>
              <a:rPr lang="en-US" dirty="0" smtClean="0"/>
              <a:t>	Since windows taper off to zero at their edges this causes the poor-quality estimates at large |</a:t>
            </a:r>
            <a:r>
              <a:rPr lang="en-US" i="1" dirty="0" smtClean="0"/>
              <a:t>k| </a:t>
            </a:r>
            <a:r>
              <a:rPr lang="en-US" dirty="0" smtClean="0"/>
              <a:t>values to have less impact on the PSD estimate. </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149</a:t>
            </a:fld>
            <a:endParaRPr lang="en-US" sz="1200">
              <a:solidFill>
                <a:srgbClr val="003399"/>
              </a:solidFill>
            </a:endParaRPr>
          </a:p>
        </p:txBody>
      </p:sp>
      <p:pic>
        <p:nvPicPr>
          <p:cNvPr id="11266" name="Picture 2"/>
          <p:cNvPicPr>
            <a:picLocks noChangeAspect="1" noChangeArrowheads="1"/>
          </p:cNvPicPr>
          <p:nvPr/>
        </p:nvPicPr>
        <p:blipFill>
          <a:blip r:embed="rId2" cstate="print"/>
          <a:srcRect/>
          <a:stretch>
            <a:fillRect/>
          </a:stretch>
        </p:blipFill>
        <p:spPr bwMode="auto">
          <a:xfrm>
            <a:off x="2971800" y="2719388"/>
            <a:ext cx="3229264" cy="8620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		 </a:t>
            </a:r>
            <a:r>
              <a:rPr lang="en-US" sz="1200"/>
              <a:t> </a:t>
            </a:r>
            <a:fld id="{A246B096-8363-497D-B7DB-BF1F36C968CA}" type="slidenum">
              <a:rPr lang="en-US" sz="1200">
                <a:solidFill>
                  <a:srgbClr val="003399"/>
                </a:solidFill>
                <a:cs typeface="Times New Roman" pitchFamily="18" charset="0"/>
              </a:rPr>
              <a:pPr/>
              <a:t>15</a:t>
            </a:fld>
            <a:endParaRPr lang="en-US" sz="1200">
              <a:solidFill>
                <a:srgbClr val="003399"/>
              </a:solidFill>
            </a:endParaRPr>
          </a:p>
        </p:txBody>
      </p:sp>
      <p:sp>
        <p:nvSpPr>
          <p:cNvPr id="1058821" name="Rectangle 5"/>
          <p:cNvSpPr>
            <a:spLocks noGrp="1" noChangeArrowheads="1"/>
          </p:cNvSpPr>
          <p:nvPr>
            <p:ph type="title"/>
          </p:nvPr>
        </p:nvSpPr>
        <p:spPr/>
        <p:txBody>
          <a:bodyPr/>
          <a:lstStyle/>
          <a:p>
            <a:r>
              <a:rPr lang="en-US" sz="2800"/>
              <a:t>9. Fundamentals (13)</a:t>
            </a:r>
          </a:p>
        </p:txBody>
      </p:sp>
      <p:sp>
        <p:nvSpPr>
          <p:cNvPr id="1058819" name="Rectangle 3"/>
          <p:cNvSpPr>
            <a:spLocks noGrp="1" noChangeArrowheads="1"/>
          </p:cNvSpPr>
          <p:nvPr>
            <p:ph type="body" sz="half" idx="1"/>
          </p:nvPr>
        </p:nvSpPr>
        <p:spPr>
          <a:xfrm>
            <a:off x="685800" y="914400"/>
            <a:ext cx="7848600" cy="5181600"/>
          </a:xfrm>
        </p:spPr>
        <p:txBody>
          <a:bodyPr/>
          <a:lstStyle/>
          <a:p>
            <a:r>
              <a:rPr lang="en-US" sz="2000" b="1" u="sng">
                <a:latin typeface="Times New Roman" pitchFamily="18" charset="0"/>
              </a:rPr>
              <a:t>Goal = Find “Optimal” estimators</a:t>
            </a:r>
          </a:p>
          <a:p>
            <a:pPr lvl="1"/>
            <a:r>
              <a:rPr lang="en-US" sz="2000">
                <a:latin typeface="Times New Roman" pitchFamily="18" charset="0"/>
              </a:rPr>
              <a:t>There are several different definitions or criteria for optimality!</a:t>
            </a:r>
          </a:p>
          <a:p>
            <a:pPr lvl="1"/>
            <a:r>
              <a:rPr lang="en-US" sz="2000">
                <a:latin typeface="Times New Roman" pitchFamily="18" charset="0"/>
              </a:rPr>
              <a:t>Most logical: </a:t>
            </a:r>
            <a:r>
              <a:rPr lang="en-US" sz="2000" b="1">
                <a:latin typeface="Times New Roman" pitchFamily="18" charset="0"/>
              </a:rPr>
              <a:t>Minimum MSE</a:t>
            </a:r>
            <a:r>
              <a:rPr lang="en-US" sz="2000">
                <a:latin typeface="Times New Roman" pitchFamily="18" charset="0"/>
              </a:rPr>
              <a:t> (Mean-Square-Error):</a:t>
            </a:r>
          </a:p>
          <a:p>
            <a:pPr lvl="1"/>
            <a:endParaRPr lang="en-US" sz="2000">
              <a:latin typeface="Times New Roman" pitchFamily="18" charset="0"/>
            </a:endParaRPr>
          </a:p>
          <a:p>
            <a:pPr lvl="1"/>
            <a:endParaRPr lang="en-US" sz="2000">
              <a:latin typeface="Times New Roman" pitchFamily="18" charset="0"/>
            </a:endParaRPr>
          </a:p>
          <a:p>
            <a:pPr lvl="1"/>
            <a:endParaRPr lang="en-US" sz="2000">
              <a:latin typeface="Times New Roman" pitchFamily="18" charset="0"/>
            </a:endParaRPr>
          </a:p>
          <a:p>
            <a:pPr lvl="1"/>
            <a:endParaRPr lang="en-US" sz="2000">
              <a:latin typeface="Times New Roman" pitchFamily="18" charset="0"/>
            </a:endParaRPr>
          </a:p>
          <a:p>
            <a:pPr lvl="1"/>
            <a:endParaRPr lang="en-US" sz="2000">
              <a:latin typeface="Times New Roman" pitchFamily="18" charset="0"/>
            </a:endParaRPr>
          </a:p>
          <a:p>
            <a:pPr lvl="1"/>
            <a:endParaRPr lang="en-US" sz="2000">
              <a:latin typeface="Times New Roman" pitchFamily="18" charset="0"/>
            </a:endParaRPr>
          </a:p>
          <a:p>
            <a:pPr lvl="1"/>
            <a:endParaRPr lang="en-US" sz="2000">
              <a:latin typeface="Times New Roman" pitchFamily="18" charset="0"/>
            </a:endParaRPr>
          </a:p>
          <a:p>
            <a:pPr lvl="1">
              <a:buFont typeface="Wingdings" pitchFamily="2" charset="2"/>
              <a:buNone/>
            </a:pPr>
            <a:r>
              <a:rPr lang="en-US" sz="2000">
                <a:latin typeface="Times New Roman" pitchFamily="18" charset="0"/>
              </a:rPr>
              <a:t>   where: </a:t>
            </a:r>
            <a:r>
              <a:rPr lang="en-US" sz="2000" i="1">
                <a:latin typeface="Times New Roman" pitchFamily="18" charset="0"/>
              </a:rPr>
              <a:t>b</a:t>
            </a:r>
            <a:r>
              <a:rPr lang="en-US" sz="2000">
                <a:latin typeface="Times New Roman" pitchFamily="18" charset="0"/>
              </a:rPr>
              <a:t>(</a:t>
            </a:r>
            <a:r>
              <a:rPr lang="en-US" sz="2000" i="1">
                <a:latin typeface="Times New Roman" pitchFamily="18" charset="0"/>
                <a:sym typeface="Symbol" pitchFamily="18" charset="2"/>
              </a:rPr>
              <a:t></a:t>
            </a:r>
            <a:r>
              <a:rPr lang="en-US" sz="2000">
                <a:latin typeface="Times New Roman" pitchFamily="18" charset="0"/>
              </a:rPr>
              <a:t> ) is the </a:t>
            </a:r>
            <a:r>
              <a:rPr lang="en-US" sz="2000" b="1">
                <a:latin typeface="Times New Roman" pitchFamily="18" charset="0"/>
              </a:rPr>
              <a:t>bias of estimate</a:t>
            </a:r>
            <a:r>
              <a:rPr lang="en-US" sz="2000">
                <a:latin typeface="Times New Roman" pitchFamily="18" charset="0"/>
              </a:rPr>
              <a:t>.</a:t>
            </a:r>
          </a:p>
          <a:p>
            <a:pPr lvl="1"/>
            <a:endParaRPr lang="en-US" sz="2000">
              <a:latin typeface="Times New Roman" pitchFamily="18" charset="0"/>
            </a:endParaRPr>
          </a:p>
        </p:txBody>
      </p:sp>
      <p:graphicFrame>
        <p:nvGraphicFramePr>
          <p:cNvPr id="1058820" name="Object 4"/>
          <p:cNvGraphicFramePr>
            <a:graphicFrameLocks noChangeAspect="1"/>
          </p:cNvGraphicFramePr>
          <p:nvPr>
            <p:ph sz="half" idx="2"/>
          </p:nvPr>
        </p:nvGraphicFramePr>
        <p:xfrm>
          <a:off x="1447800" y="2079625"/>
          <a:ext cx="6477000" cy="2241550"/>
        </p:xfrm>
        <a:graphic>
          <a:graphicData uri="http://schemas.openxmlformats.org/presentationml/2006/ole">
            <p:oleObj spid="_x0000_s1058820" name="Equation" r:id="rId3" imgW="3962160" imgH="1371600" progId="">
              <p:embed/>
            </p:oleObj>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(20)</a:t>
            </a:r>
            <a:endParaRPr lang="en-US" dirty="0"/>
          </a:p>
        </p:txBody>
      </p:sp>
      <p:sp>
        <p:nvSpPr>
          <p:cNvPr id="3" name="Content Placeholder 2"/>
          <p:cNvSpPr>
            <a:spLocks noGrp="1"/>
          </p:cNvSpPr>
          <p:nvPr>
            <p:ph idx="1"/>
          </p:nvPr>
        </p:nvSpPr>
        <p:spPr/>
        <p:txBody>
          <a:bodyPr/>
          <a:lstStyle/>
          <a:p>
            <a:pPr>
              <a:buNone/>
            </a:pPr>
            <a:r>
              <a:rPr lang="en-US" dirty="0" smtClean="0"/>
              <a:t>	In practice we compute this using the DFT(FFT) (usually using zero-padding) –which computes the DTFT at discrete frequency points (DFT bins):</a:t>
            </a:r>
          </a:p>
          <a:p>
            <a:pPr>
              <a:buNone/>
            </a:pPr>
            <a:endParaRPr lang="en-US" dirty="0" smtClean="0"/>
          </a:p>
          <a:p>
            <a:pPr>
              <a:buNone/>
            </a:pPr>
            <a:endParaRPr lang="en-US" dirty="0" smtClean="0"/>
          </a:p>
          <a:p>
            <a:pPr>
              <a:buNone/>
            </a:pPr>
            <a:endParaRPr lang="en-US" dirty="0" smtClean="0"/>
          </a:p>
          <a:p>
            <a:pPr>
              <a:buNone/>
            </a:pPr>
            <a:endParaRPr lang="en-US" sz="2400" dirty="0" smtClean="0"/>
          </a:p>
          <a:p>
            <a:pPr>
              <a:buNone/>
            </a:pPr>
            <a:r>
              <a:rPr lang="en-US" dirty="0" smtClean="0"/>
              <a:t>	It is useful to explore a frequency domain interpretation of it. By using the multiplication-convolution theorem for DTFT we have:</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sz="1400" dirty="0" smtClean="0"/>
          </a:p>
          <a:p>
            <a:pPr>
              <a:buNone/>
            </a:pPr>
            <a:r>
              <a:rPr lang="en-US" dirty="0" smtClean="0"/>
              <a:t>	The BT estimate is a </a:t>
            </a:r>
            <a:r>
              <a:rPr lang="en-US" b="1" dirty="0" smtClean="0"/>
              <a:t>smoothed version </a:t>
            </a:r>
            <a:r>
              <a:rPr lang="en-US" dirty="0" smtClean="0"/>
              <a:t>of the </a:t>
            </a:r>
            <a:r>
              <a:rPr lang="en-US" dirty="0" err="1" smtClean="0"/>
              <a:t>periodogram</a:t>
            </a:r>
            <a:r>
              <a:rPr lang="en-US" dirty="0" smtClean="0"/>
              <a:t>.</a:t>
            </a: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150</a:t>
            </a:fld>
            <a:endParaRPr lang="en-US" sz="1200">
              <a:solidFill>
                <a:srgbClr val="003399"/>
              </a:solidFill>
            </a:endParaRPr>
          </a:p>
        </p:txBody>
      </p:sp>
      <p:pic>
        <p:nvPicPr>
          <p:cNvPr id="12290" name="Picture 2"/>
          <p:cNvPicPr>
            <a:picLocks noChangeAspect="1" noChangeArrowheads="1"/>
          </p:cNvPicPr>
          <p:nvPr/>
        </p:nvPicPr>
        <p:blipFill>
          <a:blip r:embed="rId2" cstate="print"/>
          <a:srcRect/>
          <a:stretch>
            <a:fillRect/>
          </a:stretch>
        </p:blipFill>
        <p:spPr bwMode="auto">
          <a:xfrm>
            <a:off x="1371600" y="1981200"/>
            <a:ext cx="6324600" cy="1174431"/>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cstate="print"/>
          <a:srcRect/>
          <a:stretch>
            <a:fillRect/>
          </a:stretch>
        </p:blipFill>
        <p:spPr bwMode="auto">
          <a:xfrm>
            <a:off x="1953767" y="4114800"/>
            <a:ext cx="5437633" cy="1600200"/>
          </a:xfrm>
          <a:prstGeom prst="rect">
            <a:avLst/>
          </a:prstGeom>
          <a:noFill/>
          <a:ln w="9525">
            <a:noFill/>
            <a:miter lim="800000"/>
            <a:headEnd/>
            <a:tailEnd/>
          </a:ln>
          <a:effectLst/>
        </p:spPr>
      </p:pic>
      <p:sp>
        <p:nvSpPr>
          <p:cNvPr id="7" name="Rectangle 6"/>
          <p:cNvSpPr/>
          <p:nvPr/>
        </p:nvSpPr>
        <p:spPr>
          <a:xfrm>
            <a:off x="6248400" y="3906560"/>
            <a:ext cx="2895600" cy="1046440"/>
          </a:xfrm>
          <a:prstGeom prst="rect">
            <a:avLst/>
          </a:prstGeom>
        </p:spPr>
        <p:txBody>
          <a:bodyPr wrap="square">
            <a:spAutoFit/>
          </a:bodyPr>
          <a:lstStyle/>
          <a:p>
            <a:endParaRPr lang="en-US" dirty="0" smtClean="0"/>
          </a:p>
          <a:p>
            <a:r>
              <a:rPr lang="en-US" sz="1400" b="1" dirty="0" smtClean="0">
                <a:latin typeface="Times New Roman" pitchFamily="18" charset="0"/>
                <a:cs typeface="Times New Roman" pitchFamily="18" charset="0"/>
              </a:rPr>
              <a:t>( Product in Time Domain) </a:t>
            </a:r>
            <a:r>
              <a:rPr lang="en-US" sz="1400" b="1" dirty="0" smtClean="0">
                <a:latin typeface="Times New Roman" pitchFamily="18" charset="0"/>
                <a:cs typeface="Times New Roman" pitchFamily="18" charset="0"/>
                <a:sym typeface="Symbol"/>
              </a:rPr>
              <a:t> </a:t>
            </a:r>
          </a:p>
          <a:p>
            <a:r>
              <a:rPr lang="en-US" sz="1400" b="1" dirty="0" smtClean="0">
                <a:latin typeface="Times New Roman" pitchFamily="18" charset="0"/>
                <a:cs typeface="Times New Roman" pitchFamily="18" charset="0"/>
              </a:rPr>
              <a:t>(Convolution in Frequency Domain)</a:t>
            </a:r>
            <a:endParaRPr lang="en-US" sz="1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(21)</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BT performance: Bias</a:t>
            </a:r>
            <a:r>
              <a:rPr lang="en-US" dirty="0" smtClean="0"/>
              <a:t>:</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151</a:t>
            </a:fld>
            <a:endParaRPr lang="en-US" sz="1200">
              <a:solidFill>
                <a:srgbClr val="003399"/>
              </a:solidFill>
            </a:endParaRPr>
          </a:p>
        </p:txBody>
      </p:sp>
      <p:pic>
        <p:nvPicPr>
          <p:cNvPr id="13314" name="Picture 2"/>
          <p:cNvPicPr>
            <a:picLocks noChangeAspect="1" noChangeArrowheads="1"/>
          </p:cNvPicPr>
          <p:nvPr/>
        </p:nvPicPr>
        <p:blipFill>
          <a:blip r:embed="rId2" cstate="print"/>
          <a:srcRect/>
          <a:stretch>
            <a:fillRect/>
          </a:stretch>
        </p:blipFill>
        <p:spPr bwMode="auto">
          <a:xfrm>
            <a:off x="2133600" y="1295400"/>
            <a:ext cx="6248400" cy="289830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(22)</a:t>
            </a:r>
            <a:endParaRPr lang="en-US" dirty="0"/>
          </a:p>
        </p:txBody>
      </p:sp>
      <p:sp>
        <p:nvSpPr>
          <p:cNvPr id="3" name="Content Placeholder 2"/>
          <p:cNvSpPr>
            <a:spLocks noGrp="1"/>
          </p:cNvSpPr>
          <p:nvPr>
            <p:ph idx="1"/>
          </p:nvPr>
        </p:nvSpPr>
        <p:spPr/>
        <p:txBody>
          <a:bodyPr/>
          <a:lstStyle/>
          <a:p>
            <a:pPr>
              <a:buNone/>
            </a:pPr>
            <a:r>
              <a:rPr lang="en-US" b="1" dirty="0" smtClean="0"/>
              <a:t>	BT performance: Variance</a:t>
            </a:r>
            <a:r>
              <a:rPr lang="en-US" dirty="0" smtClean="0"/>
              <a:t>:</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152</a:t>
            </a:fld>
            <a:endParaRPr lang="en-US" sz="1200">
              <a:solidFill>
                <a:srgbClr val="003399"/>
              </a:solidFill>
            </a:endParaRPr>
          </a:p>
        </p:txBody>
      </p:sp>
      <p:pic>
        <p:nvPicPr>
          <p:cNvPr id="14341" name="Picture 5"/>
          <p:cNvPicPr>
            <a:picLocks noChangeAspect="1" noChangeArrowheads="1"/>
          </p:cNvPicPr>
          <p:nvPr/>
        </p:nvPicPr>
        <p:blipFill>
          <a:blip r:embed="rId2" cstate="print"/>
          <a:srcRect/>
          <a:stretch>
            <a:fillRect/>
          </a:stretch>
        </p:blipFill>
        <p:spPr bwMode="auto">
          <a:xfrm>
            <a:off x="2514600" y="1295401"/>
            <a:ext cx="4114800" cy="608849"/>
          </a:xfrm>
          <a:prstGeom prst="rect">
            <a:avLst/>
          </a:prstGeom>
          <a:noFill/>
          <a:ln w="9525">
            <a:noFill/>
            <a:miter lim="800000"/>
            <a:headEnd/>
            <a:tailEnd/>
          </a:ln>
          <a:effectLst/>
        </p:spPr>
      </p:pic>
      <p:pic>
        <p:nvPicPr>
          <p:cNvPr id="14343" name="Picture 7"/>
          <p:cNvPicPr>
            <a:picLocks noChangeAspect="1" noChangeArrowheads="1"/>
          </p:cNvPicPr>
          <p:nvPr/>
        </p:nvPicPr>
        <p:blipFill>
          <a:blip r:embed="rId3" cstate="print"/>
          <a:srcRect/>
          <a:stretch>
            <a:fillRect/>
          </a:stretch>
        </p:blipFill>
        <p:spPr bwMode="auto">
          <a:xfrm>
            <a:off x="633412" y="1958350"/>
            <a:ext cx="8281988" cy="3070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(23)</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153</a:t>
            </a:fld>
            <a:endParaRPr lang="en-US" sz="1200">
              <a:solidFill>
                <a:srgbClr val="003399"/>
              </a:solidFill>
            </a:endParaRPr>
          </a:p>
        </p:txBody>
      </p:sp>
      <p:pic>
        <p:nvPicPr>
          <p:cNvPr id="15362" name="Picture 2"/>
          <p:cNvPicPr>
            <a:picLocks noGrp="1" noChangeAspect="1" noChangeArrowheads="1"/>
          </p:cNvPicPr>
          <p:nvPr>
            <p:ph idx="1"/>
          </p:nvPr>
        </p:nvPicPr>
        <p:blipFill>
          <a:blip r:embed="rId2" cstate="print"/>
          <a:srcRect/>
          <a:stretch>
            <a:fillRect/>
          </a:stretch>
        </p:blipFill>
        <p:spPr bwMode="auto">
          <a:xfrm>
            <a:off x="609600" y="838200"/>
            <a:ext cx="8258105" cy="1727214"/>
          </a:xfrm>
          <a:prstGeom prst="rect">
            <a:avLst/>
          </a:prstGeom>
          <a:noFill/>
          <a:ln w="9525">
            <a:noFill/>
            <a:miter lim="800000"/>
            <a:headEnd/>
            <a:tailEnd/>
          </a:ln>
          <a:effectLst/>
        </p:spPr>
      </p:pic>
      <p:sp>
        <p:nvSpPr>
          <p:cNvPr id="6" name="Rectangle 5"/>
          <p:cNvSpPr/>
          <p:nvPr/>
        </p:nvSpPr>
        <p:spPr>
          <a:xfrm>
            <a:off x="838200" y="2667000"/>
            <a:ext cx="7772400" cy="3477875"/>
          </a:xfrm>
          <a:prstGeom prst="rect">
            <a:avLst/>
          </a:prstGeom>
        </p:spPr>
        <p:txBody>
          <a:bodyPr wrap="square">
            <a:spAutoFit/>
          </a:bodyPr>
          <a:lstStyle/>
          <a:p>
            <a:r>
              <a:rPr lang="en-US" dirty="0" smtClean="0">
                <a:latin typeface="Times New Roman" pitchFamily="18" charset="0"/>
                <a:cs typeface="Times New Roman" pitchFamily="18" charset="0"/>
              </a:rPr>
              <a:t>Now, further approximation must be done do get a meaningful result. If </a:t>
            </a:r>
            <a:r>
              <a:rPr lang="en-US" i="1" dirty="0" smtClean="0">
                <a:latin typeface="Times New Roman" pitchFamily="18" charset="0"/>
                <a:cs typeface="Times New Roman" pitchFamily="18" charset="0"/>
              </a:rPr>
              <a:t>N </a:t>
            </a:r>
            <a:r>
              <a:rPr lang="en-US" dirty="0" smtClean="0">
                <a:latin typeface="Times New Roman" pitchFamily="18" charset="0"/>
                <a:cs typeface="Times New Roman" pitchFamily="18" charset="0"/>
              </a:rPr>
              <a:t>is large enough, the sin-over-sin kernel will be enough like a delta function (with area 2</a:t>
            </a:r>
            <a:r>
              <a:rPr lang="en-US" i="1" dirty="0" smtClean="0">
                <a:latin typeface="Times New Roman" pitchFamily="18" charset="0"/>
                <a:cs typeface="Times New Roman" pitchFamily="18" charset="0"/>
              </a:rPr>
              <a:t>π/N</a:t>
            </a:r>
            <a:r>
              <a:rPr lang="en-US" dirty="0" smtClean="0">
                <a:latin typeface="Times New Roman" pitchFamily="18" charset="0"/>
                <a:cs typeface="Times New Roman" pitchFamily="18" charset="0"/>
              </a:rPr>
              <a:t>) to treat it approximately as one:</a:t>
            </a: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pic>
        <p:nvPicPr>
          <p:cNvPr id="15363" name="Picture 3"/>
          <p:cNvPicPr>
            <a:picLocks noChangeAspect="1" noChangeArrowheads="1"/>
          </p:cNvPicPr>
          <p:nvPr/>
        </p:nvPicPr>
        <p:blipFill>
          <a:blip r:embed="rId3" cstate="print"/>
          <a:srcRect/>
          <a:stretch>
            <a:fillRect/>
          </a:stretch>
        </p:blipFill>
        <p:spPr bwMode="auto">
          <a:xfrm>
            <a:off x="2438401" y="3581400"/>
            <a:ext cx="4419599" cy="962875"/>
          </a:xfrm>
          <a:prstGeom prst="rect">
            <a:avLst/>
          </a:prstGeom>
          <a:noFill/>
          <a:ln w="9525">
            <a:noFill/>
            <a:miter lim="800000"/>
            <a:headEnd/>
            <a:tailEnd/>
          </a:ln>
          <a:effectLst/>
        </p:spPr>
      </p:pic>
      <p:sp>
        <p:nvSpPr>
          <p:cNvPr id="8" name="Rectangle 7"/>
          <p:cNvSpPr/>
          <p:nvPr/>
        </p:nvSpPr>
        <p:spPr>
          <a:xfrm>
            <a:off x="914400" y="4495800"/>
            <a:ext cx="7543800" cy="707886"/>
          </a:xfrm>
          <a:prstGeom prst="rect">
            <a:avLst/>
          </a:prstGeom>
        </p:spPr>
        <p:txBody>
          <a:bodyPr wrap="square">
            <a:spAutoFit/>
          </a:bodyPr>
          <a:lstStyle/>
          <a:p>
            <a:r>
              <a:rPr lang="en-US" dirty="0" smtClean="0"/>
              <a:t>Now, further approximation: assume that the true PSD is fairly constant over any interval of width = to </a:t>
            </a:r>
            <a:r>
              <a:rPr lang="en-US" dirty="0" err="1" smtClean="0"/>
              <a:t>mainlobe</a:t>
            </a:r>
            <a:r>
              <a:rPr lang="en-US" dirty="0" smtClean="0"/>
              <a:t> of </a:t>
            </a:r>
            <a:r>
              <a:rPr lang="en-US" i="1" dirty="0" smtClean="0"/>
              <a:t>W(ω):</a:t>
            </a:r>
            <a:endParaRPr lang="en-US" dirty="0"/>
          </a:p>
        </p:txBody>
      </p:sp>
      <p:pic>
        <p:nvPicPr>
          <p:cNvPr id="15365" name="Picture 5"/>
          <p:cNvPicPr>
            <a:picLocks noChangeAspect="1" noChangeArrowheads="1"/>
          </p:cNvPicPr>
          <p:nvPr/>
        </p:nvPicPr>
        <p:blipFill>
          <a:blip r:embed="rId4" cstate="print"/>
          <a:srcRect/>
          <a:stretch>
            <a:fillRect/>
          </a:stretch>
        </p:blipFill>
        <p:spPr bwMode="auto">
          <a:xfrm>
            <a:off x="1295401" y="5181600"/>
            <a:ext cx="6705599" cy="914183"/>
          </a:xfrm>
          <a:prstGeom prst="rect">
            <a:avLst/>
          </a:prstGeom>
          <a:noFill/>
          <a:ln w="9525">
            <a:noFill/>
            <a:miter lim="800000"/>
            <a:headEnd/>
            <a:tailEnd/>
          </a:ln>
          <a:effectLst/>
        </p:spPr>
      </p:pic>
      <p:sp>
        <p:nvSpPr>
          <p:cNvPr id="11" name="TextBox 10"/>
          <p:cNvSpPr txBox="1"/>
          <p:nvPr/>
        </p:nvSpPr>
        <p:spPr>
          <a:xfrm>
            <a:off x="5105400" y="5791200"/>
            <a:ext cx="1494320" cy="307777"/>
          </a:xfrm>
          <a:prstGeom prst="rect">
            <a:avLst/>
          </a:prstGeom>
          <a:noFill/>
        </p:spPr>
        <p:txBody>
          <a:bodyPr wrap="none" rtlCol="0">
            <a:spAutoFit/>
          </a:bodyPr>
          <a:lstStyle/>
          <a:p>
            <a:r>
              <a:rPr lang="en-US" sz="1400" dirty="0" err="1" smtClean="0"/>
              <a:t>Paserval</a:t>
            </a:r>
            <a:r>
              <a:rPr lang="en-US" sz="1400" dirty="0" smtClean="0"/>
              <a:t> theorem</a:t>
            </a:r>
            <a:endParaRPr lang="en-US" sz="1400" dirty="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(24)</a:t>
            </a:r>
            <a:endParaRPr lang="en-US" dirty="0"/>
          </a:p>
        </p:txBody>
      </p:sp>
      <p:sp>
        <p:nvSpPr>
          <p:cNvPr id="3" name="Content Placeholder 2"/>
          <p:cNvSpPr>
            <a:spLocks noGrp="1"/>
          </p:cNvSpPr>
          <p:nvPr>
            <p:ph idx="1"/>
          </p:nvPr>
        </p:nvSpPr>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a:t>
            </a:r>
            <a:r>
              <a:rPr lang="en-US" u="sng" dirty="0" smtClean="0"/>
              <a:t>Recommended</a:t>
            </a:r>
            <a:r>
              <a:rPr lang="en-US" dirty="0" smtClean="0"/>
              <a:t>: </a:t>
            </a:r>
            <a:r>
              <a:rPr lang="en-US" i="1" dirty="0" smtClean="0"/>
              <a:t>M &lt; N</a:t>
            </a:r>
            <a:r>
              <a:rPr lang="en-US" dirty="0" smtClean="0"/>
              <a:t>/5</a:t>
            </a: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154</a:t>
            </a:fld>
            <a:endParaRPr lang="en-US" sz="1200">
              <a:solidFill>
                <a:srgbClr val="003399"/>
              </a:solidFill>
            </a:endParaRPr>
          </a:p>
        </p:txBody>
      </p:sp>
      <p:pic>
        <p:nvPicPr>
          <p:cNvPr id="16386" name="Picture 2"/>
          <p:cNvPicPr>
            <a:picLocks noChangeAspect="1" noChangeArrowheads="1"/>
          </p:cNvPicPr>
          <p:nvPr/>
        </p:nvPicPr>
        <p:blipFill>
          <a:blip r:embed="rId2" cstate="print"/>
          <a:srcRect/>
          <a:stretch>
            <a:fillRect/>
          </a:stretch>
        </p:blipFill>
        <p:spPr bwMode="auto">
          <a:xfrm>
            <a:off x="1905000" y="990600"/>
            <a:ext cx="5334000" cy="1947512"/>
          </a:xfrm>
          <a:prstGeom prst="rect">
            <a:avLst/>
          </a:prstGeom>
          <a:noFill/>
          <a:ln w="9525">
            <a:noFill/>
            <a:miter lim="800000"/>
            <a:headEnd/>
            <a:tailEnd/>
          </a:ln>
          <a:effectLst/>
        </p:spPr>
      </p:pic>
      <p:sp>
        <p:nvSpPr>
          <p:cNvPr id="6" name="Rectangle 5"/>
          <p:cNvSpPr/>
          <p:nvPr/>
        </p:nvSpPr>
        <p:spPr>
          <a:xfrm>
            <a:off x="1524000" y="3200400"/>
            <a:ext cx="6934200" cy="2246769"/>
          </a:xfrm>
          <a:prstGeom prst="rect">
            <a:avLst/>
          </a:prstGeom>
        </p:spPr>
        <p:txBody>
          <a:bodyPr wrap="square">
            <a:spAutoFit/>
          </a:bodyPr>
          <a:lstStyle/>
          <a:p>
            <a:r>
              <a:rPr lang="en-US" b="1" dirty="0" smtClean="0">
                <a:latin typeface="Times New Roman" pitchFamily="18" charset="0"/>
                <a:cs typeface="Times New Roman" pitchFamily="18" charset="0"/>
              </a:rPr>
              <a:t>Basic Tradeoff between Bias and Variance:</a:t>
            </a:r>
          </a:p>
          <a:p>
            <a:pPr>
              <a:buFont typeface="Arial" pitchFamily="34" charset="0"/>
              <a:buChar char="•"/>
            </a:pPr>
            <a:r>
              <a:rPr lang="en-US" dirty="0" smtClean="0">
                <a:latin typeface="Times New Roman" pitchFamily="18" charset="0"/>
                <a:cs typeface="Times New Roman" pitchFamily="18" charset="0"/>
              </a:rPr>
              <a:t> Need large </a:t>
            </a:r>
            <a:r>
              <a:rPr lang="en-US" i="1" dirty="0" smtClean="0">
                <a:latin typeface="Times New Roman" pitchFamily="18" charset="0"/>
                <a:cs typeface="Times New Roman" pitchFamily="18" charset="0"/>
              </a:rPr>
              <a:t>M </a:t>
            </a:r>
            <a:r>
              <a:rPr lang="en-US" dirty="0" smtClean="0">
                <a:latin typeface="Times New Roman" pitchFamily="18" charset="0"/>
                <a:cs typeface="Times New Roman" pitchFamily="18" charset="0"/>
              </a:rPr>
              <a:t>to get small bias</a:t>
            </a:r>
          </a:p>
          <a:p>
            <a:pPr lvl="1"/>
            <a:r>
              <a:rPr lang="en-US" dirty="0" smtClean="0">
                <a:latin typeface="Times New Roman" pitchFamily="18" charset="0"/>
                <a:cs typeface="Times New Roman" pitchFamily="18" charset="0"/>
              </a:rPr>
              <a:t>– In order to get narrow </a:t>
            </a:r>
            <a:r>
              <a:rPr lang="en-US" dirty="0" err="1" smtClean="0">
                <a:latin typeface="Times New Roman" pitchFamily="18" charset="0"/>
                <a:cs typeface="Times New Roman" pitchFamily="18" charset="0"/>
              </a:rPr>
              <a:t>mainlobe</a:t>
            </a:r>
            <a:r>
              <a:rPr lang="en-US" dirty="0" smtClean="0">
                <a:latin typeface="Times New Roman" pitchFamily="18" charset="0"/>
                <a:cs typeface="Times New Roman" pitchFamily="18" charset="0"/>
              </a:rPr>
              <a:t> and low </a:t>
            </a:r>
            <a:r>
              <a:rPr lang="en-US" dirty="0" err="1" smtClean="0">
                <a:latin typeface="Times New Roman" pitchFamily="18" charset="0"/>
                <a:cs typeface="Times New Roman" pitchFamily="18" charset="0"/>
              </a:rPr>
              <a:t>sidelobes</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Need </a:t>
            </a:r>
            <a:r>
              <a:rPr lang="en-US" i="1" dirty="0" smtClean="0">
                <a:latin typeface="Times New Roman" pitchFamily="18" charset="0"/>
                <a:cs typeface="Times New Roman" pitchFamily="18" charset="0"/>
              </a:rPr>
              <a:t>M &lt;&lt; N </a:t>
            </a:r>
            <a:r>
              <a:rPr lang="en-US" dirty="0" smtClean="0">
                <a:latin typeface="Times New Roman" pitchFamily="18" charset="0"/>
                <a:cs typeface="Times New Roman" pitchFamily="18" charset="0"/>
              </a:rPr>
              <a:t>to get low variance</a:t>
            </a:r>
          </a:p>
          <a:p>
            <a:pPr lvl="1"/>
            <a:r>
              <a:rPr lang="en-US" dirty="0" smtClean="0">
                <a:latin typeface="Times New Roman" pitchFamily="18" charset="0"/>
                <a:cs typeface="Times New Roman" pitchFamily="18" charset="0"/>
              </a:rPr>
              <a:t>– In order to reduce the bracketed term in variance equation.</a:t>
            </a:r>
          </a:p>
          <a:p>
            <a:pPr lvl="1"/>
            <a:endParaRPr lang="en-US" dirty="0" smtClean="0">
              <a:latin typeface="Times New Roman" pitchFamily="18" charset="0"/>
              <a:cs typeface="Times New Roman" pitchFamily="18" charset="0"/>
            </a:endParaRPr>
          </a:p>
          <a:p>
            <a:pPr lvl="1"/>
            <a:endParaRPr lang="en-US"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(25)</a:t>
            </a:r>
            <a:endParaRPr lang="en-US" dirty="0"/>
          </a:p>
        </p:txBody>
      </p:sp>
      <p:sp>
        <p:nvSpPr>
          <p:cNvPr id="3" name="Content Placeholder 2"/>
          <p:cNvSpPr>
            <a:spLocks noGrp="1"/>
          </p:cNvSpPr>
          <p:nvPr>
            <p:ph idx="1"/>
          </p:nvPr>
        </p:nvSpPr>
        <p:spPr/>
        <p:txBody>
          <a:bodyPr/>
          <a:lstStyle/>
          <a:p>
            <a:r>
              <a:rPr lang="en-US" b="1" u="sng" dirty="0" smtClean="0"/>
              <a:t>Performance measures</a:t>
            </a:r>
            <a:endParaRPr lang="en-US" sz="800" b="1" dirty="0" smtClean="0"/>
          </a:p>
          <a:p>
            <a:pPr lvl="1"/>
            <a:r>
              <a:rPr lang="en-US" b="1" u="sng" dirty="0" smtClean="0"/>
              <a:t>Variability</a:t>
            </a:r>
            <a:r>
              <a:rPr lang="en-US" b="1" dirty="0" smtClean="0"/>
              <a:t> </a:t>
            </a:r>
            <a:r>
              <a:rPr lang="en-US" dirty="0" smtClean="0"/>
              <a:t>(small </a:t>
            </a:r>
            <a:r>
              <a:rPr lang="en-US" i="1" dirty="0" smtClean="0"/>
              <a:t>v </a:t>
            </a:r>
            <a:r>
              <a:rPr lang="en-US" dirty="0" smtClean="0"/>
              <a:t>is desirable): </a:t>
            </a:r>
          </a:p>
          <a:p>
            <a:pPr lvl="1"/>
            <a:endParaRPr lang="en-US" b="1" u="sng" dirty="0" smtClean="0"/>
          </a:p>
          <a:p>
            <a:pPr lvl="1">
              <a:buNone/>
            </a:pPr>
            <a:endParaRPr lang="en-US" sz="2800" b="1" u="sng" dirty="0" smtClean="0"/>
          </a:p>
          <a:p>
            <a:pPr lvl="1"/>
            <a:r>
              <a:rPr lang="en-US" b="1" u="sng" dirty="0" smtClean="0"/>
              <a:t>Resolution</a:t>
            </a:r>
            <a:r>
              <a:rPr lang="en-US" b="1" dirty="0" smtClean="0"/>
              <a:t>: </a:t>
            </a:r>
            <a:r>
              <a:rPr lang="en-US" dirty="0" smtClean="0"/>
              <a:t>One of the important measures of goodness for spectral analysis is resolution –the </a:t>
            </a:r>
            <a:r>
              <a:rPr lang="en-US" b="1" dirty="0" smtClean="0"/>
              <a:t>ability to see two closely-spaced sinusoids</a:t>
            </a:r>
            <a:r>
              <a:rPr lang="en-US" dirty="0" smtClean="0"/>
              <a:t>.</a:t>
            </a:r>
          </a:p>
          <a:p>
            <a:pPr lvl="1">
              <a:buNone/>
            </a:pPr>
            <a:r>
              <a:rPr lang="en-US" dirty="0" smtClean="0"/>
              <a:t>	The width of the </a:t>
            </a:r>
            <a:r>
              <a:rPr lang="en-US" dirty="0" err="1" smtClean="0"/>
              <a:t>mainlobe</a:t>
            </a:r>
            <a:r>
              <a:rPr lang="en-US" dirty="0" smtClean="0"/>
              <a:t> of the window’s kernel impacts this ability. There are many ways to measure resolution, one way is:</a:t>
            </a:r>
          </a:p>
          <a:p>
            <a:pPr lvl="1">
              <a:buNone/>
            </a:pPr>
            <a:endParaRPr lang="en-US" sz="2400" dirty="0" smtClean="0"/>
          </a:p>
          <a:p>
            <a:pPr lvl="1">
              <a:buNone/>
            </a:pPr>
            <a:r>
              <a:rPr lang="en-US" dirty="0" smtClean="0"/>
              <a:t>	Small </a:t>
            </a:r>
            <a:r>
              <a:rPr lang="el-GR" dirty="0" smtClean="0"/>
              <a:t>Δ</a:t>
            </a:r>
            <a:r>
              <a:rPr lang="el-GR" i="1" dirty="0" smtClean="0"/>
              <a:t>ω</a:t>
            </a:r>
            <a:r>
              <a:rPr lang="en-US" dirty="0" smtClean="0"/>
              <a:t> is desirable. Two things impact </a:t>
            </a:r>
            <a:r>
              <a:rPr lang="en-US" dirty="0" err="1" smtClean="0"/>
              <a:t>mainlobe</a:t>
            </a:r>
            <a:r>
              <a:rPr lang="en-US" dirty="0" smtClean="0"/>
              <a:t> width:</a:t>
            </a:r>
          </a:p>
          <a:p>
            <a:pPr>
              <a:buNone/>
            </a:pPr>
            <a:r>
              <a:rPr lang="en-US" dirty="0" smtClean="0"/>
              <a:t>			1. Window length: </a:t>
            </a:r>
            <a:r>
              <a:rPr lang="en-US" dirty="0" err="1" smtClean="0"/>
              <a:t>Δ</a:t>
            </a:r>
            <a:r>
              <a:rPr lang="en-US" i="1" dirty="0" err="1" smtClean="0"/>
              <a:t>ω</a:t>
            </a:r>
            <a:r>
              <a:rPr lang="en-US" dirty="0" smtClean="0"/>
              <a:t> ↓ as Length ↑	</a:t>
            </a:r>
          </a:p>
          <a:p>
            <a:pPr>
              <a:buNone/>
            </a:pPr>
            <a:r>
              <a:rPr lang="en-US" dirty="0" smtClean="0"/>
              <a:t>			</a:t>
            </a:r>
            <a:r>
              <a:rPr lang="nb-NO" dirty="0" smtClean="0"/>
              <a:t>2. Window shape (e.g. Hanning, Hamming, etc.)</a:t>
            </a:r>
          </a:p>
          <a:p>
            <a:pPr>
              <a:buNone/>
              <a:tabLst>
                <a:tab pos="685800" algn="l"/>
              </a:tabLst>
            </a:pPr>
            <a:r>
              <a:rPr lang="en-US" dirty="0" smtClean="0"/>
              <a:t>		There is a tradeoff between </a:t>
            </a:r>
            <a:r>
              <a:rPr lang="en-US" dirty="0" err="1" smtClean="0"/>
              <a:t>Δ</a:t>
            </a:r>
            <a:r>
              <a:rPr lang="en-US" i="1" dirty="0" err="1" smtClean="0"/>
              <a:t>ω</a:t>
            </a:r>
            <a:r>
              <a:rPr lang="en-US" dirty="0" smtClean="0"/>
              <a:t> and </a:t>
            </a:r>
            <a:r>
              <a:rPr lang="en-US" dirty="0" err="1" smtClean="0"/>
              <a:t>sidelobe</a:t>
            </a:r>
            <a:r>
              <a:rPr lang="en-US" dirty="0" smtClean="0"/>
              <a:t> level.</a:t>
            </a:r>
          </a:p>
          <a:p>
            <a:pPr lvl="1">
              <a:buNone/>
            </a:pPr>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155</a:t>
            </a:fld>
            <a:endParaRPr lang="en-US" sz="1200">
              <a:solidFill>
                <a:srgbClr val="003399"/>
              </a:solidFill>
            </a:endParaRPr>
          </a:p>
        </p:txBody>
      </p:sp>
      <p:pic>
        <p:nvPicPr>
          <p:cNvPr id="17410" name="Picture 2"/>
          <p:cNvPicPr>
            <a:picLocks noChangeAspect="1" noChangeArrowheads="1"/>
          </p:cNvPicPr>
          <p:nvPr/>
        </p:nvPicPr>
        <p:blipFill>
          <a:blip r:embed="rId2" cstate="print"/>
          <a:srcRect/>
          <a:stretch>
            <a:fillRect/>
          </a:stretch>
        </p:blipFill>
        <p:spPr bwMode="auto">
          <a:xfrm>
            <a:off x="3848100" y="1600200"/>
            <a:ext cx="1638300" cy="831376"/>
          </a:xfrm>
          <a:prstGeom prst="rect">
            <a:avLst/>
          </a:prstGeom>
          <a:noFill/>
          <a:ln w="9525">
            <a:noFill/>
            <a:miter lim="800000"/>
            <a:headEnd/>
            <a:tailEnd/>
          </a:ln>
          <a:effectLst/>
        </p:spPr>
      </p:pic>
      <p:pic>
        <p:nvPicPr>
          <p:cNvPr id="17411" name="Picture 3"/>
          <p:cNvPicPr>
            <a:picLocks noChangeAspect="1" noChangeArrowheads="1"/>
          </p:cNvPicPr>
          <p:nvPr/>
        </p:nvPicPr>
        <p:blipFill>
          <a:blip r:embed="rId3" cstate="print"/>
          <a:srcRect/>
          <a:stretch>
            <a:fillRect/>
          </a:stretch>
        </p:blipFill>
        <p:spPr bwMode="auto">
          <a:xfrm>
            <a:off x="3124200" y="4191000"/>
            <a:ext cx="2971800" cy="2755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(26)</a:t>
            </a:r>
            <a:endParaRPr lang="en-US" dirty="0"/>
          </a:p>
        </p:txBody>
      </p:sp>
      <p:sp>
        <p:nvSpPr>
          <p:cNvPr id="3" name="Content Placeholder 2"/>
          <p:cNvSpPr>
            <a:spLocks noGrp="1"/>
          </p:cNvSpPr>
          <p:nvPr>
            <p:ph idx="1"/>
          </p:nvPr>
        </p:nvSpPr>
        <p:spPr/>
        <p:txBody>
          <a:bodyPr/>
          <a:lstStyle/>
          <a:p>
            <a:pPr lvl="1"/>
            <a:r>
              <a:rPr lang="en-US" b="1" u="sng" dirty="0" smtClean="0"/>
              <a:t>Overall Figure of Merit</a:t>
            </a:r>
          </a:p>
          <a:p>
            <a:pPr marL="746125" indent="-746125">
              <a:buNone/>
              <a:tabLst>
                <a:tab pos="746125" algn="l"/>
              </a:tabLst>
            </a:pPr>
            <a:r>
              <a:rPr lang="en-US" dirty="0" smtClean="0"/>
              <a:t>	It is helpful to have a single measure by which to compare methods. This is done using the following </a:t>
            </a:r>
            <a:r>
              <a:rPr lang="en-US" b="1" dirty="0" smtClean="0"/>
              <a:t>Figure of Merit</a:t>
            </a:r>
            <a:r>
              <a:rPr lang="en-US" dirty="0" smtClean="0"/>
              <a:t>:</a:t>
            </a:r>
          </a:p>
          <a:p>
            <a:pPr marL="746125" indent="-746125">
              <a:buNone/>
              <a:tabLst>
                <a:tab pos="746125" algn="l"/>
              </a:tabLst>
            </a:pPr>
            <a:endParaRPr lang="en-US" dirty="0" smtClean="0"/>
          </a:p>
          <a:p>
            <a:pPr marL="746125" indent="-746125">
              <a:buNone/>
              <a:tabLst>
                <a:tab pos="746125" algn="l"/>
              </a:tabLst>
            </a:pPr>
            <a:endParaRPr lang="en-US" sz="1400" dirty="0" smtClean="0"/>
          </a:p>
          <a:p>
            <a:pPr>
              <a:buNone/>
              <a:tabLst>
                <a:tab pos="746125" algn="l"/>
              </a:tabLst>
            </a:pPr>
            <a:r>
              <a:rPr lang="en-US" dirty="0" smtClean="0"/>
              <a:t>		Since </a:t>
            </a:r>
            <a:r>
              <a:rPr lang="en-US" i="1" dirty="0" smtClean="0"/>
              <a:t>v </a:t>
            </a:r>
            <a:r>
              <a:rPr lang="en-US" dirty="0" smtClean="0"/>
              <a:t>and </a:t>
            </a:r>
            <a:r>
              <a:rPr lang="en-US" dirty="0" err="1" smtClean="0"/>
              <a:t>Δ</a:t>
            </a:r>
            <a:r>
              <a:rPr lang="en-US" i="1" dirty="0" err="1" smtClean="0"/>
              <a:t>ω</a:t>
            </a:r>
            <a:r>
              <a:rPr lang="en-US" dirty="0" smtClean="0"/>
              <a:t> are both required to be as small as possible, we 	also want the figure of merit</a:t>
            </a:r>
            <a:r>
              <a:rPr lang="en-US" i="1" dirty="0" smtClean="0"/>
              <a:t> </a:t>
            </a:r>
            <a:r>
              <a:rPr lang="en-US" dirty="0" smtClean="0"/>
              <a:t>to be </a:t>
            </a:r>
            <a:r>
              <a:rPr lang="en-US" b="1" dirty="0" smtClean="0"/>
              <a:t>as small as possible</a:t>
            </a:r>
            <a:r>
              <a:rPr lang="en-US" dirty="0" smtClean="0"/>
              <a:t>.</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156</a:t>
            </a:fld>
            <a:endParaRPr lang="en-US" sz="1200">
              <a:solidFill>
                <a:srgbClr val="003399"/>
              </a:solidFill>
            </a:endParaRPr>
          </a:p>
        </p:txBody>
      </p:sp>
      <p:pic>
        <p:nvPicPr>
          <p:cNvPr id="19458" name="Picture 2"/>
          <p:cNvPicPr>
            <a:picLocks noChangeAspect="1" noChangeArrowheads="1"/>
          </p:cNvPicPr>
          <p:nvPr/>
        </p:nvPicPr>
        <p:blipFill>
          <a:blip r:embed="rId2" cstate="print"/>
          <a:srcRect/>
          <a:stretch>
            <a:fillRect/>
          </a:stretch>
        </p:blipFill>
        <p:spPr bwMode="auto">
          <a:xfrm>
            <a:off x="3810000" y="1981200"/>
            <a:ext cx="1397416" cy="32865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(27)</a:t>
            </a:r>
            <a:endParaRPr lang="en-US" dirty="0"/>
          </a:p>
        </p:txBody>
      </p:sp>
      <p:sp>
        <p:nvSpPr>
          <p:cNvPr id="3" name="Content Placeholder 2"/>
          <p:cNvSpPr>
            <a:spLocks noGrp="1"/>
          </p:cNvSpPr>
          <p:nvPr>
            <p:ph idx="1"/>
          </p:nvPr>
        </p:nvSpPr>
        <p:spPr/>
        <p:txBody>
          <a:bodyPr/>
          <a:lstStyle/>
          <a:p>
            <a:r>
              <a:rPr lang="en-US" b="1" u="sng" dirty="0" smtClean="0"/>
              <a:t>Performance comparison of classical methods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157</a:t>
            </a:fld>
            <a:endParaRPr lang="en-US" sz="1200">
              <a:solidFill>
                <a:srgbClr val="003399"/>
              </a:solidFill>
            </a:endParaRPr>
          </a:p>
        </p:txBody>
      </p:sp>
      <p:pic>
        <p:nvPicPr>
          <p:cNvPr id="18434" name="Picture 2"/>
          <p:cNvPicPr>
            <a:picLocks noChangeAspect="1" noChangeArrowheads="1"/>
          </p:cNvPicPr>
          <p:nvPr/>
        </p:nvPicPr>
        <p:blipFill>
          <a:blip r:embed="rId2" cstate="print"/>
          <a:srcRect/>
          <a:stretch>
            <a:fillRect/>
          </a:stretch>
        </p:blipFill>
        <p:spPr bwMode="auto">
          <a:xfrm>
            <a:off x="1141095" y="1371600"/>
            <a:ext cx="7088505" cy="464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Practical Classical Methods (28)</a:t>
            </a:r>
            <a:endParaRPr lang="en-US" dirty="0"/>
          </a:p>
        </p:txBody>
      </p:sp>
      <p:sp>
        <p:nvSpPr>
          <p:cNvPr id="3" name="Content Placeholder 2"/>
          <p:cNvSpPr>
            <a:spLocks noGrp="1"/>
          </p:cNvSpPr>
          <p:nvPr>
            <p:ph idx="1"/>
          </p:nvPr>
        </p:nvSpPr>
        <p:spPr/>
        <p:txBody>
          <a:bodyPr/>
          <a:lstStyle/>
          <a:p>
            <a:r>
              <a:rPr lang="en-US" b="1" u="sng" dirty="0" smtClean="0"/>
              <a:t>Complexity comparison of classical methods</a:t>
            </a:r>
          </a:p>
          <a:p>
            <a:pPr>
              <a:buNone/>
            </a:pPr>
            <a:r>
              <a:rPr lang="en-US" dirty="0" smtClean="0"/>
              <a:t>	Welch and BT methods are the most commonly used ones. But counting the number of complex multiplies needed for each one, it is easy to see that: Welch requires a bit more computation then BT.</a:t>
            </a:r>
          </a:p>
          <a:p>
            <a:pPr>
              <a:buNone/>
            </a:pPr>
            <a:endParaRPr lang="en-US" sz="800" dirty="0" smtClean="0"/>
          </a:p>
          <a:p>
            <a:pPr>
              <a:buNone/>
            </a:pPr>
            <a:r>
              <a:rPr lang="en-US" dirty="0" smtClean="0"/>
              <a:t>	But, for BT, none of the ACF lags can be estimated until ALL of the data is obtained –therefore no computing can be done until all the data is obtained. For Welch, DFT’s can be started as soon as each block arrives.</a:t>
            </a:r>
          </a:p>
          <a:p>
            <a:pPr>
              <a:buNone/>
            </a:pPr>
            <a:endParaRPr lang="en-US" sz="800" dirty="0" smtClean="0"/>
          </a:p>
          <a:p>
            <a:pPr>
              <a:buNone/>
            </a:pPr>
            <a:r>
              <a:rPr lang="en-US" dirty="0" smtClean="0"/>
              <a:t>	Welch might have a real-time advantage.</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158</a:t>
            </a:fld>
            <a:endParaRPr lang="en-US" sz="1200">
              <a:solidFill>
                <a:srgbClr val="003399"/>
              </a:solidFill>
            </a:endParaRP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 9. Minimum Variance Method (MVSE) (1)</a:t>
            </a:r>
            <a:br>
              <a:rPr lang="en-US" dirty="0" smtClean="0"/>
            </a:br>
            <a:endParaRPr lang="en-US" dirty="0"/>
          </a:p>
        </p:txBody>
      </p:sp>
      <p:sp>
        <p:nvSpPr>
          <p:cNvPr id="3" name="Content Placeholder 2"/>
          <p:cNvSpPr>
            <a:spLocks noGrp="1"/>
          </p:cNvSpPr>
          <p:nvPr>
            <p:ph idx="1"/>
          </p:nvPr>
        </p:nvSpPr>
        <p:spPr/>
        <p:txBody>
          <a:bodyPr/>
          <a:lstStyle/>
          <a:p>
            <a:pPr>
              <a:buNone/>
            </a:pPr>
            <a:r>
              <a:rPr lang="en-US" dirty="0" smtClean="0"/>
              <a:t>	</a:t>
            </a:r>
            <a:r>
              <a:rPr lang="en-US" b="1" u="sng" dirty="0" smtClean="0"/>
              <a:t>Family of Non-Parametric Methods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159</a:t>
            </a:fld>
            <a:endParaRPr lang="en-US" sz="1200">
              <a:solidFill>
                <a:srgbClr val="003399"/>
              </a:solidFill>
            </a:endParaRPr>
          </a:p>
        </p:txBody>
      </p:sp>
      <p:pic>
        <p:nvPicPr>
          <p:cNvPr id="1026" name="Picture 2"/>
          <p:cNvPicPr>
            <a:picLocks noChangeAspect="1" noChangeArrowheads="1"/>
          </p:cNvPicPr>
          <p:nvPr/>
        </p:nvPicPr>
        <p:blipFill>
          <a:blip r:embed="rId2" cstate="print"/>
          <a:srcRect/>
          <a:stretch>
            <a:fillRect/>
          </a:stretch>
        </p:blipFill>
        <p:spPr bwMode="auto">
          <a:xfrm>
            <a:off x="838200" y="1470201"/>
            <a:ext cx="7543800" cy="3558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half" idx="10"/>
          </p:nvPr>
        </p:nvSpPr>
        <p:spPr/>
        <p:txBody>
          <a:bodyPr/>
          <a:lstStyle/>
          <a:p>
            <a:r>
              <a:rPr lang="en-US"/>
              <a:t>		 </a:t>
            </a:r>
            <a:r>
              <a:rPr lang="en-US" sz="1200"/>
              <a:t> </a:t>
            </a:r>
            <a:fld id="{5675C1E9-8BF4-445F-B117-BDC960F14824}" type="slidenum">
              <a:rPr lang="en-US" sz="1200">
                <a:solidFill>
                  <a:srgbClr val="003399"/>
                </a:solidFill>
                <a:cs typeface="Times New Roman" pitchFamily="18" charset="0"/>
              </a:rPr>
              <a:pPr/>
              <a:t>16</a:t>
            </a:fld>
            <a:endParaRPr lang="en-US" sz="1200">
              <a:solidFill>
                <a:srgbClr val="003399"/>
              </a:solidFill>
            </a:endParaRPr>
          </a:p>
        </p:txBody>
      </p:sp>
      <p:sp>
        <p:nvSpPr>
          <p:cNvPr id="1060866" name="Rectangle 2"/>
          <p:cNvSpPr>
            <a:spLocks noGrp="1" noChangeArrowheads="1"/>
          </p:cNvSpPr>
          <p:nvPr>
            <p:ph type="title"/>
          </p:nvPr>
        </p:nvSpPr>
        <p:spPr/>
        <p:txBody>
          <a:bodyPr/>
          <a:lstStyle/>
          <a:p>
            <a:r>
              <a:rPr lang="en-US" sz="2800"/>
              <a:t>9.</a:t>
            </a:r>
            <a:r>
              <a:rPr lang="en-US" sz="2400"/>
              <a:t> </a:t>
            </a:r>
            <a:r>
              <a:rPr lang="en-US" sz="2800"/>
              <a:t>Minimum Variance Unbiased (MVU) Estimation (1)</a:t>
            </a:r>
          </a:p>
        </p:txBody>
      </p:sp>
      <p:sp>
        <p:nvSpPr>
          <p:cNvPr id="1060867" name="Rectangle 3"/>
          <p:cNvSpPr>
            <a:spLocks noGrp="1" noChangeArrowheads="1"/>
          </p:cNvSpPr>
          <p:nvPr>
            <p:ph type="body" sz="half" idx="1"/>
          </p:nvPr>
        </p:nvSpPr>
        <p:spPr>
          <a:xfrm>
            <a:off x="685800" y="914400"/>
            <a:ext cx="7924800" cy="5181600"/>
          </a:xfrm>
        </p:spPr>
        <p:txBody>
          <a:bodyPr/>
          <a:lstStyle/>
          <a:p>
            <a:r>
              <a:rPr lang="en-US" sz="2000" b="1" u="sng">
                <a:latin typeface="Times New Roman" pitchFamily="18" charset="0"/>
              </a:rPr>
              <a:t>Basic idea of MVU</a:t>
            </a:r>
            <a:r>
              <a:rPr lang="en-US" sz="2000" b="1">
                <a:latin typeface="Times New Roman" pitchFamily="18" charset="0"/>
              </a:rPr>
              <a:t>:</a:t>
            </a:r>
            <a:r>
              <a:rPr lang="en-US" sz="2000" b="1"/>
              <a:t> </a:t>
            </a:r>
            <a:r>
              <a:rPr lang="en-US" sz="2000">
                <a:latin typeface="Times New Roman" pitchFamily="18" charset="0"/>
                <a:cs typeface="Times New Roman" pitchFamily="18" charset="0"/>
              </a:rPr>
              <a:t>Out of all </a:t>
            </a:r>
            <a:r>
              <a:rPr lang="en-US" sz="2000" u="sng">
                <a:latin typeface="Times New Roman" pitchFamily="18" charset="0"/>
                <a:cs typeface="Times New Roman" pitchFamily="18" charset="0"/>
              </a:rPr>
              <a:t>unbiased</a:t>
            </a:r>
            <a:r>
              <a:rPr lang="en-US" sz="2000">
                <a:latin typeface="Times New Roman" pitchFamily="18" charset="0"/>
                <a:cs typeface="Times New Roman" pitchFamily="18" charset="0"/>
              </a:rPr>
              <a:t> estimates, find the one with the </a:t>
            </a:r>
            <a:r>
              <a:rPr lang="en-US" sz="2000" u="sng">
                <a:latin typeface="Times New Roman" pitchFamily="18" charset="0"/>
                <a:cs typeface="Times New Roman" pitchFamily="18" charset="0"/>
              </a:rPr>
              <a:t>lowest variance</a:t>
            </a:r>
            <a:r>
              <a:rPr lang="en-US" sz="2000">
                <a:latin typeface="Times New Roman" pitchFamily="18" charset="0"/>
                <a:cs typeface="Times New Roman" pitchFamily="18" charset="0"/>
              </a:rPr>
              <a:t>.</a:t>
            </a:r>
          </a:p>
          <a:p>
            <a:endParaRPr lang="en-US" sz="2000">
              <a:latin typeface="Times New Roman" pitchFamily="18" charset="0"/>
              <a:cs typeface="Times New Roman" pitchFamily="18" charset="0"/>
            </a:endParaRPr>
          </a:p>
          <a:p>
            <a:r>
              <a:rPr lang="en-US" sz="2000" b="1" u="sng">
                <a:latin typeface="Times New Roman" pitchFamily="18" charset="0"/>
                <a:cs typeface="Times New Roman" pitchFamily="18" charset="0"/>
              </a:rPr>
              <a:t>Unbiased Estimators</a:t>
            </a:r>
            <a:r>
              <a:rPr lang="en-US" sz="2000" b="1">
                <a:latin typeface="Times New Roman" pitchFamily="18" charset="0"/>
                <a:cs typeface="Times New Roman" pitchFamily="18" charset="0"/>
              </a:rPr>
              <a:t>:</a:t>
            </a:r>
            <a:r>
              <a:rPr lang="en-US" sz="2000" b="1"/>
              <a:t> </a:t>
            </a:r>
            <a:r>
              <a:rPr lang="en-US" sz="2000">
                <a:latin typeface="Times New Roman" pitchFamily="18" charset="0"/>
              </a:rPr>
              <a:t>An estimator is unbiased if</a:t>
            </a:r>
            <a:r>
              <a:rPr lang="en-US" sz="2000" b="1"/>
              <a:t> </a:t>
            </a:r>
            <a:r>
              <a:rPr lang="en-US" sz="2000">
                <a:latin typeface="Times New Roman" pitchFamily="18" charset="0"/>
              </a:rPr>
              <a:t> </a:t>
            </a:r>
          </a:p>
          <a:p>
            <a:endParaRPr lang="en-US" sz="2000">
              <a:latin typeface="Times New Roman" pitchFamily="18" charset="0"/>
            </a:endParaRPr>
          </a:p>
          <a:p>
            <a:endParaRPr lang="en-US" sz="2000">
              <a:latin typeface="Times New Roman" pitchFamily="18" charset="0"/>
            </a:endParaRPr>
          </a:p>
          <a:p>
            <a:pPr>
              <a:buFont typeface="Wingdings" pitchFamily="2" charset="2"/>
              <a:buNone/>
            </a:pPr>
            <a:r>
              <a:rPr lang="en-US" sz="2800"/>
              <a:t>	</a:t>
            </a:r>
            <a:r>
              <a:rPr lang="en-US" sz="2000" b="1" u="sng">
                <a:latin typeface="Times New Roman" pitchFamily="18" charset="0"/>
              </a:rPr>
              <a:t>Example</a:t>
            </a:r>
            <a:r>
              <a:rPr lang="en-US" sz="2000">
                <a:latin typeface="Times New Roman" pitchFamily="18" charset="0"/>
              </a:rPr>
              <a:t>: Estimate DC in white uniform noise</a:t>
            </a:r>
          </a:p>
          <a:p>
            <a:pPr>
              <a:buFont typeface="Wingdings" pitchFamily="2" charset="2"/>
              <a:buNone/>
            </a:pPr>
            <a:r>
              <a:rPr lang="en-US" sz="2000">
                <a:latin typeface="Times New Roman" pitchFamily="18" charset="0"/>
              </a:rPr>
              <a:t>			</a:t>
            </a:r>
            <a:r>
              <a:rPr lang="en-US" sz="2000" i="1">
                <a:latin typeface="Times New Roman" pitchFamily="18" charset="0"/>
              </a:rPr>
              <a:t>x</a:t>
            </a:r>
            <a:r>
              <a:rPr lang="en-US" sz="2000">
                <a:latin typeface="Times New Roman" pitchFamily="18" charset="0"/>
              </a:rPr>
              <a:t>[</a:t>
            </a:r>
            <a:r>
              <a:rPr lang="en-US" sz="2000" i="1">
                <a:latin typeface="Times New Roman" pitchFamily="18" charset="0"/>
              </a:rPr>
              <a:t>n</a:t>
            </a:r>
            <a:r>
              <a:rPr lang="en-US" sz="2000">
                <a:latin typeface="Times New Roman" pitchFamily="18" charset="0"/>
              </a:rPr>
              <a:t>] = </a:t>
            </a:r>
            <a:r>
              <a:rPr lang="en-US" sz="2000" i="1">
                <a:latin typeface="Times New Roman" pitchFamily="18" charset="0"/>
              </a:rPr>
              <a:t>A </a:t>
            </a:r>
            <a:r>
              <a:rPr lang="en-US" sz="2000">
                <a:latin typeface="Times New Roman" pitchFamily="18" charset="0"/>
              </a:rPr>
              <a:t>+ </a:t>
            </a:r>
            <a:r>
              <a:rPr lang="en-US" sz="2000" i="1">
                <a:latin typeface="Times New Roman" pitchFamily="18" charset="0"/>
              </a:rPr>
              <a:t>w</a:t>
            </a:r>
            <a:r>
              <a:rPr lang="en-US" sz="2000">
                <a:latin typeface="Times New Roman" pitchFamily="18" charset="0"/>
              </a:rPr>
              <a:t>[</a:t>
            </a:r>
            <a:r>
              <a:rPr lang="en-US" sz="2000" i="1">
                <a:latin typeface="Times New Roman" pitchFamily="18" charset="0"/>
              </a:rPr>
              <a:t>n</a:t>
            </a:r>
            <a:r>
              <a:rPr lang="en-US" sz="2000">
                <a:latin typeface="Times New Roman" pitchFamily="18" charset="0"/>
              </a:rPr>
              <a:t>],   </a:t>
            </a:r>
            <a:r>
              <a:rPr lang="en-US" sz="2000" i="1">
                <a:latin typeface="Times New Roman" pitchFamily="18" charset="0"/>
              </a:rPr>
              <a:t>n </a:t>
            </a:r>
            <a:r>
              <a:rPr lang="en-US" sz="2000">
                <a:latin typeface="Times New Roman" pitchFamily="18" charset="0"/>
              </a:rPr>
              <a:t>= 0,…, </a:t>
            </a:r>
            <a:r>
              <a:rPr lang="en-US" sz="2000" i="1">
                <a:latin typeface="Times New Roman" pitchFamily="18" charset="0"/>
              </a:rPr>
              <a:t>N</a:t>
            </a:r>
            <a:r>
              <a:rPr lang="en-US" sz="2000">
                <a:latin typeface="Times New Roman" pitchFamily="18" charset="0"/>
              </a:rPr>
              <a:t>-1</a:t>
            </a:r>
          </a:p>
          <a:p>
            <a:pPr>
              <a:buFont typeface="Wingdings" pitchFamily="2" charset="2"/>
              <a:buNone/>
            </a:pPr>
            <a:endParaRPr lang="en-US" sz="800">
              <a:latin typeface="Times New Roman" pitchFamily="18" charset="0"/>
            </a:endParaRPr>
          </a:p>
          <a:p>
            <a:pPr>
              <a:buFont typeface="Wingdings" pitchFamily="2" charset="2"/>
              <a:buNone/>
            </a:pPr>
            <a:r>
              <a:rPr lang="en-US" sz="2000">
                <a:latin typeface="Times New Roman" pitchFamily="18" charset="0"/>
              </a:rPr>
              <a:t>	</a:t>
            </a:r>
            <a:r>
              <a:rPr lang="en-US" sz="2000" u="sng">
                <a:latin typeface="Times New Roman" pitchFamily="18" charset="0"/>
              </a:rPr>
              <a:t>Unbiased estimator</a:t>
            </a:r>
            <a:r>
              <a:rPr lang="en-US" sz="2000">
                <a:latin typeface="Times New Roman" pitchFamily="18" charset="0"/>
              </a:rPr>
              <a:t>: </a:t>
            </a: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r>
              <a:rPr lang="en-US" sz="2000">
                <a:latin typeface="Times New Roman" pitchFamily="18" charset="0"/>
              </a:rPr>
              <a:t>	same as before 	     regardless of </a:t>
            </a:r>
            <a:r>
              <a:rPr lang="en-US" sz="2000" i="1">
                <a:latin typeface="Times New Roman" pitchFamily="18" charset="0"/>
              </a:rPr>
              <a:t>A</a:t>
            </a:r>
            <a:r>
              <a:rPr lang="en-US" sz="2000">
                <a:latin typeface="Times New Roman" pitchFamily="18" charset="0"/>
              </a:rPr>
              <a:t> value.</a:t>
            </a:r>
          </a:p>
          <a:p>
            <a:pPr>
              <a:buFont typeface="Wingdings" pitchFamily="2" charset="2"/>
              <a:buNone/>
            </a:pPr>
            <a:endParaRPr lang="en-US" sz="2000">
              <a:latin typeface="Times New Roman" pitchFamily="18" charset="0"/>
            </a:endParaRPr>
          </a:p>
        </p:txBody>
      </p:sp>
      <p:graphicFrame>
        <p:nvGraphicFramePr>
          <p:cNvPr id="1060868" name="Object 4"/>
          <p:cNvGraphicFramePr>
            <a:graphicFrameLocks noChangeAspect="1"/>
          </p:cNvGraphicFramePr>
          <p:nvPr>
            <p:ph sz="quarter" idx="2"/>
          </p:nvPr>
        </p:nvGraphicFramePr>
        <p:xfrm>
          <a:off x="3429000" y="2493963"/>
          <a:ext cx="2209800" cy="477837"/>
        </p:xfrm>
        <a:graphic>
          <a:graphicData uri="http://schemas.openxmlformats.org/presentationml/2006/ole">
            <p:oleObj spid="_x0000_s1060868" name="Equation" r:id="rId3" imgW="1409400" imgH="304560" progId="">
              <p:embed/>
            </p:oleObj>
          </a:graphicData>
        </a:graphic>
      </p:graphicFrame>
      <p:graphicFrame>
        <p:nvGraphicFramePr>
          <p:cNvPr id="1060870" name="Object 6"/>
          <p:cNvGraphicFramePr>
            <a:graphicFrameLocks noChangeAspect="1"/>
          </p:cNvGraphicFramePr>
          <p:nvPr>
            <p:ph sz="quarter" idx="3"/>
          </p:nvPr>
        </p:nvGraphicFramePr>
        <p:xfrm>
          <a:off x="3810000" y="4338638"/>
          <a:ext cx="1600200" cy="766762"/>
        </p:xfrm>
        <a:graphic>
          <a:graphicData uri="http://schemas.openxmlformats.org/presentationml/2006/ole">
            <p:oleObj spid="_x0000_s1060870" name="Equation" r:id="rId4" imgW="901440" imgH="431640" progId="">
              <p:embed/>
            </p:oleObj>
          </a:graphicData>
        </a:graphic>
      </p:graphicFrame>
      <p:graphicFrame>
        <p:nvGraphicFramePr>
          <p:cNvPr id="1060872" name="Object 8"/>
          <p:cNvGraphicFramePr>
            <a:graphicFrameLocks noChangeAspect="1"/>
          </p:cNvGraphicFramePr>
          <p:nvPr/>
        </p:nvGraphicFramePr>
        <p:xfrm>
          <a:off x="2667000" y="5135563"/>
          <a:ext cx="1066800" cy="503237"/>
        </p:xfrm>
        <a:graphic>
          <a:graphicData uri="http://schemas.openxmlformats.org/presentationml/2006/ole">
            <p:oleObj spid="_x0000_s1060872" name="Equation" r:id="rId5" imgW="647640" imgH="304560" progId="">
              <p:embed/>
            </p:oleObj>
          </a:graphicData>
        </a:graphic>
      </p:graphicFrame>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Minimum Variance Method (2)</a:t>
            </a:r>
            <a:endParaRPr lang="en-US" dirty="0"/>
          </a:p>
        </p:txBody>
      </p:sp>
      <p:sp>
        <p:nvSpPr>
          <p:cNvPr id="3" name="Content Placeholder 2"/>
          <p:cNvSpPr>
            <a:spLocks noGrp="1"/>
          </p:cNvSpPr>
          <p:nvPr>
            <p:ph idx="1"/>
          </p:nvPr>
        </p:nvSpPr>
        <p:spPr/>
        <p:txBody>
          <a:bodyPr/>
          <a:lstStyle/>
          <a:p>
            <a:pPr>
              <a:buNone/>
            </a:pPr>
            <a:r>
              <a:rPr lang="en-US" dirty="0" smtClean="0"/>
              <a:t>	The Minimum Variance Spectral Estimation (MVSE) method has two other names:</a:t>
            </a:r>
          </a:p>
          <a:p>
            <a:pPr lvl="1"/>
            <a:r>
              <a:rPr lang="en-US" dirty="0" smtClean="0"/>
              <a:t>Maximum Likelihood Method (MLM)</a:t>
            </a:r>
          </a:p>
          <a:p>
            <a:pPr lvl="1"/>
            <a:r>
              <a:rPr lang="en-US" dirty="0" smtClean="0"/>
              <a:t>Capon’s Method</a:t>
            </a:r>
          </a:p>
          <a:p>
            <a:endParaRPr lang="en-US" sz="800" dirty="0" smtClean="0"/>
          </a:p>
          <a:p>
            <a:pPr>
              <a:buNone/>
            </a:pPr>
            <a:r>
              <a:rPr lang="en-US" dirty="0" smtClean="0"/>
              <a:t>	Note: The names MVSE and MLM are actually misnomers –this method: </a:t>
            </a:r>
          </a:p>
          <a:p>
            <a:pPr lvl="1"/>
            <a:r>
              <a:rPr lang="en-US" dirty="0" smtClean="0"/>
              <a:t>does NOT minimize the variance of the estimate</a:t>
            </a:r>
          </a:p>
          <a:p>
            <a:pPr lvl="1"/>
            <a:r>
              <a:rPr lang="en-US" dirty="0" smtClean="0"/>
              <a:t>does NOT maximize the “likelihood function”</a:t>
            </a:r>
          </a:p>
          <a:p>
            <a:pPr lvl="1">
              <a:buNone/>
            </a:pPr>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160</a:t>
            </a:fld>
            <a:endParaRPr lang="en-US" sz="1200">
              <a:solidFill>
                <a:srgbClr val="003399"/>
              </a:solidFill>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Minimum Variance Method (3)</a:t>
            </a:r>
            <a:endParaRPr lang="en-US" dirty="0"/>
          </a:p>
        </p:txBody>
      </p:sp>
      <p:sp>
        <p:nvSpPr>
          <p:cNvPr id="3" name="Content Placeholder 2"/>
          <p:cNvSpPr>
            <a:spLocks noGrp="1"/>
          </p:cNvSpPr>
          <p:nvPr>
            <p:ph idx="1"/>
          </p:nvPr>
        </p:nvSpPr>
        <p:spPr/>
        <p:txBody>
          <a:bodyPr/>
          <a:lstStyle/>
          <a:p>
            <a:r>
              <a:rPr lang="en-US" b="1" u="sng" dirty="0" smtClean="0"/>
              <a:t>Recall: Filter bank view of </a:t>
            </a:r>
            <a:r>
              <a:rPr lang="en-US" b="1" u="sng" dirty="0" err="1" smtClean="0"/>
              <a:t>periodogram</a:t>
            </a:r>
            <a:endParaRPr lang="en-US" b="1" u="sng" dirty="0" smtClean="0"/>
          </a:p>
          <a:p>
            <a:pPr>
              <a:buNone/>
            </a:pPr>
            <a:r>
              <a:rPr lang="en-US" dirty="0" smtClean="0"/>
              <a:t>	The problem is leakage from nearby frequencies: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161</a:t>
            </a:fld>
            <a:endParaRPr lang="en-US" sz="1200">
              <a:solidFill>
                <a:srgbClr val="003399"/>
              </a:solidFill>
            </a:endParaRPr>
          </a:p>
        </p:txBody>
      </p:sp>
      <p:pic>
        <p:nvPicPr>
          <p:cNvPr id="2050" name="Picture 2"/>
          <p:cNvPicPr>
            <a:picLocks noChangeAspect="1" noChangeArrowheads="1"/>
          </p:cNvPicPr>
          <p:nvPr/>
        </p:nvPicPr>
        <p:blipFill>
          <a:blip r:embed="rId2" cstate="print"/>
          <a:srcRect/>
          <a:stretch>
            <a:fillRect/>
          </a:stretch>
        </p:blipFill>
        <p:spPr bwMode="auto">
          <a:xfrm>
            <a:off x="2743201" y="1961021"/>
            <a:ext cx="3733799" cy="268717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Minimum Variance Method (4)</a:t>
            </a:r>
            <a:endParaRPr lang="en-US" dirty="0"/>
          </a:p>
        </p:txBody>
      </p:sp>
      <p:sp>
        <p:nvSpPr>
          <p:cNvPr id="3" name="Content Placeholder 2"/>
          <p:cNvSpPr>
            <a:spLocks noGrp="1"/>
          </p:cNvSpPr>
          <p:nvPr>
            <p:ph idx="1"/>
          </p:nvPr>
        </p:nvSpPr>
        <p:spPr/>
        <p:txBody>
          <a:bodyPr/>
          <a:lstStyle/>
          <a:p>
            <a:r>
              <a:rPr lang="en-US" b="1" u="sng" dirty="0" smtClean="0"/>
              <a:t>Goal for MVSE Method</a:t>
            </a:r>
          </a:p>
          <a:p>
            <a:pPr>
              <a:buNone/>
            </a:pPr>
            <a:r>
              <a:rPr lang="en-US" dirty="0" smtClean="0"/>
              <a:t>	Figure out a way to design each filter bank channel response to minimize the leakage –this is thus a </a:t>
            </a:r>
            <a:r>
              <a:rPr lang="en-US" b="1" dirty="0" smtClean="0"/>
              <a:t>data-dependent design</a:t>
            </a:r>
            <a:r>
              <a:rPr lang="en-US" dirty="0" smtClean="0"/>
              <a:t>.</a:t>
            </a:r>
          </a:p>
          <a:p>
            <a:pPr>
              <a:buNone/>
            </a:pPr>
            <a:r>
              <a:rPr lang="en-US" dirty="0" smtClean="0"/>
              <a:t>	Collect Data </a:t>
            </a:r>
            <a:r>
              <a:rPr lang="en-US" dirty="0" smtClean="0">
                <a:sym typeface="Symbol"/>
              </a:rPr>
              <a:t> </a:t>
            </a:r>
            <a:r>
              <a:rPr lang="en-US" dirty="0" smtClean="0"/>
              <a:t>Design filters for filter bank</a:t>
            </a:r>
          </a:p>
          <a:p>
            <a:pPr>
              <a:buNone/>
            </a:pPr>
            <a:r>
              <a:rPr lang="en-US" dirty="0" smtClean="0"/>
              <a:t>	Want to design filters to </a:t>
            </a:r>
            <a:r>
              <a:rPr lang="en-US" b="1" dirty="0" smtClean="0"/>
              <a:t>minimize the </a:t>
            </a:r>
            <a:r>
              <a:rPr lang="en-US" b="1" dirty="0" err="1" smtClean="0"/>
              <a:t>sidelobes</a:t>
            </a:r>
            <a:r>
              <a:rPr lang="en-US" b="1" dirty="0" smtClean="0"/>
              <a:t> while keeping the </a:t>
            </a:r>
            <a:r>
              <a:rPr lang="en-US" b="1" dirty="0" err="1" smtClean="0"/>
              <a:t>mainlobe</a:t>
            </a:r>
            <a:r>
              <a:rPr lang="en-US" b="1" dirty="0" smtClean="0"/>
              <a:t> height at 1</a:t>
            </a:r>
            <a:r>
              <a:rPr lang="en-US" dirty="0" smtClean="0"/>
              <a:t>:</a:t>
            </a:r>
          </a:p>
          <a:p>
            <a:pPr>
              <a:buNone/>
            </a:pPr>
            <a:endParaRPr lang="en-US" sz="800" dirty="0" smtClean="0"/>
          </a:p>
          <a:p>
            <a:pPr>
              <a:buNone/>
            </a:pPr>
            <a:r>
              <a:rPr lang="en-US" b="1" dirty="0" smtClean="0"/>
              <a:t>	Design goals: </a:t>
            </a:r>
          </a:p>
          <a:p>
            <a:pPr>
              <a:buNone/>
            </a:pPr>
            <a:r>
              <a:rPr lang="en-US" dirty="0" smtClean="0"/>
              <a:t>	1. Want </a:t>
            </a:r>
            <a:r>
              <a:rPr lang="en-US" i="1" dirty="0" smtClean="0"/>
              <a:t>H</a:t>
            </a:r>
            <a:r>
              <a:rPr lang="en-US" i="1" baseline="-25000" dirty="0" smtClean="0"/>
              <a:t>i</a:t>
            </a:r>
            <a:r>
              <a:rPr lang="en-US" dirty="0" smtClean="0"/>
              <a:t>(</a:t>
            </a:r>
            <a:r>
              <a:rPr lang="en-US" i="1" dirty="0" err="1" smtClean="0"/>
              <a:t>ω</a:t>
            </a:r>
            <a:r>
              <a:rPr lang="en-US" i="1" baseline="-25000" dirty="0" err="1" smtClean="0"/>
              <a:t>i</a:t>
            </a:r>
            <a:r>
              <a:rPr lang="en-US" dirty="0" smtClean="0"/>
              <a:t>)</a:t>
            </a:r>
            <a:r>
              <a:rPr lang="en-US" i="1" dirty="0" smtClean="0"/>
              <a:t> </a:t>
            </a:r>
            <a:r>
              <a:rPr lang="en-US" dirty="0" smtClean="0"/>
              <a:t>= 1</a:t>
            </a:r>
            <a:r>
              <a:rPr lang="en-US" i="1" dirty="0" smtClean="0"/>
              <a:t> </a:t>
            </a:r>
            <a:r>
              <a:rPr lang="en-US" dirty="0" smtClean="0"/>
              <a:t>to let through the desired </a:t>
            </a:r>
            <a:r>
              <a:rPr lang="en-US" i="1" dirty="0" err="1" smtClean="0"/>
              <a:t>S</a:t>
            </a:r>
            <a:r>
              <a:rPr lang="en-US" i="1" baseline="-25000" dirty="0" err="1" smtClean="0"/>
              <a:t>x</a:t>
            </a:r>
            <a:r>
              <a:rPr lang="en-US" dirty="0" smtClean="0"/>
              <a:t>(</a:t>
            </a:r>
            <a:r>
              <a:rPr lang="en-US" i="1" dirty="0" err="1" smtClean="0"/>
              <a:t>ω</a:t>
            </a:r>
            <a:r>
              <a:rPr lang="en-US" i="1" baseline="-25000" dirty="0" err="1" smtClean="0"/>
              <a:t>i</a:t>
            </a:r>
            <a:r>
              <a:rPr lang="en-US" dirty="0" smtClean="0"/>
              <a:t>)</a:t>
            </a:r>
          </a:p>
          <a:p>
            <a:pPr>
              <a:buNone/>
            </a:pPr>
            <a:r>
              <a:rPr lang="en-US" dirty="0" smtClean="0"/>
              <a:t>	2. Minimize total output power in the filter:</a:t>
            </a:r>
          </a:p>
          <a:p>
            <a:pPr>
              <a:buNone/>
            </a:pPr>
            <a:endParaRPr lang="en-US" dirty="0" smtClean="0"/>
          </a:p>
          <a:p>
            <a:pPr>
              <a:buNone/>
            </a:pPr>
            <a:endParaRPr lang="en-US" dirty="0" smtClean="0"/>
          </a:p>
          <a:p>
            <a:pPr>
              <a:buNone/>
            </a:pPr>
            <a:endParaRPr lang="en-US" sz="800" dirty="0" smtClean="0"/>
          </a:p>
          <a:p>
            <a:pPr>
              <a:buNone/>
            </a:pPr>
            <a:r>
              <a:rPr lang="en-US" dirty="0" smtClean="0"/>
              <a:t>	This is equivalent to minimizing the </a:t>
            </a:r>
            <a:r>
              <a:rPr lang="en-US" dirty="0" err="1" smtClean="0"/>
              <a:t>sidelobe</a:t>
            </a:r>
            <a:r>
              <a:rPr lang="en-US" dirty="0" smtClean="0"/>
              <a:t> contribution even though the integral includes the desired </a:t>
            </a:r>
            <a:r>
              <a:rPr lang="en-US" i="1" dirty="0" err="1" smtClean="0"/>
              <a:t>ω</a:t>
            </a:r>
            <a:r>
              <a:rPr lang="en-US" i="1" baseline="-25000" dirty="0" err="1" smtClean="0"/>
              <a:t>i</a:t>
            </a:r>
            <a:endParaRPr lang="en-US" i="1" baseline="-25000" dirty="0" smtClean="0"/>
          </a:p>
          <a:p>
            <a:pPr>
              <a:buNone/>
            </a:pPr>
            <a:endParaRPr lang="en-US" dirty="0" smtClean="0"/>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162</a:t>
            </a:fld>
            <a:endParaRPr lang="en-US" sz="1200">
              <a:solidFill>
                <a:srgbClr val="003399"/>
              </a:solidFill>
            </a:endParaRPr>
          </a:p>
        </p:txBody>
      </p:sp>
      <p:pic>
        <p:nvPicPr>
          <p:cNvPr id="3074" name="Picture 2"/>
          <p:cNvPicPr>
            <a:picLocks noChangeAspect="1" noChangeArrowheads="1"/>
          </p:cNvPicPr>
          <p:nvPr/>
        </p:nvPicPr>
        <p:blipFill>
          <a:blip r:embed="rId2" cstate="print"/>
          <a:srcRect/>
          <a:stretch>
            <a:fillRect/>
          </a:stretch>
        </p:blipFill>
        <p:spPr bwMode="auto">
          <a:xfrm>
            <a:off x="3148013" y="4204422"/>
            <a:ext cx="3024187" cy="8247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Minimum Variance Method (5)</a:t>
            </a:r>
            <a:endParaRPr lang="en-US" dirty="0"/>
          </a:p>
        </p:txBody>
      </p:sp>
      <p:sp>
        <p:nvSpPr>
          <p:cNvPr id="3" name="Content Placeholder 2"/>
          <p:cNvSpPr>
            <a:spLocks noGrp="1"/>
          </p:cNvSpPr>
          <p:nvPr>
            <p:ph idx="1"/>
          </p:nvPr>
        </p:nvSpPr>
        <p:spPr/>
        <p:txBody>
          <a:bodyPr/>
          <a:lstStyle/>
          <a:p>
            <a:r>
              <a:rPr lang="en-US" b="1" u="sng" dirty="0" smtClean="0"/>
              <a:t>Useable form for </a:t>
            </a:r>
            <a:r>
              <a:rPr lang="el-GR" b="1" i="1" u="sng" dirty="0" smtClean="0"/>
              <a:t>ρ</a:t>
            </a:r>
          </a:p>
          <a:p>
            <a:pPr>
              <a:buNone/>
            </a:pPr>
            <a:r>
              <a:rPr lang="en-US" i="1" dirty="0" smtClean="0"/>
              <a:t>	</a:t>
            </a:r>
            <a:r>
              <a:rPr lang="en-US" dirty="0" smtClean="0"/>
              <a:t>The frequency response of filter </a:t>
            </a:r>
            <a:r>
              <a:rPr lang="en-US" i="1" dirty="0" smtClean="0"/>
              <a:t>h</a:t>
            </a:r>
            <a:r>
              <a:rPr lang="en-US" baseline="-25000" dirty="0" smtClean="0"/>
              <a:t>i</a:t>
            </a:r>
            <a:r>
              <a:rPr lang="en-US" dirty="0" smtClean="0"/>
              <a:t>[</a:t>
            </a:r>
            <a:r>
              <a:rPr lang="en-US" i="1" dirty="0" smtClean="0"/>
              <a:t>n</a:t>
            </a:r>
            <a:r>
              <a:rPr lang="en-US" dirty="0" smtClean="0"/>
              <a:t>] is:</a:t>
            </a:r>
          </a:p>
          <a:p>
            <a:pPr>
              <a:buNone/>
            </a:pPr>
            <a:endParaRPr lang="en-US" dirty="0" smtClean="0"/>
          </a:p>
          <a:p>
            <a:pPr>
              <a:buNone/>
            </a:pPr>
            <a:endParaRPr lang="en-US" dirty="0" smtClean="0"/>
          </a:p>
          <a:p>
            <a:pPr>
              <a:buNone/>
            </a:pPr>
            <a:endParaRPr lang="en-US" sz="800" dirty="0" smtClean="0"/>
          </a:p>
          <a:p>
            <a:pPr>
              <a:buNone/>
            </a:pPr>
            <a:r>
              <a:rPr lang="en-US" dirty="0" smtClean="0"/>
              <a:t>	Using this in the expression for </a:t>
            </a:r>
            <a:r>
              <a:rPr lang="en-US" i="1" dirty="0" smtClean="0"/>
              <a:t>ρ</a:t>
            </a:r>
            <a:r>
              <a:rPr lang="en-US" dirty="0" smtClean="0"/>
              <a:t> gives:</a:t>
            </a:r>
          </a:p>
          <a:p>
            <a:pPr>
              <a:buNone/>
            </a:pPr>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163</a:t>
            </a:fld>
            <a:endParaRPr lang="en-US" sz="1200">
              <a:solidFill>
                <a:srgbClr val="003399"/>
              </a:solidFill>
            </a:endParaRPr>
          </a:p>
        </p:txBody>
      </p:sp>
      <p:pic>
        <p:nvPicPr>
          <p:cNvPr id="4098" name="Picture 2"/>
          <p:cNvPicPr>
            <a:picLocks noChangeAspect="1" noChangeArrowheads="1"/>
          </p:cNvPicPr>
          <p:nvPr/>
        </p:nvPicPr>
        <p:blipFill>
          <a:blip r:embed="rId2" cstate="print"/>
          <a:srcRect/>
          <a:stretch>
            <a:fillRect/>
          </a:stretch>
        </p:blipFill>
        <p:spPr bwMode="auto">
          <a:xfrm>
            <a:off x="3276600" y="1676400"/>
            <a:ext cx="2286000" cy="725326"/>
          </a:xfrm>
          <a:prstGeom prst="rect">
            <a:avLst/>
          </a:prstGeom>
          <a:noFill/>
          <a:ln w="9525">
            <a:noFill/>
            <a:miter lim="800000"/>
            <a:headEnd/>
            <a:tailEnd/>
          </a:ln>
          <a:effectLst/>
        </p:spPr>
      </p:pic>
      <p:sp>
        <p:nvSpPr>
          <p:cNvPr id="6" name="Rectangle 5"/>
          <p:cNvSpPr/>
          <p:nvPr/>
        </p:nvSpPr>
        <p:spPr>
          <a:xfrm>
            <a:off x="5943600" y="1752600"/>
            <a:ext cx="2702984" cy="400110"/>
          </a:xfrm>
          <a:prstGeom prst="rect">
            <a:avLst/>
          </a:prstGeom>
        </p:spPr>
        <p:txBody>
          <a:bodyPr wrap="none">
            <a:spAutoFit/>
          </a:bodyPr>
          <a:lstStyle/>
          <a:p>
            <a:r>
              <a:rPr lang="en-US" i="1" dirty="0" smtClean="0">
                <a:latin typeface="Times New Roman" pitchFamily="18" charset="0"/>
                <a:cs typeface="Times New Roman" pitchFamily="18" charset="0"/>
              </a:rPr>
              <a:t>p = </a:t>
            </a:r>
            <a:r>
              <a:rPr lang="en-US" dirty="0" smtClean="0">
                <a:latin typeface="Times New Roman" pitchFamily="18" charset="0"/>
                <a:cs typeface="Times New Roman" pitchFamily="18" charset="0"/>
              </a:rPr>
              <a:t>Filter length</a:t>
            </a:r>
            <a:r>
              <a:rPr lang="en-US" i="1" dirty="0" smtClean="0">
                <a:latin typeface="Times New Roman" pitchFamily="18" charset="0"/>
                <a:cs typeface="Times New Roman" pitchFamily="18" charset="0"/>
              </a:rPr>
              <a:t>, p  </a:t>
            </a:r>
            <a:r>
              <a:rPr lang="en-US" dirty="0" smtClean="0">
                <a:latin typeface="Times New Roman" pitchFamily="18" charset="0"/>
                <a:cs typeface="Times New Roman" pitchFamily="18" charset="0"/>
              </a:rPr>
              <a:t>&lt;</a:t>
            </a:r>
            <a:r>
              <a:rPr lang="en-US" i="1" dirty="0" smtClean="0">
                <a:latin typeface="Times New Roman" pitchFamily="18" charset="0"/>
                <a:cs typeface="Times New Roman" pitchFamily="18" charset="0"/>
              </a:rPr>
              <a:t> N</a:t>
            </a:r>
          </a:p>
        </p:txBody>
      </p:sp>
      <p:pic>
        <p:nvPicPr>
          <p:cNvPr id="4100" name="Picture 4"/>
          <p:cNvPicPr>
            <a:picLocks noChangeAspect="1" noChangeArrowheads="1"/>
          </p:cNvPicPr>
          <p:nvPr/>
        </p:nvPicPr>
        <p:blipFill>
          <a:blip r:embed="rId3" cstate="print"/>
          <a:srcRect/>
          <a:stretch>
            <a:fillRect/>
          </a:stretch>
        </p:blipFill>
        <p:spPr bwMode="auto">
          <a:xfrm>
            <a:off x="1066800" y="2819400"/>
            <a:ext cx="5105400" cy="3270233"/>
          </a:xfrm>
          <a:prstGeom prst="rect">
            <a:avLst/>
          </a:prstGeom>
          <a:noFill/>
          <a:ln w="9525">
            <a:noFill/>
            <a:miter lim="800000"/>
            <a:headEnd/>
            <a:tailEnd/>
          </a:ln>
          <a:effectLst/>
        </p:spPr>
      </p:pic>
      <p:sp>
        <p:nvSpPr>
          <p:cNvPr id="9" name="Rectangle 8"/>
          <p:cNvSpPr/>
          <p:nvPr/>
        </p:nvSpPr>
        <p:spPr>
          <a:xfrm>
            <a:off x="4648200" y="5083314"/>
            <a:ext cx="4572000" cy="707886"/>
          </a:xfrm>
          <a:prstGeom prst="rect">
            <a:avLst/>
          </a:prstGeom>
        </p:spPr>
        <p:txBody>
          <a:bodyPr>
            <a:spAutoFit/>
          </a:bodyPr>
          <a:lstStyle/>
          <a:p>
            <a:r>
              <a:rPr lang="en-US" dirty="0" smtClean="0"/>
              <a:t>Recognize as vector-matrix-vector multiplication, </a:t>
            </a:r>
            <a:r>
              <a:rPr lang="en-US" b="1" dirty="0" smtClean="0"/>
              <a:t>R</a:t>
            </a:r>
            <a:r>
              <a:rPr lang="en-US" baseline="-25000" dirty="0" smtClean="0"/>
              <a:t>x</a:t>
            </a:r>
            <a:r>
              <a:rPr lang="en-US" dirty="0" smtClean="0"/>
              <a:t>: correlation matrix</a:t>
            </a: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Minimum Variance Method (6)</a:t>
            </a:r>
            <a:endParaRPr lang="en-US" dirty="0"/>
          </a:p>
        </p:txBody>
      </p:sp>
      <p:sp>
        <p:nvSpPr>
          <p:cNvPr id="3" name="Content Placeholder 2"/>
          <p:cNvSpPr>
            <a:spLocks noGrp="1"/>
          </p:cNvSpPr>
          <p:nvPr>
            <p:ph idx="1"/>
          </p:nvPr>
        </p:nvSpPr>
        <p:spPr/>
        <p:txBody>
          <a:bodyPr/>
          <a:lstStyle/>
          <a:p>
            <a:pPr>
              <a:buNone/>
            </a:pPr>
            <a:r>
              <a:rPr lang="en-US" dirty="0" smtClean="0"/>
              <a:t>	For each </a:t>
            </a:r>
            <a:r>
              <a:rPr lang="en-US" i="1" dirty="0" err="1" smtClean="0"/>
              <a:t>i</a:t>
            </a:r>
            <a:r>
              <a:rPr lang="en-US" dirty="0" smtClean="0"/>
              <a:t>, minimize this:</a:t>
            </a:r>
          </a:p>
          <a:p>
            <a:pPr>
              <a:buNone/>
            </a:pPr>
            <a:r>
              <a:rPr lang="en-US" dirty="0" smtClean="0"/>
              <a:t>	Under this constraint:</a:t>
            </a:r>
          </a:p>
          <a:p>
            <a:pPr>
              <a:buNone/>
            </a:pPr>
            <a:endParaRPr lang="en-US" dirty="0" smtClean="0"/>
          </a:p>
          <a:p>
            <a:pPr>
              <a:buNone/>
            </a:pPr>
            <a:r>
              <a:rPr lang="en-US" dirty="0" smtClean="0"/>
              <a:t>	where </a:t>
            </a:r>
          </a:p>
          <a:p>
            <a:pPr>
              <a:buNone/>
            </a:pPr>
            <a:endParaRPr lang="en-US" dirty="0" smtClean="0"/>
          </a:p>
          <a:p>
            <a:pPr>
              <a:buNone/>
            </a:pPr>
            <a:r>
              <a:rPr lang="en-US" dirty="0" smtClean="0"/>
              <a:t>	Most common way to do </a:t>
            </a:r>
            <a:r>
              <a:rPr lang="en-US" b="1" dirty="0" smtClean="0"/>
              <a:t>constrained optimization </a:t>
            </a:r>
            <a:r>
              <a:rPr lang="en-US" dirty="0" smtClean="0"/>
              <a:t>is using the </a:t>
            </a:r>
            <a:r>
              <a:rPr lang="en-US" b="1" dirty="0" smtClean="0"/>
              <a:t>Lagrange Multiplier method</a:t>
            </a:r>
            <a:r>
              <a:rPr lang="en-US" dirty="0" smtClean="0"/>
              <a:t>:</a:t>
            </a:r>
          </a:p>
          <a:p>
            <a:pPr>
              <a:buNone/>
            </a:pPr>
            <a:endParaRPr lang="en-US" dirty="0" smtClean="0"/>
          </a:p>
          <a:p>
            <a:pPr>
              <a:buNone/>
            </a:pPr>
            <a:endParaRPr lang="en-US" sz="800" dirty="0" smtClean="0"/>
          </a:p>
          <a:p>
            <a:pPr>
              <a:buNone/>
            </a:pPr>
            <a:r>
              <a:rPr lang="en-US" dirty="0" smtClean="0"/>
              <a:t>	Find </a:t>
            </a:r>
            <a:r>
              <a:rPr lang="en-US" b="1" dirty="0" smtClean="0"/>
              <a:t>h</a:t>
            </a:r>
            <a:r>
              <a:rPr lang="en-US" i="1" baseline="-25000" dirty="0" smtClean="0"/>
              <a:t>i </a:t>
            </a:r>
            <a:r>
              <a:rPr lang="en-US" dirty="0" smtClean="0"/>
              <a:t>and</a:t>
            </a:r>
            <a:r>
              <a:rPr lang="en-US" b="1" i="1" dirty="0" smtClean="0"/>
              <a:t> </a:t>
            </a:r>
            <a:r>
              <a:rPr lang="el-GR" i="1" dirty="0" smtClean="0"/>
              <a:t>λ</a:t>
            </a:r>
            <a:r>
              <a:rPr lang="en-US" b="1" i="1" dirty="0" smtClean="0"/>
              <a:t> </a:t>
            </a:r>
            <a:r>
              <a:rPr lang="en-US" dirty="0" smtClean="0"/>
              <a:t>to minimize </a:t>
            </a:r>
            <a:r>
              <a:rPr lang="en-US" i="1" dirty="0" smtClean="0"/>
              <a:t>J, </a:t>
            </a:r>
            <a:r>
              <a:rPr lang="en-US" dirty="0" smtClean="0"/>
              <a:t>in general set:</a:t>
            </a:r>
          </a:p>
          <a:p>
            <a:pPr>
              <a:buNone/>
            </a:pPr>
            <a:endParaRPr lang="en-US" dirty="0" smtClean="0"/>
          </a:p>
          <a:p>
            <a:pPr>
              <a:buNone/>
            </a:pPr>
            <a:endParaRPr lang="en-US" dirty="0" smtClean="0"/>
          </a:p>
          <a:p>
            <a:pPr>
              <a:buNone/>
            </a:pPr>
            <a:r>
              <a:rPr lang="en-US" dirty="0" smtClean="0"/>
              <a:t>	But often an easier way is to do these two steps: </a:t>
            </a:r>
          </a:p>
          <a:p>
            <a:pPr>
              <a:buNone/>
            </a:pPr>
            <a:r>
              <a:rPr lang="en-US" dirty="0" smtClean="0"/>
              <a:t>	1. Do the partial </a:t>
            </a:r>
            <a:r>
              <a:rPr lang="en-US" dirty="0" err="1" smtClean="0"/>
              <a:t>w.r.t</a:t>
            </a:r>
            <a:r>
              <a:rPr lang="en-US" dirty="0" smtClean="0"/>
              <a:t>. </a:t>
            </a:r>
            <a:r>
              <a:rPr lang="en-US" b="1" dirty="0" smtClean="0"/>
              <a:t>h</a:t>
            </a:r>
            <a:r>
              <a:rPr lang="en-US" b="1" i="1" baseline="-25000" dirty="0" smtClean="0"/>
              <a:t>i</a:t>
            </a:r>
            <a:r>
              <a:rPr lang="en-US" b="1" i="1" dirty="0" smtClean="0"/>
              <a:t> </a:t>
            </a:r>
            <a:r>
              <a:rPr lang="en-US" dirty="0" smtClean="0"/>
              <a:t>and solve for </a:t>
            </a:r>
            <a:r>
              <a:rPr lang="en-US" b="1" dirty="0" smtClean="0"/>
              <a:t>h</a:t>
            </a:r>
            <a:r>
              <a:rPr lang="en-US" i="1" baseline="-25000" dirty="0" smtClean="0"/>
              <a:t>i</a:t>
            </a:r>
          </a:p>
          <a:p>
            <a:pPr>
              <a:buNone/>
            </a:pPr>
            <a:r>
              <a:rPr lang="en-US" b="1" i="1" dirty="0" smtClean="0"/>
              <a:t>	</a:t>
            </a:r>
            <a:r>
              <a:rPr lang="en-US" dirty="0" smtClean="0"/>
              <a:t>2.Then choose </a:t>
            </a:r>
            <a:r>
              <a:rPr lang="en-US" i="1" dirty="0" smtClean="0"/>
              <a:t>λ</a:t>
            </a:r>
            <a:r>
              <a:rPr lang="en-US" b="1" i="1" dirty="0" smtClean="0"/>
              <a:t> </a:t>
            </a:r>
            <a:r>
              <a:rPr lang="en-US" dirty="0" smtClean="0"/>
              <a:t>to ensure solution meets the constraint</a:t>
            </a:r>
          </a:p>
          <a:p>
            <a:pPr>
              <a:buNone/>
            </a:pPr>
            <a:endParaRPr lang="en-US" dirty="0" smtClean="0"/>
          </a:p>
          <a:p>
            <a:pPr>
              <a:buNone/>
            </a:pPr>
            <a:endParaRPr lang="en-US" dirty="0" smtClean="0"/>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164</a:t>
            </a:fld>
            <a:endParaRPr lang="en-US" sz="1200">
              <a:solidFill>
                <a:srgbClr val="003399"/>
              </a:solidFill>
            </a:endParaRPr>
          </a:p>
        </p:txBody>
      </p:sp>
      <p:pic>
        <p:nvPicPr>
          <p:cNvPr id="5122" name="Picture 2"/>
          <p:cNvPicPr>
            <a:picLocks noChangeAspect="1" noChangeArrowheads="1"/>
          </p:cNvPicPr>
          <p:nvPr/>
        </p:nvPicPr>
        <p:blipFill>
          <a:blip r:embed="rId2" cstate="print"/>
          <a:srcRect/>
          <a:stretch>
            <a:fillRect/>
          </a:stretch>
        </p:blipFill>
        <p:spPr bwMode="auto">
          <a:xfrm>
            <a:off x="3886200" y="838200"/>
            <a:ext cx="1404937" cy="37086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3429000" y="1571021"/>
            <a:ext cx="2681287" cy="333979"/>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cstate="print"/>
          <a:srcRect/>
          <a:stretch>
            <a:fillRect/>
          </a:stretch>
        </p:blipFill>
        <p:spPr bwMode="auto">
          <a:xfrm>
            <a:off x="2641601" y="2209800"/>
            <a:ext cx="3835399" cy="381000"/>
          </a:xfrm>
          <a:prstGeom prst="rect">
            <a:avLst/>
          </a:prstGeom>
          <a:noFill/>
          <a:ln w="9525">
            <a:noFill/>
            <a:miter lim="800000"/>
            <a:headEnd/>
            <a:tailEnd/>
          </a:ln>
          <a:effectLst/>
        </p:spPr>
      </p:pic>
      <p:pic>
        <p:nvPicPr>
          <p:cNvPr id="5125" name="Picture 5"/>
          <p:cNvPicPr>
            <a:picLocks noChangeAspect="1" noChangeArrowheads="1"/>
          </p:cNvPicPr>
          <p:nvPr/>
        </p:nvPicPr>
        <p:blipFill>
          <a:blip r:embed="rId5" cstate="print"/>
          <a:srcRect/>
          <a:stretch>
            <a:fillRect/>
          </a:stretch>
        </p:blipFill>
        <p:spPr bwMode="auto">
          <a:xfrm>
            <a:off x="3219450" y="3352800"/>
            <a:ext cx="2724150" cy="483005"/>
          </a:xfrm>
          <a:prstGeom prst="rect">
            <a:avLst/>
          </a:prstGeom>
          <a:noFill/>
          <a:ln w="9525">
            <a:noFill/>
            <a:miter lim="800000"/>
            <a:headEnd/>
            <a:tailEnd/>
          </a:ln>
          <a:effectLst/>
        </p:spPr>
      </p:pic>
      <p:pic>
        <p:nvPicPr>
          <p:cNvPr id="5126" name="Picture 6"/>
          <p:cNvPicPr>
            <a:picLocks noChangeAspect="1" noChangeArrowheads="1"/>
          </p:cNvPicPr>
          <p:nvPr/>
        </p:nvPicPr>
        <p:blipFill>
          <a:blip r:embed="rId6" cstate="print"/>
          <a:srcRect/>
          <a:stretch>
            <a:fillRect/>
          </a:stretch>
        </p:blipFill>
        <p:spPr bwMode="auto">
          <a:xfrm>
            <a:off x="3352801" y="4267201"/>
            <a:ext cx="2438399" cy="6395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Minimum Variance Method (7)</a:t>
            </a:r>
            <a:endParaRPr lang="en-US" dirty="0"/>
          </a:p>
        </p:txBody>
      </p:sp>
      <p:sp>
        <p:nvSpPr>
          <p:cNvPr id="3" name="Content Placeholder 2"/>
          <p:cNvSpPr>
            <a:spLocks noGrp="1"/>
          </p:cNvSpPr>
          <p:nvPr>
            <p:ph idx="1"/>
          </p:nvPr>
        </p:nvSpPr>
        <p:spPr/>
        <p:txBody>
          <a:bodyPr/>
          <a:lstStyle/>
          <a:p>
            <a:pPr>
              <a:buNone/>
            </a:pPr>
            <a:r>
              <a:rPr lang="en-US" b="1" dirty="0" smtClean="0"/>
              <a:t>	Gradient:</a:t>
            </a:r>
          </a:p>
          <a:p>
            <a:pPr>
              <a:buNone/>
            </a:pPr>
            <a:r>
              <a:rPr lang="en-US" b="1" dirty="0" smtClean="0"/>
              <a:t>	</a:t>
            </a:r>
            <a:r>
              <a:rPr lang="en-US" dirty="0" smtClean="0"/>
              <a:t>If </a:t>
            </a:r>
            <a:r>
              <a:rPr lang="en-US" i="1" dirty="0" smtClean="0"/>
              <a:t>g</a:t>
            </a:r>
            <a:r>
              <a:rPr lang="en-US" dirty="0" smtClean="0"/>
              <a:t>(</a:t>
            </a:r>
            <a:r>
              <a:rPr lang="en-US" b="1" dirty="0" smtClean="0"/>
              <a:t>x) </a:t>
            </a:r>
            <a:r>
              <a:rPr lang="en-US" dirty="0" smtClean="0"/>
              <a:t>is a scalar-valued function of a real-valued vector </a:t>
            </a:r>
            <a:r>
              <a:rPr lang="en-US" b="1" dirty="0" smtClean="0"/>
              <a:t>x</a:t>
            </a:r>
            <a:r>
              <a:rPr lang="en-US" dirty="0" smtClean="0"/>
              <a:t>, then the gradient of </a:t>
            </a:r>
            <a:r>
              <a:rPr lang="en-US" i="1" dirty="0" smtClean="0"/>
              <a:t>g</a:t>
            </a:r>
            <a:r>
              <a:rPr lang="en-US" dirty="0" smtClean="0"/>
              <a:t>(</a:t>
            </a:r>
            <a:r>
              <a:rPr lang="en-US" b="1" dirty="0" smtClean="0"/>
              <a:t>x</a:t>
            </a:r>
            <a:r>
              <a:rPr lang="en-US" dirty="0" smtClean="0"/>
              <a:t>) is defined as:</a:t>
            </a:r>
          </a:p>
          <a:p>
            <a:pPr>
              <a:buNone/>
            </a:pPr>
            <a:endParaRPr lang="en-US" dirty="0" smtClean="0"/>
          </a:p>
          <a:p>
            <a:pPr>
              <a:buNone/>
            </a:pPr>
            <a:endParaRPr lang="en-US" dirty="0" smtClean="0"/>
          </a:p>
          <a:p>
            <a:pPr>
              <a:buNone/>
            </a:pPr>
            <a:endParaRPr lang="en-US" sz="800" dirty="0" smtClean="0"/>
          </a:p>
          <a:p>
            <a:pPr>
              <a:buNone/>
            </a:pPr>
            <a:r>
              <a:rPr lang="en-US" dirty="0" smtClean="0"/>
              <a:t>	Gradient here is nothing more than: the vector whose elements are the partials </a:t>
            </a:r>
            <a:r>
              <a:rPr lang="en-US" dirty="0" err="1" smtClean="0"/>
              <a:t>w.r.t</a:t>
            </a:r>
            <a:r>
              <a:rPr lang="en-US" dirty="0" smtClean="0"/>
              <a:t>. each element of </a:t>
            </a:r>
            <a:r>
              <a:rPr lang="en-US" b="1" dirty="0" smtClean="0"/>
              <a:t>x.</a:t>
            </a:r>
          </a:p>
          <a:p>
            <a:pPr>
              <a:buNone/>
            </a:pPr>
            <a:r>
              <a:rPr lang="en-US" b="1" dirty="0" smtClean="0"/>
              <a:t>	</a:t>
            </a:r>
            <a:r>
              <a:rPr lang="en-US" dirty="0" smtClean="0"/>
              <a:t>(Note: There are similar definitions when </a:t>
            </a:r>
            <a:r>
              <a:rPr lang="en-US" i="1" dirty="0" smtClean="0"/>
              <a:t>g</a:t>
            </a:r>
            <a:r>
              <a:rPr lang="en-US" dirty="0" smtClean="0"/>
              <a:t>(</a:t>
            </a:r>
            <a:r>
              <a:rPr lang="en-US" b="1" dirty="0" smtClean="0"/>
              <a:t>x) </a:t>
            </a:r>
            <a:r>
              <a:rPr lang="en-US" dirty="0" smtClean="0"/>
              <a:t>is vector-valued.)</a:t>
            </a:r>
          </a:p>
          <a:p>
            <a:pPr>
              <a:buNone/>
            </a:pPr>
            <a:endParaRPr lang="en-US" sz="800" dirty="0" smtClean="0"/>
          </a:p>
          <a:p>
            <a:pPr>
              <a:buNone/>
            </a:pPr>
            <a:r>
              <a:rPr lang="en-US" dirty="0" smtClean="0"/>
              <a:t>	</a:t>
            </a:r>
            <a:r>
              <a:rPr lang="en-US" u="sng" dirty="0" smtClean="0"/>
              <a:t>Example</a:t>
            </a:r>
            <a:r>
              <a:rPr lang="en-US" dirty="0" smtClean="0"/>
              <a:t>:</a:t>
            </a:r>
          </a:p>
          <a:p>
            <a:pPr>
              <a:buNone/>
            </a:pPr>
            <a:endParaRPr lang="en-US" b="1" dirty="0" smtClean="0"/>
          </a:p>
          <a:p>
            <a:pPr>
              <a:buNone/>
            </a:pPr>
            <a:endParaRPr lang="en-US" dirty="0" smtClean="0"/>
          </a:p>
          <a:p>
            <a:pPr>
              <a:buNone/>
            </a:pPr>
            <a:endParaRPr lang="en-US" b="1" dirty="0" smtClean="0"/>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165</a:t>
            </a:fld>
            <a:endParaRPr lang="en-US" sz="1200">
              <a:solidFill>
                <a:srgbClr val="003399"/>
              </a:solidFill>
            </a:endParaRPr>
          </a:p>
        </p:txBody>
      </p:sp>
      <p:pic>
        <p:nvPicPr>
          <p:cNvPr id="6146" name="Picture 2"/>
          <p:cNvPicPr>
            <a:picLocks noChangeAspect="1" noChangeArrowheads="1"/>
          </p:cNvPicPr>
          <p:nvPr/>
        </p:nvPicPr>
        <p:blipFill>
          <a:blip r:embed="rId2" cstate="print"/>
          <a:srcRect/>
          <a:stretch>
            <a:fillRect/>
          </a:stretch>
        </p:blipFill>
        <p:spPr bwMode="auto">
          <a:xfrm>
            <a:off x="2286001" y="1981200"/>
            <a:ext cx="4648199" cy="742121"/>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a:stretch>
            <a:fillRect/>
          </a:stretch>
        </p:blipFill>
        <p:spPr bwMode="auto">
          <a:xfrm>
            <a:off x="2286000" y="3828675"/>
            <a:ext cx="4648200" cy="2267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Minimum Variance Method (8)</a:t>
            </a:r>
            <a:endParaRPr lang="en-US" dirty="0"/>
          </a:p>
        </p:txBody>
      </p:sp>
      <p:sp>
        <p:nvSpPr>
          <p:cNvPr id="3" name="Content Placeholder 2"/>
          <p:cNvSpPr>
            <a:spLocks noGrp="1"/>
          </p:cNvSpPr>
          <p:nvPr>
            <p:ph idx="1"/>
          </p:nvPr>
        </p:nvSpPr>
        <p:spPr/>
        <p:txBody>
          <a:bodyPr/>
          <a:lstStyle/>
          <a:p>
            <a:pPr>
              <a:buNone/>
            </a:pPr>
            <a:r>
              <a:rPr lang="en-US" dirty="0" smtClean="0"/>
              <a:t>	</a:t>
            </a:r>
            <a:r>
              <a:rPr lang="en-US" u="sng" dirty="0" smtClean="0"/>
              <a:t>Step 1</a:t>
            </a:r>
            <a:r>
              <a:rPr lang="en-US" dirty="0" smtClean="0"/>
              <a:t>: For our scalar-valued function </a:t>
            </a:r>
            <a:r>
              <a:rPr lang="en-US" i="1" dirty="0" smtClean="0"/>
              <a:t>J</a:t>
            </a:r>
            <a:r>
              <a:rPr lang="en-US" dirty="0" smtClean="0"/>
              <a:t>, we get:</a:t>
            </a:r>
          </a:p>
          <a:p>
            <a:pPr>
              <a:buNone/>
            </a:pPr>
            <a:endParaRPr lang="en-US" dirty="0" smtClean="0"/>
          </a:p>
          <a:p>
            <a:pPr>
              <a:buNone/>
            </a:pPr>
            <a:endParaRPr lang="en-US" dirty="0" smtClean="0"/>
          </a:p>
          <a:p>
            <a:pPr>
              <a:buNone/>
            </a:pPr>
            <a:endParaRPr lang="en-US" sz="800" dirty="0" smtClean="0"/>
          </a:p>
          <a:p>
            <a:pPr>
              <a:buNone/>
              <a:tabLst>
                <a:tab pos="1143000" algn="l"/>
              </a:tabLst>
            </a:pPr>
            <a:r>
              <a:rPr lang="en-US" dirty="0" smtClean="0"/>
              <a:t>		Solve this for </a:t>
            </a:r>
            <a:r>
              <a:rPr lang="en-US" b="1" dirty="0" err="1" smtClean="0"/>
              <a:t>h</a:t>
            </a:r>
            <a:r>
              <a:rPr lang="en-US" i="1" baseline="-25000" dirty="0" err="1" smtClean="0"/>
              <a:t>i,o</a:t>
            </a:r>
            <a:r>
              <a:rPr lang="en-US" dirty="0" smtClean="0"/>
              <a:t>:</a:t>
            </a:r>
          </a:p>
          <a:p>
            <a:pPr>
              <a:buNone/>
              <a:tabLst>
                <a:tab pos="1143000" algn="l"/>
              </a:tabLst>
            </a:pPr>
            <a:endParaRPr lang="en-US" dirty="0" smtClean="0"/>
          </a:p>
          <a:p>
            <a:pPr>
              <a:buNone/>
              <a:tabLst>
                <a:tab pos="1143000" algn="l"/>
              </a:tabLst>
            </a:pPr>
            <a:r>
              <a:rPr lang="en-US" dirty="0" smtClean="0"/>
              <a:t>	</a:t>
            </a:r>
            <a:r>
              <a:rPr lang="en-US" u="sng" dirty="0" smtClean="0"/>
              <a:t>Step 2</a:t>
            </a:r>
            <a:r>
              <a:rPr lang="en-US" dirty="0" smtClean="0"/>
              <a:t>: Choose </a:t>
            </a:r>
            <a:r>
              <a:rPr lang="en-US" i="1" dirty="0" smtClean="0"/>
              <a:t>λ</a:t>
            </a:r>
            <a:r>
              <a:rPr lang="en-US" dirty="0" smtClean="0"/>
              <a:t> to make this solution satisfy constraint:</a:t>
            </a:r>
          </a:p>
          <a:p>
            <a:pPr>
              <a:buNone/>
              <a:tabLst>
                <a:tab pos="1143000" algn="l"/>
              </a:tabLst>
            </a:pPr>
            <a:endParaRPr lang="en-US" dirty="0" smtClean="0"/>
          </a:p>
          <a:p>
            <a:pPr>
              <a:buNone/>
              <a:tabLst>
                <a:tab pos="1143000" algn="l"/>
              </a:tabLst>
            </a:pPr>
            <a:endParaRPr lang="en-US" dirty="0" smtClean="0"/>
          </a:p>
          <a:p>
            <a:pPr>
              <a:buNone/>
              <a:tabLst>
                <a:tab pos="1143000" algn="l"/>
              </a:tabLst>
            </a:pPr>
            <a:r>
              <a:rPr lang="en-US" dirty="0" smtClean="0"/>
              <a:t>		Now use this </a:t>
            </a:r>
            <a:r>
              <a:rPr lang="en-US" i="1" dirty="0" smtClean="0"/>
              <a:t>λ</a:t>
            </a:r>
            <a:r>
              <a:rPr lang="en-US" dirty="0" smtClean="0"/>
              <a:t> in optimal </a:t>
            </a:r>
            <a:r>
              <a:rPr lang="en-US" b="1" dirty="0" err="1" smtClean="0"/>
              <a:t>h</a:t>
            </a:r>
            <a:r>
              <a:rPr lang="en-US" i="1" baseline="-25000" dirty="0" err="1" smtClean="0"/>
              <a:t>i,o</a:t>
            </a:r>
            <a:r>
              <a:rPr lang="en-US" dirty="0" smtClean="0"/>
              <a:t>:</a:t>
            </a:r>
          </a:p>
          <a:p>
            <a:pPr>
              <a:buNone/>
              <a:tabLst>
                <a:tab pos="1143000" algn="l"/>
              </a:tabLst>
            </a:pPr>
            <a:endParaRPr lang="en-US" dirty="0" smtClean="0"/>
          </a:p>
          <a:p>
            <a:pPr>
              <a:buNone/>
              <a:tabLst>
                <a:tab pos="1143000" algn="l"/>
              </a:tabLst>
            </a:pPr>
            <a:endParaRPr lang="en-US" dirty="0" smtClean="0"/>
          </a:p>
          <a:p>
            <a:pPr>
              <a:buNone/>
              <a:tabLst>
                <a:tab pos="1143000" algn="l"/>
              </a:tabLst>
            </a:pPr>
            <a:endParaRPr lang="en-US" dirty="0" smtClean="0"/>
          </a:p>
          <a:p>
            <a:pPr>
              <a:buNone/>
              <a:tabLst>
                <a:tab pos="1143000" algn="l"/>
              </a:tabLst>
            </a:pPr>
            <a:r>
              <a:rPr lang="en-US" dirty="0" smtClean="0"/>
              <a:t>		This gives the optimal filter for estimating the power at the 	frequency </a:t>
            </a:r>
            <a:r>
              <a:rPr lang="en-US" dirty="0" err="1" smtClean="0"/>
              <a:t>ω</a:t>
            </a:r>
            <a:r>
              <a:rPr lang="en-US" i="1" baseline="-25000" dirty="0" err="1" smtClean="0"/>
              <a:t>i</a:t>
            </a:r>
            <a:r>
              <a:rPr lang="en-US" i="1" baseline="-25000" dirty="0" smtClean="0"/>
              <a:t> </a:t>
            </a:r>
          </a:p>
          <a:p>
            <a:pPr>
              <a:buNone/>
              <a:tabLst>
                <a:tab pos="1143000" algn="l"/>
              </a:tabLst>
            </a:pPr>
            <a:endParaRPr lang="en-US" dirty="0" smtClean="0"/>
          </a:p>
          <a:p>
            <a:pPr>
              <a:buNone/>
              <a:tabLst>
                <a:tab pos="1143000" algn="l"/>
              </a:tabLst>
            </a:pPr>
            <a:endParaRPr lang="en-US" dirty="0" smtClean="0"/>
          </a:p>
          <a:p>
            <a:pPr>
              <a:buNone/>
              <a:tabLst>
                <a:tab pos="1143000" algn="l"/>
              </a:tabLst>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166</a:t>
            </a:fld>
            <a:endParaRPr lang="en-US" sz="1200">
              <a:solidFill>
                <a:srgbClr val="003399"/>
              </a:solidFill>
            </a:endParaRPr>
          </a:p>
        </p:txBody>
      </p:sp>
      <p:pic>
        <p:nvPicPr>
          <p:cNvPr id="7171" name="Picture 3"/>
          <p:cNvPicPr>
            <a:picLocks noChangeAspect="1" noChangeArrowheads="1"/>
          </p:cNvPicPr>
          <p:nvPr/>
        </p:nvPicPr>
        <p:blipFill>
          <a:blip r:embed="rId2" cstate="print"/>
          <a:srcRect/>
          <a:stretch>
            <a:fillRect/>
          </a:stretch>
        </p:blipFill>
        <p:spPr bwMode="auto">
          <a:xfrm>
            <a:off x="2971800" y="1295402"/>
            <a:ext cx="3124200" cy="684922"/>
          </a:xfrm>
          <a:prstGeom prst="rect">
            <a:avLst/>
          </a:prstGeom>
          <a:noFill/>
          <a:ln w="9525">
            <a:noFill/>
            <a:miter lim="800000"/>
            <a:headEnd/>
            <a:tailEnd/>
          </a:ln>
          <a:effectLst/>
        </p:spPr>
      </p:pic>
      <p:pic>
        <p:nvPicPr>
          <p:cNvPr id="7172" name="Picture 4"/>
          <p:cNvPicPr>
            <a:picLocks noChangeAspect="1" noChangeArrowheads="1"/>
          </p:cNvPicPr>
          <p:nvPr/>
        </p:nvPicPr>
        <p:blipFill>
          <a:blip r:embed="rId3" cstate="print"/>
          <a:srcRect/>
          <a:stretch>
            <a:fillRect/>
          </a:stretch>
        </p:blipFill>
        <p:spPr bwMode="auto">
          <a:xfrm>
            <a:off x="3829050" y="2057400"/>
            <a:ext cx="1581150" cy="422445"/>
          </a:xfrm>
          <a:prstGeom prst="rect">
            <a:avLst/>
          </a:prstGeom>
          <a:noFill/>
          <a:ln w="9525">
            <a:noFill/>
            <a:miter lim="800000"/>
            <a:headEnd/>
            <a:tailEnd/>
          </a:ln>
          <a:effectLst/>
        </p:spPr>
      </p:pic>
      <p:pic>
        <p:nvPicPr>
          <p:cNvPr id="7173" name="Picture 5"/>
          <p:cNvPicPr>
            <a:picLocks noChangeAspect="1" noChangeArrowheads="1"/>
          </p:cNvPicPr>
          <p:nvPr/>
        </p:nvPicPr>
        <p:blipFill>
          <a:blip r:embed="rId4" cstate="print"/>
          <a:srcRect/>
          <a:stretch>
            <a:fillRect/>
          </a:stretch>
        </p:blipFill>
        <p:spPr bwMode="auto">
          <a:xfrm>
            <a:off x="1905000" y="3247838"/>
            <a:ext cx="5334000" cy="685197"/>
          </a:xfrm>
          <a:prstGeom prst="rect">
            <a:avLst/>
          </a:prstGeom>
          <a:noFill/>
          <a:ln w="9525">
            <a:noFill/>
            <a:miter lim="800000"/>
            <a:headEnd/>
            <a:tailEnd/>
          </a:ln>
          <a:effectLst/>
        </p:spPr>
      </p:pic>
      <p:pic>
        <p:nvPicPr>
          <p:cNvPr id="7174" name="Picture 6"/>
          <p:cNvPicPr>
            <a:picLocks noChangeAspect="1" noChangeArrowheads="1"/>
          </p:cNvPicPr>
          <p:nvPr/>
        </p:nvPicPr>
        <p:blipFill>
          <a:blip r:embed="rId5" cstate="print"/>
          <a:srcRect/>
          <a:stretch>
            <a:fillRect/>
          </a:stretch>
        </p:blipFill>
        <p:spPr bwMode="auto">
          <a:xfrm>
            <a:off x="3886200" y="4419601"/>
            <a:ext cx="1600200" cy="7915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Minimum Variance Method (9)</a:t>
            </a:r>
            <a:endParaRPr lang="en-US" dirty="0"/>
          </a:p>
        </p:txBody>
      </p:sp>
      <p:sp>
        <p:nvSpPr>
          <p:cNvPr id="3" name="Content Placeholder 2"/>
          <p:cNvSpPr>
            <a:spLocks noGrp="1"/>
          </p:cNvSpPr>
          <p:nvPr>
            <p:ph idx="1"/>
          </p:nvPr>
        </p:nvSpPr>
        <p:spPr/>
        <p:txBody>
          <a:bodyPr/>
          <a:lstStyle/>
          <a:p>
            <a:pPr>
              <a:buNone/>
            </a:pPr>
            <a:r>
              <a:rPr lang="en-US" i="1" dirty="0" smtClean="0"/>
              <a:t>	</a:t>
            </a:r>
            <a:r>
              <a:rPr lang="en-US" b="1" dirty="0" smtClean="0"/>
              <a:t>In</a:t>
            </a:r>
            <a:r>
              <a:rPr lang="en-US" dirty="0" smtClean="0"/>
              <a:t> </a:t>
            </a:r>
            <a:r>
              <a:rPr lang="en-US" b="1" dirty="0" smtClean="0"/>
              <a:t>principle–we need to solve </a:t>
            </a:r>
            <a:r>
              <a:rPr lang="en-US" b="1" dirty="0" err="1" smtClean="0"/>
              <a:t>h</a:t>
            </a:r>
            <a:r>
              <a:rPr lang="en-US" i="1" baseline="-25000" dirty="0" err="1" smtClean="0"/>
              <a:t>i,o</a:t>
            </a:r>
            <a:r>
              <a:rPr lang="en-US" b="1" dirty="0" smtClean="0"/>
              <a:t> for each frequency </a:t>
            </a:r>
            <a:r>
              <a:rPr lang="en-US" b="1" i="1" dirty="0" err="1" smtClean="0"/>
              <a:t>ω</a:t>
            </a:r>
            <a:r>
              <a:rPr lang="en-US" b="1" i="1" baseline="-25000" dirty="0" err="1" smtClean="0"/>
              <a:t>i</a:t>
            </a:r>
            <a:r>
              <a:rPr lang="en-US" b="1" i="1" dirty="0" smtClean="0"/>
              <a:t> </a:t>
            </a:r>
            <a:r>
              <a:rPr lang="en-US" b="1" dirty="0" smtClean="0"/>
              <a:t>at which we wish to get a PSD estimate. Then we would compute the output power at each filter and that would be our PSD estimate </a:t>
            </a:r>
            <a:r>
              <a:rPr lang="en-US" dirty="0" smtClean="0"/>
              <a:t>(based on an equation for the output power: </a:t>
            </a:r>
            <a:r>
              <a:rPr lang="en-US" i="1" dirty="0" err="1" smtClean="0"/>
              <a:t>ρ</a:t>
            </a:r>
            <a:r>
              <a:rPr lang="en-US" i="1" baseline="-25000" dirty="0" err="1" smtClean="0"/>
              <a:t>i</a:t>
            </a:r>
            <a:r>
              <a:rPr lang="en-US" dirty="0" smtClean="0"/>
              <a:t>)</a:t>
            </a:r>
          </a:p>
          <a:p>
            <a:pPr>
              <a:buNone/>
            </a:pPr>
            <a:endParaRPr lang="en-US" sz="800" dirty="0" smtClean="0"/>
          </a:p>
          <a:p>
            <a:pPr>
              <a:buNone/>
            </a:pPr>
            <a:r>
              <a:rPr lang="en-US" dirty="0" smtClean="0"/>
              <a:t>	The estimate of the power at </a:t>
            </a:r>
            <a:r>
              <a:rPr lang="en-US" i="1" dirty="0" err="1" smtClean="0"/>
              <a:t>ω</a:t>
            </a:r>
            <a:r>
              <a:rPr lang="en-US" i="1" baseline="-25000" dirty="0" err="1" smtClean="0"/>
              <a:t>i</a:t>
            </a:r>
            <a:r>
              <a:rPr lang="en-US" i="1" dirty="0" smtClean="0"/>
              <a:t> </a:t>
            </a:r>
            <a:r>
              <a:rPr lang="en-US" dirty="0" smtClean="0"/>
              <a:t>is nothing more than the minimized value of </a:t>
            </a:r>
            <a:r>
              <a:rPr lang="en-US" i="1" dirty="0" err="1" smtClean="0"/>
              <a:t>ρ</a:t>
            </a:r>
            <a:r>
              <a:rPr lang="en-US" i="1" baseline="-25000" dirty="0" err="1" smtClean="0"/>
              <a:t>i</a:t>
            </a:r>
            <a:r>
              <a:rPr lang="en-US" dirty="0" smtClean="0"/>
              <a:t>:</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sz="1400" dirty="0" smtClean="0"/>
          </a:p>
          <a:p>
            <a:pPr>
              <a:buNone/>
            </a:pPr>
            <a:r>
              <a:rPr lang="en-US" dirty="0" smtClean="0"/>
              <a:t>	Thus, the </a:t>
            </a:r>
            <a:r>
              <a:rPr lang="en-US" b="1" dirty="0" smtClean="0"/>
              <a:t>estimated power </a:t>
            </a:r>
            <a:r>
              <a:rPr lang="en-US" dirty="0" smtClean="0"/>
              <a:t>at frequency </a:t>
            </a:r>
            <a:r>
              <a:rPr lang="en-US" i="1" dirty="0" err="1" smtClean="0"/>
              <a:t>ω</a:t>
            </a:r>
            <a:r>
              <a:rPr lang="en-US" i="1" baseline="-25000" dirty="0" err="1" smtClean="0"/>
              <a:t>i</a:t>
            </a:r>
            <a:r>
              <a:rPr lang="en-US" i="1" baseline="-25000" dirty="0" smtClean="0"/>
              <a:t> </a:t>
            </a:r>
            <a:r>
              <a:rPr lang="en-US" dirty="0" smtClean="0"/>
              <a:t>is: </a:t>
            </a:r>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167</a:t>
            </a:fld>
            <a:endParaRPr lang="en-US" sz="1200">
              <a:solidFill>
                <a:srgbClr val="003399"/>
              </a:solidFill>
            </a:endParaRPr>
          </a:p>
        </p:txBody>
      </p:sp>
      <p:pic>
        <p:nvPicPr>
          <p:cNvPr id="8194" name="Picture 2"/>
          <p:cNvPicPr>
            <a:picLocks noChangeAspect="1" noChangeArrowheads="1"/>
          </p:cNvPicPr>
          <p:nvPr/>
        </p:nvPicPr>
        <p:blipFill>
          <a:blip r:embed="rId2" cstate="print"/>
          <a:srcRect/>
          <a:stretch>
            <a:fillRect/>
          </a:stretch>
        </p:blipFill>
        <p:spPr bwMode="auto">
          <a:xfrm>
            <a:off x="1600200" y="2895600"/>
            <a:ext cx="6096000" cy="2079459"/>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cstate="print"/>
          <a:srcRect/>
          <a:stretch>
            <a:fillRect/>
          </a:stretch>
        </p:blipFill>
        <p:spPr bwMode="auto">
          <a:xfrm>
            <a:off x="3733800" y="5410200"/>
            <a:ext cx="1905000" cy="67100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Minimum Variance Method (10)</a:t>
            </a:r>
            <a:endParaRPr lang="en-US" dirty="0"/>
          </a:p>
        </p:txBody>
      </p:sp>
      <p:sp>
        <p:nvSpPr>
          <p:cNvPr id="3" name="Content Placeholder 2"/>
          <p:cNvSpPr>
            <a:spLocks noGrp="1"/>
          </p:cNvSpPr>
          <p:nvPr>
            <p:ph idx="1"/>
          </p:nvPr>
        </p:nvSpPr>
        <p:spPr/>
        <p:txBody>
          <a:bodyPr/>
          <a:lstStyle/>
          <a:p>
            <a:pPr>
              <a:buNone/>
            </a:pPr>
            <a:r>
              <a:rPr lang="en-US" dirty="0" smtClean="0"/>
              <a:t>	To get the power spectral density (PSD) we need to divide by the filter’s bandwidth –for a filter of length </a:t>
            </a:r>
            <a:r>
              <a:rPr lang="en-US" i="1" dirty="0" smtClean="0"/>
              <a:t>p </a:t>
            </a:r>
            <a:r>
              <a:rPr lang="en-US" dirty="0" smtClean="0"/>
              <a:t>the bandwidth is approximately 1/</a:t>
            </a:r>
            <a:r>
              <a:rPr lang="en-US" i="1" dirty="0" smtClean="0"/>
              <a:t>p </a:t>
            </a:r>
            <a:r>
              <a:rPr lang="en-US" dirty="0" smtClean="0"/>
              <a:t>so our </a:t>
            </a:r>
            <a:r>
              <a:rPr lang="en-US" b="1" dirty="0" smtClean="0"/>
              <a:t>MVSE PSD estimate </a:t>
            </a:r>
            <a:r>
              <a:rPr lang="en-US" dirty="0" smtClean="0"/>
              <a:t>is:</a:t>
            </a:r>
          </a:p>
          <a:p>
            <a:pPr>
              <a:buNone/>
            </a:pPr>
            <a:endParaRPr lang="en-US" dirty="0" smtClean="0"/>
          </a:p>
          <a:p>
            <a:pPr>
              <a:buNone/>
            </a:pPr>
            <a:endParaRPr lang="en-US" dirty="0" smtClean="0"/>
          </a:p>
          <a:p>
            <a:pPr>
              <a:buNone/>
            </a:pPr>
            <a:endParaRPr lang="en-US" sz="800" dirty="0" smtClean="0"/>
          </a:p>
          <a:p>
            <a:pPr>
              <a:buNone/>
            </a:pPr>
            <a:r>
              <a:rPr lang="en-US" dirty="0" smtClean="0"/>
              <a:t>	This estimate requires the ACF in matrix form. So, we need an estimate of the ACF in matrix form.</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168</a:t>
            </a:fld>
            <a:endParaRPr lang="en-US" sz="1200">
              <a:solidFill>
                <a:srgbClr val="003399"/>
              </a:solidFill>
            </a:endParaRPr>
          </a:p>
        </p:txBody>
      </p:sp>
      <p:pic>
        <p:nvPicPr>
          <p:cNvPr id="9218" name="Picture 2"/>
          <p:cNvPicPr>
            <a:picLocks noChangeAspect="1" noChangeArrowheads="1"/>
          </p:cNvPicPr>
          <p:nvPr/>
        </p:nvPicPr>
        <p:blipFill>
          <a:blip r:embed="rId2" cstate="print"/>
          <a:srcRect/>
          <a:stretch>
            <a:fillRect/>
          </a:stretch>
        </p:blipFill>
        <p:spPr bwMode="auto">
          <a:xfrm>
            <a:off x="3429001" y="1905000"/>
            <a:ext cx="2133600" cy="6619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Minimum Variance Method (11)</a:t>
            </a:r>
            <a:endParaRPr lang="en-US" dirty="0"/>
          </a:p>
        </p:txBody>
      </p:sp>
      <p:sp>
        <p:nvSpPr>
          <p:cNvPr id="3" name="Content Placeholder 2"/>
          <p:cNvSpPr>
            <a:spLocks noGrp="1"/>
          </p:cNvSpPr>
          <p:nvPr>
            <p:ph idx="1"/>
          </p:nvPr>
        </p:nvSpPr>
        <p:spPr/>
        <p:txBody>
          <a:bodyPr/>
          <a:lstStyle/>
          <a:p>
            <a:r>
              <a:rPr lang="en-US" b="1" u="sng" dirty="0" smtClean="0"/>
              <a:t>Estimating ACF in matrix form</a:t>
            </a:r>
            <a:r>
              <a:rPr lang="en-US" dirty="0" smtClean="0"/>
              <a:t>:</a:t>
            </a:r>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r>
              <a:rPr lang="en-US" dirty="0" smtClean="0"/>
              <a:t>	where</a:t>
            </a:r>
          </a:p>
          <a:p>
            <a:pPr>
              <a:buNone/>
            </a:pPr>
            <a:endParaRPr lang="en-US" dirty="0" smtClean="0"/>
          </a:p>
          <a:p>
            <a:pPr>
              <a:buNone/>
            </a:pPr>
            <a:endParaRPr lang="en-US" dirty="0" smtClean="0"/>
          </a:p>
          <a:p>
            <a:pPr>
              <a:buNone/>
            </a:pPr>
            <a:endParaRPr lang="en-US" dirty="0" smtClean="0"/>
          </a:p>
          <a:p>
            <a:pPr>
              <a:buNone/>
            </a:pPr>
            <a:r>
              <a:rPr lang="en-US" dirty="0" smtClean="0"/>
              <a:t>	</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169</a:t>
            </a:fld>
            <a:endParaRPr lang="en-US" sz="1200">
              <a:solidFill>
                <a:srgbClr val="003399"/>
              </a:solidFill>
            </a:endParaRPr>
          </a:p>
        </p:txBody>
      </p:sp>
      <p:pic>
        <p:nvPicPr>
          <p:cNvPr id="10243" name="Picture 3"/>
          <p:cNvPicPr>
            <a:picLocks noChangeAspect="1" noChangeArrowheads="1"/>
          </p:cNvPicPr>
          <p:nvPr/>
        </p:nvPicPr>
        <p:blipFill>
          <a:blip r:embed="rId2" cstate="print"/>
          <a:srcRect/>
          <a:stretch>
            <a:fillRect/>
          </a:stretch>
        </p:blipFill>
        <p:spPr bwMode="auto">
          <a:xfrm>
            <a:off x="2438400" y="1371600"/>
            <a:ext cx="4181475" cy="1819275"/>
          </a:xfrm>
          <a:prstGeom prst="rect">
            <a:avLst/>
          </a:prstGeom>
          <a:noFill/>
          <a:ln w="9525">
            <a:noFill/>
            <a:miter lim="800000"/>
            <a:headEnd/>
            <a:tailEnd/>
          </a:ln>
          <a:effectLst/>
        </p:spPr>
      </p:pic>
      <p:pic>
        <p:nvPicPr>
          <p:cNvPr id="10244" name="Picture 4"/>
          <p:cNvPicPr>
            <a:picLocks noChangeAspect="1" noChangeArrowheads="1"/>
          </p:cNvPicPr>
          <p:nvPr/>
        </p:nvPicPr>
        <p:blipFill>
          <a:blip r:embed="rId3" cstate="print"/>
          <a:srcRect/>
          <a:stretch>
            <a:fillRect/>
          </a:stretch>
        </p:blipFill>
        <p:spPr bwMode="auto">
          <a:xfrm>
            <a:off x="3200400" y="3751085"/>
            <a:ext cx="2895600" cy="89711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a:t>
            </a:r>
            <a:r>
              <a:rPr lang="en-US" sz="1200"/>
              <a:t> </a:t>
            </a:r>
            <a:fld id="{3D17E22C-7942-46A8-9640-9E6D95B826F2}" type="slidenum">
              <a:rPr lang="en-US" sz="1200">
                <a:solidFill>
                  <a:srgbClr val="003399"/>
                </a:solidFill>
                <a:cs typeface="Times New Roman" pitchFamily="18" charset="0"/>
              </a:rPr>
              <a:pPr/>
              <a:t>17</a:t>
            </a:fld>
            <a:endParaRPr lang="en-US" sz="1200">
              <a:solidFill>
                <a:srgbClr val="003399"/>
              </a:solidFill>
            </a:endParaRPr>
          </a:p>
        </p:txBody>
      </p:sp>
      <p:sp>
        <p:nvSpPr>
          <p:cNvPr id="1063938" name="Rectangle 2"/>
          <p:cNvSpPr>
            <a:spLocks noGrp="1" noChangeArrowheads="1"/>
          </p:cNvSpPr>
          <p:nvPr>
            <p:ph type="title"/>
          </p:nvPr>
        </p:nvSpPr>
        <p:spPr/>
        <p:txBody>
          <a:bodyPr/>
          <a:lstStyle/>
          <a:p>
            <a:r>
              <a:rPr lang="en-US" sz="2800"/>
              <a:t>9.</a:t>
            </a:r>
            <a:r>
              <a:rPr lang="en-US" sz="2400"/>
              <a:t> </a:t>
            </a:r>
            <a:r>
              <a:rPr lang="en-US" sz="2800"/>
              <a:t>MVU Estimation (2)</a:t>
            </a:r>
          </a:p>
        </p:txBody>
      </p:sp>
      <p:sp>
        <p:nvSpPr>
          <p:cNvPr id="1063939" name="Rectangle 3"/>
          <p:cNvSpPr>
            <a:spLocks noGrp="1" noChangeArrowheads="1"/>
          </p:cNvSpPr>
          <p:nvPr>
            <p:ph type="body" idx="1"/>
          </p:nvPr>
        </p:nvSpPr>
        <p:spPr>
          <a:xfrm>
            <a:off x="685800" y="914400"/>
            <a:ext cx="7772400" cy="5181600"/>
          </a:xfrm>
        </p:spPr>
        <p:txBody>
          <a:bodyPr/>
          <a:lstStyle/>
          <a:p>
            <a:pPr>
              <a:lnSpc>
                <a:spcPct val="105000"/>
              </a:lnSpc>
            </a:pPr>
            <a:r>
              <a:rPr lang="en-US" sz="2000" b="1" u="sng">
                <a:latin typeface="Times New Roman" pitchFamily="18" charset="0"/>
              </a:rPr>
              <a:t>Minimum variance criterion</a:t>
            </a:r>
            <a:r>
              <a:rPr lang="en-US" sz="2000" b="1">
                <a:latin typeface="Times New Roman" pitchFamily="18" charset="0"/>
              </a:rPr>
              <a:t>: </a:t>
            </a:r>
            <a:r>
              <a:rPr lang="en-US" sz="2000">
                <a:latin typeface="Times New Roman" pitchFamily="18" charset="0"/>
              </a:rPr>
              <a:t>Constrain bias to be zero find the estimator that minimizes variance. Such an estimator is termed </a:t>
            </a:r>
            <a:r>
              <a:rPr lang="en-US" sz="2000" b="1">
                <a:latin typeface="Times New Roman" pitchFamily="18" charset="0"/>
              </a:rPr>
              <a:t>Minimum Variance Unbiased</a:t>
            </a:r>
            <a:r>
              <a:rPr lang="en-US" sz="2000">
                <a:latin typeface="Times New Roman" pitchFamily="18" charset="0"/>
              </a:rPr>
              <a:t> (</a:t>
            </a:r>
            <a:r>
              <a:rPr lang="en-US" sz="2000" b="1">
                <a:latin typeface="Times New Roman" pitchFamily="18" charset="0"/>
              </a:rPr>
              <a:t>MVU</a:t>
            </a:r>
            <a:r>
              <a:rPr lang="en-US" sz="2000">
                <a:latin typeface="Times New Roman" pitchFamily="18" charset="0"/>
              </a:rPr>
              <a:t>) estimator.</a:t>
            </a:r>
          </a:p>
          <a:p>
            <a:pPr>
              <a:lnSpc>
                <a:spcPct val="105000"/>
              </a:lnSpc>
            </a:pPr>
            <a:endParaRPr lang="en-US" sz="1000">
              <a:latin typeface="Times New Roman" pitchFamily="18" charset="0"/>
            </a:endParaRPr>
          </a:p>
          <a:p>
            <a:pPr>
              <a:lnSpc>
                <a:spcPct val="105000"/>
              </a:lnSpc>
              <a:buFont typeface="Wingdings" pitchFamily="2" charset="2"/>
              <a:buNone/>
            </a:pPr>
            <a:r>
              <a:rPr lang="en-US" sz="2000">
                <a:latin typeface="Times New Roman" pitchFamily="18" charset="0"/>
              </a:rPr>
              <a:t>	Note that MSE of an unbiased estimator is the variance. So, MVU could also be called “Minimum MSE Unbiased Est.”</a:t>
            </a:r>
          </a:p>
          <a:p>
            <a:pPr>
              <a:lnSpc>
                <a:spcPct val="105000"/>
              </a:lnSpc>
              <a:buFont typeface="Wingdings" pitchFamily="2" charset="2"/>
              <a:buNone/>
            </a:pPr>
            <a:endParaRPr lang="en-US" sz="2000">
              <a:latin typeface="Times New Roman" pitchFamily="18" charset="0"/>
            </a:endParaRPr>
          </a:p>
          <a:p>
            <a:pPr>
              <a:lnSpc>
                <a:spcPct val="105000"/>
              </a:lnSpc>
            </a:pPr>
            <a:r>
              <a:rPr lang="en-US" sz="2000" b="1" u="sng">
                <a:latin typeface="Times New Roman" pitchFamily="18" charset="0"/>
              </a:rPr>
              <a:t>Existence of MVU Estimator</a:t>
            </a:r>
            <a:r>
              <a:rPr lang="en-US" sz="2000" b="1">
                <a:latin typeface="Times New Roman" pitchFamily="18" charset="0"/>
              </a:rPr>
              <a:t>:</a:t>
            </a:r>
          </a:p>
          <a:p>
            <a:pPr>
              <a:lnSpc>
                <a:spcPct val="105000"/>
              </a:lnSpc>
              <a:buFont typeface="Wingdings" pitchFamily="2" charset="2"/>
              <a:buNone/>
            </a:pPr>
            <a:r>
              <a:rPr lang="en-US" sz="2000">
                <a:latin typeface="Times New Roman" pitchFamily="18" charset="0"/>
              </a:rPr>
              <a:t>	Sometimes there is no MVU Estimator, it can happen 2 ways:</a:t>
            </a:r>
          </a:p>
          <a:p>
            <a:pPr lvl="1">
              <a:lnSpc>
                <a:spcPct val="105000"/>
              </a:lnSpc>
            </a:pPr>
            <a:r>
              <a:rPr lang="en-US" sz="2000">
                <a:latin typeface="Times New Roman" pitchFamily="18" charset="0"/>
              </a:rPr>
              <a:t>There may be no unbiased estimators</a:t>
            </a:r>
          </a:p>
          <a:p>
            <a:pPr lvl="1">
              <a:lnSpc>
                <a:spcPct val="105000"/>
              </a:lnSpc>
            </a:pPr>
            <a:r>
              <a:rPr lang="en-US" sz="2000">
                <a:latin typeface="Times New Roman" pitchFamily="18" charset="0"/>
              </a:rPr>
              <a:t>None of the above unbiased estimators has a uniformly minimum variance</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Minimum Variance Method (12)</a:t>
            </a:r>
            <a:endParaRPr lang="en-US" dirty="0"/>
          </a:p>
        </p:txBody>
      </p:sp>
      <p:sp>
        <p:nvSpPr>
          <p:cNvPr id="3" name="Content Placeholder 2"/>
          <p:cNvSpPr>
            <a:spLocks noGrp="1"/>
          </p:cNvSpPr>
          <p:nvPr>
            <p:ph idx="1"/>
          </p:nvPr>
        </p:nvSpPr>
        <p:spPr/>
        <p:txBody>
          <a:bodyPr/>
          <a:lstStyle/>
          <a:p>
            <a:r>
              <a:rPr lang="en-US" b="1" u="sng" dirty="0" smtClean="0"/>
              <a:t>MVSE –Comments:</a:t>
            </a:r>
          </a:p>
          <a:p>
            <a:pPr>
              <a:buNone/>
            </a:pPr>
            <a:r>
              <a:rPr lang="en-US" dirty="0" smtClean="0"/>
              <a:t>	Implementation of  MVSE: </a:t>
            </a:r>
          </a:p>
          <a:p>
            <a:pPr lvl="1"/>
            <a:r>
              <a:rPr lang="en-US" dirty="0" smtClean="0"/>
              <a:t>Generally done directly on the data matrix </a:t>
            </a:r>
            <a:r>
              <a:rPr lang="en-US" b="1" dirty="0" smtClean="0"/>
              <a:t>X </a:t>
            </a:r>
            <a:r>
              <a:rPr lang="en-US" dirty="0" smtClean="0"/>
              <a:t>for efficiency.</a:t>
            </a:r>
          </a:p>
          <a:p>
            <a:pPr lvl="1"/>
            <a:r>
              <a:rPr lang="en-US" dirty="0" smtClean="0"/>
              <a:t>Even with that, it is more complex than classical methods.</a:t>
            </a:r>
          </a:p>
          <a:p>
            <a:pPr>
              <a:buNone/>
            </a:pPr>
            <a:r>
              <a:rPr lang="en-US" dirty="0" smtClean="0"/>
              <a:t>	Performance of MVSE:</a:t>
            </a:r>
          </a:p>
          <a:p>
            <a:pPr lvl="1"/>
            <a:r>
              <a:rPr lang="en-US" dirty="0" smtClean="0"/>
              <a:t>Provides better resolution than classical methods.</a:t>
            </a:r>
          </a:p>
          <a:p>
            <a:pPr lvl="1"/>
            <a:r>
              <a:rPr lang="en-US" dirty="0" smtClean="0"/>
              <a:t>Mostly used when spiky spectra are expected </a:t>
            </a:r>
          </a:p>
          <a:p>
            <a:pPr>
              <a:buNone/>
              <a:tabLst>
                <a:tab pos="746125" algn="l"/>
              </a:tabLst>
            </a:pPr>
            <a:r>
              <a:rPr lang="en-US" dirty="0" smtClean="0"/>
              <a:t>		(Although, the AR methods are usually better in that case)</a:t>
            </a:r>
          </a:p>
          <a:p>
            <a:pPr>
              <a:buNone/>
            </a:pPr>
            <a:endParaRPr lang="en-US" sz="800" dirty="0" smtClean="0"/>
          </a:p>
          <a:p>
            <a:pPr>
              <a:buNone/>
            </a:pPr>
            <a:r>
              <a:rPr lang="en-US" dirty="0" smtClean="0"/>
              <a:t>	If required resolution can be met with classical methods, then use them. If not –consider either MVSE or </a:t>
            </a:r>
            <a:r>
              <a:rPr lang="en-US" smtClean="0"/>
              <a:t>Parametric methods</a:t>
            </a:r>
            <a:r>
              <a:rPr lang="en-US" dirty="0" smtClean="0"/>
              <a:t>.</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170</a:t>
            </a:fld>
            <a:endParaRPr lang="en-US" sz="1200">
              <a:solidFill>
                <a:srgbClr val="003399"/>
              </a:solidFill>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68575"/>
            <a:ext cx="7772400" cy="1470025"/>
          </a:xfrm>
        </p:spPr>
        <p:txBody>
          <a:bodyPr/>
          <a:lstStyle/>
          <a:p>
            <a:r>
              <a:rPr lang="en-US" dirty="0" smtClean="0"/>
              <a:t>Parametric Spectral Estimation</a:t>
            </a:r>
            <a:endParaRPr lang="en-US" dirty="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(1)</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Time series models </a:t>
            </a:r>
            <a:r>
              <a:rPr lang="en-US" dirty="0" smtClean="0"/>
              <a:t> = </a:t>
            </a:r>
            <a:r>
              <a:rPr lang="en-US" b="1" dirty="0" smtClean="0"/>
              <a:t>Parametric models</a:t>
            </a:r>
            <a:endParaRPr lang="en-US" dirty="0" smtClean="0"/>
          </a:p>
          <a:p>
            <a:pPr>
              <a:buNone/>
            </a:pPr>
            <a:r>
              <a:rPr lang="en-US" dirty="0" smtClean="0"/>
              <a:t>	Time series = Discrete-time random signal</a:t>
            </a:r>
          </a:p>
          <a:p>
            <a:pPr>
              <a:buNone/>
            </a:pPr>
            <a:endParaRPr lang="en-US" dirty="0" smtClean="0"/>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172</a:t>
            </a:fld>
            <a:endParaRPr lang="en-US" sz="1200">
              <a:solidFill>
                <a:srgbClr val="003399"/>
              </a:solidFill>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(2)</a:t>
            </a:r>
            <a:endParaRPr lang="en-US" dirty="0"/>
          </a:p>
        </p:txBody>
      </p:sp>
      <p:sp>
        <p:nvSpPr>
          <p:cNvPr id="3" name="Content Placeholder 2"/>
          <p:cNvSpPr>
            <a:spLocks noGrp="1"/>
          </p:cNvSpPr>
          <p:nvPr>
            <p:ph idx="1"/>
          </p:nvPr>
        </p:nvSpPr>
        <p:spPr/>
        <p:txBody>
          <a:bodyPr/>
          <a:lstStyle/>
          <a:p>
            <a:r>
              <a:rPr lang="en-US" b="1" u="sng" dirty="0" smtClean="0"/>
              <a:t>Motivation for time series models</a:t>
            </a:r>
          </a:p>
          <a:p>
            <a:endParaRPr lang="en-US" b="1" u="sng" dirty="0" smtClean="0"/>
          </a:p>
          <a:p>
            <a:endParaRPr lang="en-US" b="1" u="sng" dirty="0" smtClean="0"/>
          </a:p>
          <a:p>
            <a:endParaRPr lang="en-US" b="1" u="sng" dirty="0" smtClean="0"/>
          </a:p>
          <a:p>
            <a:endParaRPr lang="en-US" b="1" u="sng" dirty="0" smtClean="0"/>
          </a:p>
          <a:p>
            <a:endParaRPr lang="en-US" b="1" u="sng" dirty="0" smtClean="0"/>
          </a:p>
          <a:p>
            <a:endParaRPr lang="en-US" b="1" u="sng" dirty="0" smtClean="0"/>
          </a:p>
          <a:p>
            <a:endParaRPr lang="en-US" b="1" u="sng" dirty="0" smtClean="0"/>
          </a:p>
          <a:p>
            <a:endParaRPr lang="en-US" b="1" u="sng" dirty="0" smtClean="0"/>
          </a:p>
          <a:p>
            <a:endParaRPr lang="en-US" b="1" u="sng" dirty="0" smtClean="0"/>
          </a:p>
          <a:p>
            <a:pPr>
              <a:buNone/>
            </a:pPr>
            <a:r>
              <a:rPr lang="en-US" dirty="0" smtClean="0"/>
              <a:t>	If the input </a:t>
            </a:r>
            <a:r>
              <a:rPr lang="en-US" i="1" dirty="0" smtClean="0"/>
              <a:t>ε</a:t>
            </a:r>
            <a:r>
              <a:rPr lang="en-US" dirty="0" smtClean="0"/>
              <a:t>[</a:t>
            </a:r>
            <a:r>
              <a:rPr lang="en-US" i="1" dirty="0" smtClean="0"/>
              <a:t>n</a:t>
            </a:r>
            <a:r>
              <a:rPr lang="en-US" dirty="0" smtClean="0"/>
              <a:t>]</a:t>
            </a:r>
            <a:r>
              <a:rPr lang="en-US" i="1" dirty="0" smtClean="0"/>
              <a:t> </a:t>
            </a:r>
            <a:r>
              <a:rPr lang="en-US" dirty="0" smtClean="0"/>
              <a:t>is </a:t>
            </a:r>
            <a:r>
              <a:rPr lang="en-US" u="sng" dirty="0" smtClean="0"/>
              <a:t>white</a:t>
            </a:r>
            <a:r>
              <a:rPr lang="en-US" dirty="0" smtClean="0"/>
              <a:t> with power </a:t>
            </a:r>
            <a:r>
              <a:rPr lang="en-US" i="1" dirty="0" smtClean="0"/>
              <a:t>σ</a:t>
            </a:r>
            <a:r>
              <a:rPr lang="en-US" baseline="30000" dirty="0" smtClean="0"/>
              <a:t>2</a:t>
            </a:r>
            <a:r>
              <a:rPr lang="en-US" i="1" dirty="0" smtClean="0"/>
              <a:t> </a:t>
            </a:r>
            <a:r>
              <a:rPr lang="en-US" dirty="0" smtClean="0"/>
              <a:t>then:</a:t>
            </a:r>
          </a:p>
          <a:p>
            <a:pPr>
              <a:buNone/>
            </a:pPr>
            <a:r>
              <a:rPr lang="en-US" dirty="0" smtClean="0"/>
              <a:t>	Then the shape of output PSD is completely set by </a:t>
            </a:r>
            <a:r>
              <a:rPr lang="en-US" i="1" dirty="0" smtClean="0"/>
              <a:t>H</a:t>
            </a:r>
            <a:r>
              <a:rPr lang="en-US" dirty="0" smtClean="0"/>
              <a:t>(</a:t>
            </a:r>
            <a:r>
              <a:rPr lang="en-US" i="1" dirty="0" smtClean="0"/>
              <a:t>ω</a:t>
            </a:r>
            <a:r>
              <a:rPr lang="en-US" dirty="0" smtClean="0"/>
              <a:t>). </a:t>
            </a:r>
          </a:p>
          <a:p>
            <a:pPr>
              <a:buNone/>
            </a:pPr>
            <a:r>
              <a:rPr lang="en-US" dirty="0" smtClean="0"/>
              <a:t>	Thus, under this model, </a:t>
            </a:r>
            <a:r>
              <a:rPr lang="en-US" b="1" dirty="0" smtClean="0"/>
              <a:t>knowing the LTI system’s transfer function (or frequency response) tells everything about the PSD</a:t>
            </a:r>
            <a:r>
              <a:rPr lang="en-US" dirty="0" smtClean="0"/>
              <a:t>.</a:t>
            </a:r>
          </a:p>
          <a:p>
            <a:pPr>
              <a:buNone/>
            </a:pPr>
            <a:endParaRPr lang="en-US" dirty="0" smtClean="0"/>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173</a:t>
            </a:fld>
            <a:endParaRPr lang="en-US" sz="1200">
              <a:solidFill>
                <a:srgbClr val="003399"/>
              </a:solidFill>
            </a:endParaRPr>
          </a:p>
        </p:txBody>
      </p:sp>
      <p:pic>
        <p:nvPicPr>
          <p:cNvPr id="5122" name="Picture 2"/>
          <p:cNvPicPr>
            <a:picLocks noChangeAspect="1" noChangeArrowheads="1"/>
          </p:cNvPicPr>
          <p:nvPr/>
        </p:nvPicPr>
        <p:blipFill>
          <a:blip r:embed="rId2" cstate="print"/>
          <a:srcRect/>
          <a:stretch>
            <a:fillRect/>
          </a:stretch>
        </p:blipFill>
        <p:spPr bwMode="auto">
          <a:xfrm>
            <a:off x="1175027" y="1295400"/>
            <a:ext cx="6825973" cy="29718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5715000" y="4495800"/>
            <a:ext cx="1828800" cy="4178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(3)</a:t>
            </a:r>
            <a:endParaRPr lang="en-US" dirty="0"/>
          </a:p>
        </p:txBody>
      </p:sp>
      <p:sp>
        <p:nvSpPr>
          <p:cNvPr id="3" name="Content Placeholder 2"/>
          <p:cNvSpPr>
            <a:spLocks noGrp="1"/>
          </p:cNvSpPr>
          <p:nvPr>
            <p:ph idx="1"/>
          </p:nvPr>
        </p:nvSpPr>
        <p:spPr/>
        <p:txBody>
          <a:bodyPr/>
          <a:lstStyle/>
          <a:p>
            <a:pPr>
              <a:buNone/>
            </a:pPr>
            <a:r>
              <a:rPr lang="en-US" dirty="0" smtClean="0"/>
              <a:t>	The </a:t>
            </a:r>
            <a:r>
              <a:rPr lang="en-US" b="1" dirty="0" smtClean="0"/>
              <a:t>transfer function </a:t>
            </a:r>
            <a:r>
              <a:rPr lang="en-US" dirty="0" smtClean="0"/>
              <a:t>of an LTI system is completely determined by a set of parameters {</a:t>
            </a:r>
            <a:r>
              <a:rPr lang="en-US" i="1" dirty="0" err="1" smtClean="0"/>
              <a:t>b</a:t>
            </a:r>
            <a:r>
              <a:rPr lang="en-US" i="1" baseline="-25000" dirty="0" err="1" smtClean="0"/>
              <a:t>k</a:t>
            </a:r>
            <a:r>
              <a:rPr lang="en-US" dirty="0" smtClean="0"/>
              <a:t>} and {</a:t>
            </a:r>
            <a:r>
              <a:rPr lang="en-US" i="1" dirty="0" err="1" smtClean="0"/>
              <a:t>a</a:t>
            </a:r>
            <a:r>
              <a:rPr lang="en-US" i="1" baseline="-25000" dirty="0" err="1" smtClean="0"/>
              <a:t>k</a:t>
            </a:r>
            <a:r>
              <a:rPr lang="en-US" dirty="0" smtClean="0"/>
              <a:t>}:</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sz="1000" dirty="0" smtClean="0"/>
          </a:p>
          <a:p>
            <a:pPr>
              <a:buNone/>
            </a:pPr>
            <a:r>
              <a:rPr lang="en-US" dirty="0" smtClean="0"/>
              <a:t>	If we can assure that the random processes can be </a:t>
            </a:r>
            <a:r>
              <a:rPr lang="en-US" b="1" dirty="0" smtClean="0"/>
              <a:t>modeled </a:t>
            </a:r>
            <a:r>
              <a:rPr lang="en-US" dirty="0" smtClean="0"/>
              <a:t>as the output of a LTI system driven by white noise, then</a:t>
            </a:r>
          </a:p>
          <a:p>
            <a:pPr>
              <a:buNone/>
            </a:pPr>
            <a:r>
              <a:rPr lang="en-US" dirty="0" smtClean="0"/>
              <a:t>		     </a:t>
            </a:r>
            <a:r>
              <a:rPr lang="en-US" b="1" dirty="0" smtClean="0"/>
              <a:t>Estimating Parameters = Estimating PSD</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174</a:t>
            </a:fld>
            <a:endParaRPr lang="en-US" sz="1200">
              <a:solidFill>
                <a:srgbClr val="003399"/>
              </a:solidFill>
            </a:endParaRPr>
          </a:p>
        </p:txBody>
      </p:sp>
      <p:pic>
        <p:nvPicPr>
          <p:cNvPr id="6146" name="Picture 2"/>
          <p:cNvPicPr>
            <a:picLocks noChangeAspect="1" noChangeArrowheads="1"/>
          </p:cNvPicPr>
          <p:nvPr/>
        </p:nvPicPr>
        <p:blipFill>
          <a:blip r:embed="rId2" cstate="print"/>
          <a:srcRect/>
          <a:stretch>
            <a:fillRect/>
          </a:stretch>
        </p:blipFill>
        <p:spPr bwMode="auto">
          <a:xfrm>
            <a:off x="3048000" y="1600201"/>
            <a:ext cx="2903317" cy="152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(4)</a:t>
            </a:r>
            <a:endParaRPr lang="en-US" dirty="0"/>
          </a:p>
        </p:txBody>
      </p:sp>
      <p:sp>
        <p:nvSpPr>
          <p:cNvPr id="3" name="Content Placeholder 2"/>
          <p:cNvSpPr>
            <a:spLocks noGrp="1"/>
          </p:cNvSpPr>
          <p:nvPr>
            <p:ph idx="1"/>
          </p:nvPr>
        </p:nvSpPr>
        <p:spPr/>
        <p:txBody>
          <a:bodyPr/>
          <a:lstStyle/>
          <a:p>
            <a:r>
              <a:rPr lang="en-US" b="1" u="sng" dirty="0" smtClean="0"/>
              <a:t>Parametric PSD models</a:t>
            </a:r>
          </a:p>
          <a:p>
            <a:pPr>
              <a:buNone/>
            </a:pPr>
            <a:r>
              <a:rPr lang="en-US" dirty="0" smtClean="0"/>
              <a:t>	The most general parametric PSD model is then:</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sz="2800" dirty="0" smtClean="0"/>
          </a:p>
          <a:p>
            <a:pPr>
              <a:buNone/>
            </a:pPr>
            <a:r>
              <a:rPr lang="en-US" dirty="0" smtClean="0"/>
              <a:t>	</a:t>
            </a:r>
            <a:r>
              <a:rPr lang="en-US" b="1" dirty="0" smtClean="0"/>
              <a:t>Model parameters</a:t>
            </a:r>
            <a:r>
              <a:rPr lang="en-US" dirty="0" smtClean="0"/>
              <a:t>:</a:t>
            </a:r>
          </a:p>
          <a:p>
            <a:pPr>
              <a:buNone/>
            </a:pPr>
            <a:endParaRPr lang="en-US" sz="1200" dirty="0" smtClean="0"/>
          </a:p>
          <a:p>
            <a:pPr>
              <a:buNone/>
            </a:pPr>
            <a:r>
              <a:rPr lang="en-US" dirty="0" smtClean="0"/>
              <a:t>	The output of the LTI system gives a time-domain model for the process:</a:t>
            </a:r>
          </a:p>
          <a:p>
            <a:pPr>
              <a:buNone/>
            </a:pPr>
            <a:endParaRPr lang="en-US" dirty="0" smtClean="0"/>
          </a:p>
          <a:p>
            <a:pPr>
              <a:buNone/>
            </a:pPr>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175</a:t>
            </a:fld>
            <a:endParaRPr lang="en-US" sz="1200">
              <a:solidFill>
                <a:srgbClr val="003399"/>
              </a:solidFill>
            </a:endParaRPr>
          </a:p>
        </p:txBody>
      </p:sp>
      <p:pic>
        <p:nvPicPr>
          <p:cNvPr id="7170" name="Picture 2"/>
          <p:cNvPicPr>
            <a:picLocks noChangeAspect="1" noChangeArrowheads="1"/>
          </p:cNvPicPr>
          <p:nvPr/>
        </p:nvPicPr>
        <p:blipFill>
          <a:blip r:embed="rId2" cstate="print"/>
          <a:srcRect/>
          <a:stretch>
            <a:fillRect/>
          </a:stretch>
        </p:blipFill>
        <p:spPr bwMode="auto">
          <a:xfrm>
            <a:off x="3086100" y="1640762"/>
            <a:ext cx="2933700" cy="1788238"/>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cstate="print"/>
          <a:srcRect/>
          <a:stretch>
            <a:fillRect/>
          </a:stretch>
        </p:blipFill>
        <p:spPr bwMode="auto">
          <a:xfrm>
            <a:off x="3271838" y="3524892"/>
            <a:ext cx="2443162" cy="437508"/>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cstate="print"/>
          <a:srcRect/>
          <a:stretch>
            <a:fillRect/>
          </a:stretch>
        </p:blipFill>
        <p:spPr bwMode="auto">
          <a:xfrm>
            <a:off x="2819400" y="4724400"/>
            <a:ext cx="3581400" cy="101645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(5)</a:t>
            </a:r>
            <a:endParaRPr lang="en-US" dirty="0"/>
          </a:p>
        </p:txBody>
      </p:sp>
      <p:sp>
        <p:nvSpPr>
          <p:cNvPr id="3" name="Content Placeholder 2"/>
          <p:cNvSpPr>
            <a:spLocks noGrp="1"/>
          </p:cNvSpPr>
          <p:nvPr>
            <p:ph idx="1"/>
          </p:nvPr>
        </p:nvSpPr>
        <p:spPr/>
        <p:txBody>
          <a:bodyPr/>
          <a:lstStyle/>
          <a:p>
            <a:pPr>
              <a:buNone/>
            </a:pPr>
            <a:r>
              <a:rPr lang="en-US" dirty="0" smtClean="0"/>
              <a:t>	There are three special cases that are considered for these models:</a:t>
            </a:r>
          </a:p>
          <a:p>
            <a:pPr lvl="1"/>
            <a:r>
              <a:rPr lang="en-US" dirty="0" smtClean="0"/>
              <a:t>Autoregressive (AR)</a:t>
            </a:r>
          </a:p>
          <a:p>
            <a:pPr lvl="1"/>
            <a:r>
              <a:rPr lang="en-US" dirty="0" smtClean="0"/>
              <a:t>Moving Average (MA)</a:t>
            </a:r>
          </a:p>
          <a:p>
            <a:pPr lvl="1"/>
            <a:r>
              <a:rPr lang="en-US" dirty="0" smtClean="0"/>
              <a:t>Autoregressive Moving Average (ARMA)</a:t>
            </a:r>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176</a:t>
            </a:fld>
            <a:endParaRPr lang="en-US" sz="1200">
              <a:solidFill>
                <a:srgbClr val="003399"/>
              </a:solidFill>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(6)</a:t>
            </a:r>
            <a:endParaRPr lang="en-US" dirty="0"/>
          </a:p>
        </p:txBody>
      </p:sp>
      <p:sp>
        <p:nvSpPr>
          <p:cNvPr id="3" name="Content Placeholder 2"/>
          <p:cNvSpPr>
            <a:spLocks noGrp="1"/>
          </p:cNvSpPr>
          <p:nvPr>
            <p:ph idx="1"/>
          </p:nvPr>
        </p:nvSpPr>
        <p:spPr/>
        <p:txBody>
          <a:bodyPr/>
          <a:lstStyle/>
          <a:p>
            <a:r>
              <a:rPr lang="en-US" b="1" u="sng" dirty="0" smtClean="0"/>
              <a:t>Autoregressive (AR) PSD models</a:t>
            </a:r>
          </a:p>
          <a:p>
            <a:pPr>
              <a:buNone/>
            </a:pPr>
            <a:r>
              <a:rPr lang="en-US" dirty="0" smtClean="0"/>
              <a:t>	If the LTI system’s model is constrained to have only poles, then:</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Order of the model is </a:t>
            </a:r>
            <a:r>
              <a:rPr lang="en-US" i="1" dirty="0" smtClean="0"/>
              <a:t>p</a:t>
            </a:r>
            <a:r>
              <a:rPr lang="en-US" dirty="0" smtClean="0"/>
              <a:t>: called </a:t>
            </a:r>
            <a:r>
              <a:rPr lang="en-US" b="1" dirty="0" smtClean="0"/>
              <a:t>AR(</a:t>
            </a:r>
            <a:r>
              <a:rPr lang="en-US" b="1" i="1" dirty="0" smtClean="0"/>
              <a:t>p</a:t>
            </a:r>
            <a:r>
              <a:rPr lang="en-US" b="1" dirty="0" smtClean="0"/>
              <a:t>) model</a:t>
            </a:r>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Poles give rise to PSD spikes. </a:t>
            </a:r>
          </a:p>
          <a:p>
            <a:pPr>
              <a:buNone/>
            </a:pPr>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177</a:t>
            </a:fld>
            <a:endParaRPr lang="en-US" sz="1200">
              <a:solidFill>
                <a:srgbClr val="003399"/>
              </a:solidFill>
            </a:endParaRPr>
          </a:p>
        </p:txBody>
      </p:sp>
      <p:pic>
        <p:nvPicPr>
          <p:cNvPr id="1026" name="Picture 2"/>
          <p:cNvPicPr>
            <a:picLocks noChangeAspect="1" noChangeArrowheads="1"/>
          </p:cNvPicPr>
          <p:nvPr/>
        </p:nvPicPr>
        <p:blipFill>
          <a:blip r:embed="rId2" cstate="print"/>
          <a:srcRect/>
          <a:stretch>
            <a:fillRect/>
          </a:stretch>
        </p:blipFill>
        <p:spPr bwMode="auto">
          <a:xfrm>
            <a:off x="1143000" y="1676400"/>
            <a:ext cx="7086600" cy="1305874"/>
          </a:xfrm>
          <a:prstGeom prst="rect">
            <a:avLst/>
          </a:prstGeom>
          <a:noFill/>
          <a:ln w="9525">
            <a:noFill/>
            <a:miter lim="800000"/>
            <a:headEnd/>
            <a:tailEnd/>
          </a:ln>
          <a:effectLst/>
        </p:spPr>
      </p:pic>
      <p:sp>
        <p:nvSpPr>
          <p:cNvPr id="6" name="TextBox 5"/>
          <p:cNvSpPr txBox="1"/>
          <p:nvPr/>
        </p:nvSpPr>
        <p:spPr>
          <a:xfrm>
            <a:off x="5348338" y="2971800"/>
            <a:ext cx="2315057" cy="707886"/>
          </a:xfrm>
          <a:prstGeom prst="rect">
            <a:avLst/>
          </a:prstGeom>
          <a:noFill/>
        </p:spPr>
        <p:txBody>
          <a:bodyPr wrap="none" rtlCol="0">
            <a:spAutoFit/>
          </a:bodyPr>
          <a:lstStyle/>
          <a:p>
            <a:r>
              <a:rPr lang="en-US" dirty="0" smtClean="0">
                <a:latin typeface="Times New Roman" pitchFamily="18" charset="0"/>
                <a:cs typeface="Times New Roman" pitchFamily="18" charset="0"/>
              </a:rPr>
              <a:t>Output depends </a:t>
            </a:r>
          </a:p>
          <a:p>
            <a:r>
              <a:rPr lang="en-US" dirty="0" smtClean="0">
                <a:latin typeface="Times New Roman" pitchFamily="18" charset="0"/>
                <a:cs typeface="Times New Roman" pitchFamily="18" charset="0"/>
              </a:rPr>
              <a:t>regressively on itself</a:t>
            </a:r>
          </a:p>
        </p:txBody>
      </p:sp>
      <p:pic>
        <p:nvPicPr>
          <p:cNvPr id="1027" name="Picture 3"/>
          <p:cNvPicPr>
            <a:picLocks noChangeAspect="1" noChangeArrowheads="1"/>
          </p:cNvPicPr>
          <p:nvPr/>
        </p:nvPicPr>
        <p:blipFill>
          <a:blip r:embed="rId3" cstate="print"/>
          <a:srcRect/>
          <a:stretch>
            <a:fillRect/>
          </a:stretch>
        </p:blipFill>
        <p:spPr bwMode="auto">
          <a:xfrm>
            <a:off x="3276600" y="4191000"/>
            <a:ext cx="2846510" cy="133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(7)</a:t>
            </a:r>
            <a:endParaRPr lang="en-US" dirty="0"/>
          </a:p>
        </p:txBody>
      </p:sp>
      <p:sp>
        <p:nvSpPr>
          <p:cNvPr id="3" name="Content Placeholder 2"/>
          <p:cNvSpPr>
            <a:spLocks noGrp="1"/>
          </p:cNvSpPr>
          <p:nvPr>
            <p:ph idx="1"/>
          </p:nvPr>
        </p:nvSpPr>
        <p:spPr/>
        <p:txBody>
          <a:bodyPr/>
          <a:lstStyle/>
          <a:p>
            <a:r>
              <a:rPr lang="en-US" b="1" u="sng" dirty="0" smtClean="0"/>
              <a:t>Moving Average (MA) PSD models</a:t>
            </a:r>
          </a:p>
          <a:p>
            <a:pPr>
              <a:buNone/>
            </a:pPr>
            <a:r>
              <a:rPr lang="en-US" dirty="0" smtClean="0"/>
              <a:t>	If the LTI system’s model is constrained to have only zeros, then:</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Order of the model is </a:t>
            </a:r>
            <a:r>
              <a:rPr lang="en-US" i="1" dirty="0" smtClean="0"/>
              <a:t>q</a:t>
            </a:r>
            <a:r>
              <a:rPr lang="en-US" dirty="0" smtClean="0"/>
              <a:t>: called </a:t>
            </a:r>
            <a:r>
              <a:rPr lang="en-US" b="1" dirty="0" smtClean="0"/>
              <a:t>MA(</a:t>
            </a:r>
            <a:r>
              <a:rPr lang="en-US" b="1" i="1" dirty="0" smtClean="0"/>
              <a:t>q</a:t>
            </a:r>
            <a:r>
              <a:rPr lang="en-US" b="1" dirty="0" smtClean="0"/>
              <a:t>) model.</a:t>
            </a:r>
          </a:p>
          <a:p>
            <a:pPr>
              <a:buNone/>
            </a:pPr>
            <a:endParaRPr lang="en-US" b="1" dirty="0" smtClean="0"/>
          </a:p>
          <a:p>
            <a:pPr>
              <a:buNone/>
            </a:pPr>
            <a:endParaRPr lang="en-US" b="1" dirty="0" smtClean="0"/>
          </a:p>
          <a:p>
            <a:pPr>
              <a:buNone/>
            </a:pPr>
            <a:endParaRPr lang="en-US" b="1" dirty="0" smtClean="0"/>
          </a:p>
          <a:p>
            <a:pPr>
              <a:buNone/>
            </a:pPr>
            <a:r>
              <a:rPr lang="en-US" smtClean="0"/>
              <a:t>	Zeros give </a:t>
            </a:r>
            <a:r>
              <a:rPr lang="en-US" dirty="0" smtClean="0"/>
              <a:t>r</a:t>
            </a:r>
            <a:r>
              <a:rPr lang="en-US" smtClean="0"/>
              <a:t>ise </a:t>
            </a:r>
            <a:r>
              <a:rPr lang="en-US" dirty="0" smtClean="0"/>
              <a:t>to </a:t>
            </a:r>
            <a:r>
              <a:rPr lang="en-US" smtClean="0"/>
              <a:t>PSD nulls.</a:t>
            </a:r>
            <a:endParaRPr lang="en-US" dirty="0" smtClean="0"/>
          </a:p>
          <a:p>
            <a:pPr>
              <a:buNone/>
            </a:pPr>
            <a:endParaRPr lang="en-US" b="1"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178</a:t>
            </a:fld>
            <a:endParaRPr lang="en-US" sz="1200">
              <a:solidFill>
                <a:srgbClr val="003399"/>
              </a:solidFill>
            </a:endParaRPr>
          </a:p>
        </p:txBody>
      </p:sp>
      <p:pic>
        <p:nvPicPr>
          <p:cNvPr id="2050" name="Picture 2"/>
          <p:cNvPicPr>
            <a:picLocks noChangeAspect="1" noChangeArrowheads="1"/>
          </p:cNvPicPr>
          <p:nvPr/>
        </p:nvPicPr>
        <p:blipFill>
          <a:blip r:embed="rId2" cstate="print"/>
          <a:srcRect/>
          <a:stretch>
            <a:fillRect/>
          </a:stretch>
        </p:blipFill>
        <p:spPr bwMode="auto">
          <a:xfrm>
            <a:off x="1447800" y="1664158"/>
            <a:ext cx="6324600" cy="1016109"/>
          </a:xfrm>
          <a:prstGeom prst="rect">
            <a:avLst/>
          </a:prstGeom>
          <a:noFill/>
          <a:ln w="9525">
            <a:noFill/>
            <a:miter lim="800000"/>
            <a:headEnd/>
            <a:tailEnd/>
          </a:ln>
          <a:effectLst/>
        </p:spPr>
      </p:pic>
      <p:sp>
        <p:nvSpPr>
          <p:cNvPr id="6" name="TextBox 5"/>
          <p:cNvSpPr txBox="1"/>
          <p:nvPr/>
        </p:nvSpPr>
        <p:spPr>
          <a:xfrm>
            <a:off x="4876800" y="2590800"/>
            <a:ext cx="3657600" cy="707886"/>
          </a:xfrm>
          <a:prstGeom prst="rect">
            <a:avLst/>
          </a:prstGeom>
          <a:noFill/>
        </p:spPr>
        <p:txBody>
          <a:bodyPr wrap="square" rtlCol="0">
            <a:spAutoFit/>
          </a:bodyPr>
          <a:lstStyle/>
          <a:p>
            <a:r>
              <a:rPr lang="en-US" dirty="0" smtClean="0">
                <a:latin typeface="Times New Roman" pitchFamily="18" charset="0"/>
                <a:cs typeface="Times New Roman" pitchFamily="18" charset="0"/>
              </a:rPr>
              <a:t>Output is an average of values inside a moving window</a:t>
            </a:r>
          </a:p>
        </p:txBody>
      </p:sp>
      <p:pic>
        <p:nvPicPr>
          <p:cNvPr id="2051" name="Picture 3"/>
          <p:cNvPicPr>
            <a:picLocks noChangeAspect="1" noChangeArrowheads="1"/>
          </p:cNvPicPr>
          <p:nvPr/>
        </p:nvPicPr>
        <p:blipFill>
          <a:blip r:embed="rId3" cstate="print"/>
          <a:srcRect/>
          <a:stretch>
            <a:fillRect/>
          </a:stretch>
        </p:blipFill>
        <p:spPr bwMode="auto">
          <a:xfrm>
            <a:off x="3200401" y="3810000"/>
            <a:ext cx="2895599" cy="9071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(8)</a:t>
            </a:r>
            <a:endParaRPr lang="en-US" dirty="0"/>
          </a:p>
        </p:txBody>
      </p:sp>
      <p:sp>
        <p:nvSpPr>
          <p:cNvPr id="3" name="Content Placeholder 2"/>
          <p:cNvSpPr>
            <a:spLocks noGrp="1"/>
          </p:cNvSpPr>
          <p:nvPr>
            <p:ph idx="1"/>
          </p:nvPr>
        </p:nvSpPr>
        <p:spPr/>
        <p:txBody>
          <a:bodyPr/>
          <a:lstStyle/>
          <a:p>
            <a:r>
              <a:rPr lang="en-US" b="1" u="sng" dirty="0" smtClean="0"/>
              <a:t>Autoregressive Moving Average (ARMA)</a:t>
            </a:r>
          </a:p>
          <a:p>
            <a:pPr>
              <a:buNone/>
            </a:pPr>
            <a:r>
              <a:rPr lang="en-US" dirty="0" smtClean="0"/>
              <a:t>	If the LTI system’s model is allowed to have Poles &amp; Zeros, then:</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sz="1200" dirty="0" smtClean="0"/>
          </a:p>
          <a:p>
            <a:pPr>
              <a:buNone/>
            </a:pPr>
            <a:r>
              <a:rPr lang="en-US" dirty="0" smtClean="0"/>
              <a:t>	Order of the model is </a:t>
            </a:r>
            <a:r>
              <a:rPr lang="en-US" i="1" dirty="0" err="1" smtClean="0"/>
              <a:t>p,q</a:t>
            </a:r>
            <a:r>
              <a:rPr lang="en-US" i="1" dirty="0" smtClean="0"/>
              <a:t> </a:t>
            </a:r>
            <a:r>
              <a:rPr lang="en-US" dirty="0" smtClean="0"/>
              <a:t>: called </a:t>
            </a:r>
            <a:r>
              <a:rPr lang="en-US" b="1" dirty="0" smtClean="0"/>
              <a:t>ARMA(</a:t>
            </a:r>
            <a:r>
              <a:rPr lang="en-US" b="1" i="1" dirty="0" err="1" smtClean="0"/>
              <a:t>p,q</a:t>
            </a:r>
            <a:r>
              <a:rPr lang="en-US" b="1" dirty="0" smtClean="0"/>
              <a:t>) model </a:t>
            </a:r>
          </a:p>
          <a:p>
            <a:pPr>
              <a:buNone/>
            </a:pPr>
            <a:endParaRPr lang="en-US" b="1" dirty="0" smtClean="0"/>
          </a:p>
          <a:p>
            <a:pPr>
              <a:buNone/>
            </a:pPr>
            <a:endParaRPr lang="en-US" b="1" dirty="0" smtClean="0"/>
          </a:p>
          <a:p>
            <a:pPr>
              <a:buNone/>
            </a:pPr>
            <a:endParaRPr lang="en-US" b="1" dirty="0" smtClean="0"/>
          </a:p>
          <a:p>
            <a:pPr>
              <a:buNone/>
            </a:pPr>
            <a:endParaRPr lang="en-US" b="1" dirty="0" smtClean="0"/>
          </a:p>
          <a:p>
            <a:pPr>
              <a:buNone/>
            </a:pPr>
            <a:endParaRPr lang="en-US" sz="2800" b="1" dirty="0" smtClean="0"/>
          </a:p>
          <a:p>
            <a:pPr>
              <a:buNone/>
            </a:pPr>
            <a:r>
              <a:rPr lang="en-US" b="1" dirty="0" smtClean="0"/>
              <a:t>	</a:t>
            </a:r>
            <a:r>
              <a:rPr lang="en-US" dirty="0" smtClean="0"/>
              <a:t>Poles &amp; Zeros give rise to PSD spikes and  nulls.</a:t>
            </a:r>
            <a:endParaRPr lang="en-US" b="1"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179</a:t>
            </a:fld>
            <a:endParaRPr lang="en-US" sz="1200">
              <a:solidFill>
                <a:srgbClr val="003399"/>
              </a:solidFill>
            </a:endParaRPr>
          </a:p>
        </p:txBody>
      </p:sp>
      <p:pic>
        <p:nvPicPr>
          <p:cNvPr id="1026" name="Picture 2"/>
          <p:cNvPicPr>
            <a:picLocks noChangeAspect="1" noChangeArrowheads="1"/>
          </p:cNvPicPr>
          <p:nvPr/>
        </p:nvPicPr>
        <p:blipFill>
          <a:blip r:embed="rId2" cstate="print"/>
          <a:srcRect/>
          <a:stretch>
            <a:fillRect/>
          </a:stretch>
        </p:blipFill>
        <p:spPr bwMode="auto">
          <a:xfrm>
            <a:off x="990600" y="1600200"/>
            <a:ext cx="7620000" cy="1536356"/>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3352800" y="3717235"/>
            <a:ext cx="2667000" cy="169296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a:t>
            </a:r>
            <a:r>
              <a:rPr lang="en-US" sz="1200"/>
              <a:t> </a:t>
            </a:r>
            <a:fld id="{529F2FEF-D2C1-4849-AEE9-07BEA73E53F9}" type="slidenum">
              <a:rPr lang="en-US" sz="1200">
                <a:solidFill>
                  <a:srgbClr val="003399"/>
                </a:solidFill>
                <a:cs typeface="Times New Roman" pitchFamily="18" charset="0"/>
              </a:rPr>
              <a:pPr/>
              <a:t>18</a:t>
            </a:fld>
            <a:endParaRPr lang="en-US" sz="1200">
              <a:solidFill>
                <a:srgbClr val="003399"/>
              </a:solidFill>
            </a:endParaRPr>
          </a:p>
        </p:txBody>
      </p:sp>
      <p:sp>
        <p:nvSpPr>
          <p:cNvPr id="1064962" name="Rectangle 2"/>
          <p:cNvSpPr>
            <a:spLocks noGrp="1" noChangeArrowheads="1"/>
          </p:cNvSpPr>
          <p:nvPr>
            <p:ph type="title"/>
          </p:nvPr>
        </p:nvSpPr>
        <p:spPr/>
        <p:txBody>
          <a:bodyPr/>
          <a:lstStyle/>
          <a:p>
            <a:r>
              <a:rPr lang="en-US" sz="2800"/>
              <a:t>9.</a:t>
            </a:r>
            <a:r>
              <a:rPr lang="en-US" sz="2400"/>
              <a:t> </a:t>
            </a:r>
            <a:r>
              <a:rPr lang="en-US" sz="2800"/>
              <a:t>MVU Estimation (3)</a:t>
            </a:r>
          </a:p>
        </p:txBody>
      </p:sp>
      <p:sp>
        <p:nvSpPr>
          <p:cNvPr id="1064963" name="Rectangle 3"/>
          <p:cNvSpPr>
            <a:spLocks noGrp="1" noChangeArrowheads="1"/>
          </p:cNvSpPr>
          <p:nvPr>
            <p:ph type="body" idx="1"/>
          </p:nvPr>
        </p:nvSpPr>
        <p:spPr>
          <a:xfrm>
            <a:off x="685800" y="914400"/>
            <a:ext cx="7772400" cy="5181600"/>
          </a:xfrm>
        </p:spPr>
        <p:txBody>
          <a:bodyPr/>
          <a:lstStyle/>
          <a:p>
            <a:pPr>
              <a:lnSpc>
                <a:spcPct val="105000"/>
              </a:lnSpc>
            </a:pPr>
            <a:r>
              <a:rPr lang="en-US" sz="2000" b="1" u="sng">
                <a:latin typeface="Times New Roman" pitchFamily="18" charset="0"/>
              </a:rPr>
              <a:t>Finding the MVU estimator</a:t>
            </a:r>
            <a:r>
              <a:rPr lang="en-US" sz="2000" b="1">
                <a:latin typeface="Times New Roman" pitchFamily="18" charset="0"/>
              </a:rPr>
              <a:t>: </a:t>
            </a:r>
            <a:r>
              <a:rPr lang="en-US" sz="2000">
                <a:latin typeface="Times New Roman" pitchFamily="18" charset="0"/>
              </a:rPr>
              <a:t>Even if MVU exists: may not be able to find it. </a:t>
            </a:r>
          </a:p>
          <a:p>
            <a:pPr>
              <a:lnSpc>
                <a:spcPct val="105000"/>
              </a:lnSpc>
              <a:buFont typeface="Wingdings" pitchFamily="2" charset="2"/>
              <a:buNone/>
            </a:pPr>
            <a:r>
              <a:rPr lang="en-US" sz="2000">
                <a:latin typeface="Times New Roman" pitchFamily="18" charset="0"/>
              </a:rPr>
              <a:t>	Three approaches to finding the MVU Estimators:</a:t>
            </a:r>
          </a:p>
          <a:p>
            <a:pPr lvl="1">
              <a:lnSpc>
                <a:spcPct val="105000"/>
              </a:lnSpc>
            </a:pPr>
            <a:r>
              <a:rPr lang="en-US" sz="2000" b="1" u="sng">
                <a:latin typeface="Times New Roman" pitchFamily="18" charset="0"/>
              </a:rPr>
              <a:t>Determine Cramer-Rao Lower Bound (CRLB)</a:t>
            </a:r>
            <a:r>
              <a:rPr lang="en-US" sz="2000">
                <a:latin typeface="Times New Roman" pitchFamily="18" charset="0"/>
              </a:rPr>
              <a:t> and see if some estimator satisfies it. (Note: MVU can exist but not achieve the CRLB)</a:t>
            </a:r>
          </a:p>
          <a:p>
            <a:pPr lvl="1">
              <a:lnSpc>
                <a:spcPct val="105000"/>
              </a:lnSpc>
            </a:pPr>
            <a:r>
              <a:rPr lang="en-US" sz="2000" u="sng">
                <a:latin typeface="Times New Roman" pitchFamily="18" charset="0"/>
              </a:rPr>
              <a:t>Apply Rao-Blackwell-Lechman-Scheffe Theorem</a:t>
            </a:r>
            <a:r>
              <a:rPr lang="en-US" sz="2000">
                <a:latin typeface="Times New Roman" pitchFamily="18" charset="0"/>
              </a:rPr>
              <a:t>: Rare in practice!</a:t>
            </a:r>
          </a:p>
          <a:p>
            <a:pPr lvl="1">
              <a:lnSpc>
                <a:spcPct val="105000"/>
              </a:lnSpc>
            </a:pPr>
            <a:r>
              <a:rPr lang="en-US" sz="2000" u="sng">
                <a:latin typeface="Times New Roman" pitchFamily="18" charset="0"/>
              </a:rPr>
              <a:t>Restrict to Linear Unbiased &amp; find MVLU</a:t>
            </a:r>
            <a:r>
              <a:rPr lang="en-US" sz="2000">
                <a:latin typeface="Times New Roman" pitchFamily="18" charset="0"/>
              </a:rPr>
              <a:t>: Only gives true MVU if problem is </a:t>
            </a:r>
            <a:r>
              <a:rPr lang="en-US" sz="2000" u="sng">
                <a:latin typeface="Times New Roman" pitchFamily="18" charset="0"/>
              </a:rPr>
              <a:t>linear.</a:t>
            </a:r>
          </a:p>
          <a:p>
            <a:pPr lvl="1"/>
            <a:endParaRPr lang="en-US" sz="2000">
              <a:latin typeface="Times New Roman" pitchFamily="18" charset="0"/>
            </a:endParaRPr>
          </a:p>
          <a:p>
            <a:pPr lvl="1"/>
            <a:endParaRPr lang="en-US" sz="2000">
              <a:latin typeface="Times New Roman" pitchFamily="18" charset="0"/>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(9)</a:t>
            </a:r>
            <a:endParaRPr lang="en-US" dirty="0"/>
          </a:p>
        </p:txBody>
      </p:sp>
      <p:sp>
        <p:nvSpPr>
          <p:cNvPr id="3" name="Content Placeholder 2"/>
          <p:cNvSpPr>
            <a:spLocks noGrp="1"/>
          </p:cNvSpPr>
          <p:nvPr>
            <p:ph idx="1"/>
          </p:nvPr>
        </p:nvSpPr>
        <p:spPr/>
        <p:txBody>
          <a:bodyPr/>
          <a:lstStyle/>
          <a:p>
            <a:r>
              <a:rPr lang="en-US" b="1" u="sng" dirty="0" smtClean="0"/>
              <a:t>ACF model of a process</a:t>
            </a:r>
          </a:p>
          <a:p>
            <a:pPr>
              <a:buNone/>
            </a:pPr>
            <a:r>
              <a:rPr lang="en-US" dirty="0" smtClean="0"/>
              <a:t>	So far we’ve seen relationships between:</a:t>
            </a:r>
          </a:p>
          <a:p>
            <a:pPr lvl="1"/>
            <a:r>
              <a:rPr lang="en-US" dirty="0" smtClean="0"/>
              <a:t>PSD model</a:t>
            </a:r>
          </a:p>
          <a:p>
            <a:pPr lvl="1"/>
            <a:r>
              <a:rPr lang="en-US" dirty="0" smtClean="0"/>
              <a:t>Time-domain model</a:t>
            </a:r>
          </a:p>
          <a:p>
            <a:pPr>
              <a:buNone/>
            </a:pPr>
            <a:r>
              <a:rPr lang="en-US" dirty="0" smtClean="0"/>
              <a:t>	These models impart a corresponding model to the ACF:</a:t>
            </a:r>
          </a:p>
          <a:p>
            <a:pPr>
              <a:buNone/>
            </a:pPr>
            <a:r>
              <a:rPr lang="en-US" dirty="0" smtClean="0"/>
              <a:t>	Let the process obey an ARMA(</a:t>
            </a:r>
            <a:r>
              <a:rPr lang="en-US" i="1" dirty="0" err="1" smtClean="0"/>
              <a:t>p,q</a:t>
            </a:r>
            <a:r>
              <a:rPr lang="en-US" i="1" dirty="0" smtClean="0"/>
              <a:t>) </a:t>
            </a:r>
            <a:r>
              <a:rPr lang="en-US" dirty="0" smtClean="0"/>
              <a:t>model:</a:t>
            </a:r>
          </a:p>
          <a:p>
            <a:pPr>
              <a:buNone/>
            </a:pPr>
            <a:endParaRPr lang="en-US" dirty="0" smtClean="0"/>
          </a:p>
          <a:p>
            <a:pPr>
              <a:buNone/>
            </a:pPr>
            <a:endParaRPr lang="en-US" sz="2800" dirty="0" smtClean="0"/>
          </a:p>
          <a:p>
            <a:pPr>
              <a:buNone/>
            </a:pPr>
            <a:r>
              <a:rPr lang="en-US" dirty="0" smtClean="0"/>
              <a:t>	To get ACF: multiply both sides of this by </a:t>
            </a:r>
            <a:r>
              <a:rPr lang="en-US" i="1" dirty="0" smtClean="0"/>
              <a:t>x</a:t>
            </a:r>
            <a:r>
              <a:rPr lang="en-US" dirty="0" smtClean="0"/>
              <a:t>[</a:t>
            </a:r>
            <a:r>
              <a:rPr lang="en-US" i="1" dirty="0" smtClean="0"/>
              <a:t>n-k</a:t>
            </a:r>
            <a:r>
              <a:rPr lang="en-US" dirty="0" smtClean="0"/>
              <a:t>] and take </a:t>
            </a:r>
            <a:r>
              <a:rPr lang="en-US" i="1" dirty="0" smtClean="0"/>
              <a:t>E</a:t>
            </a:r>
            <a:r>
              <a:rPr lang="en-US" dirty="0" smtClean="0"/>
              <a:t>{}:</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180</a:t>
            </a:fld>
            <a:endParaRPr lang="en-US" sz="1200">
              <a:solidFill>
                <a:srgbClr val="003399"/>
              </a:solidFill>
            </a:endParaRPr>
          </a:p>
        </p:txBody>
      </p:sp>
      <p:pic>
        <p:nvPicPr>
          <p:cNvPr id="2050" name="Picture 2"/>
          <p:cNvPicPr>
            <a:picLocks noChangeAspect="1" noChangeArrowheads="1"/>
          </p:cNvPicPr>
          <p:nvPr/>
        </p:nvPicPr>
        <p:blipFill>
          <a:blip r:embed="rId2" cstate="print"/>
          <a:srcRect/>
          <a:stretch>
            <a:fillRect/>
          </a:stretch>
        </p:blipFill>
        <p:spPr bwMode="auto">
          <a:xfrm>
            <a:off x="2767013" y="3048000"/>
            <a:ext cx="3786187" cy="826533"/>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1219200" y="4343399"/>
            <a:ext cx="6908409" cy="155837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(10)</a:t>
            </a:r>
            <a:endParaRPr lang="en-US" dirty="0"/>
          </a:p>
        </p:txBody>
      </p:sp>
      <p:sp>
        <p:nvSpPr>
          <p:cNvPr id="3" name="Content Placeholder 2"/>
          <p:cNvSpPr>
            <a:spLocks noGrp="1"/>
          </p:cNvSpPr>
          <p:nvPr>
            <p:ph idx="1"/>
          </p:nvPr>
        </p:nvSpPr>
        <p:spPr/>
        <p:txBody>
          <a:bodyPr/>
          <a:lstStyle/>
          <a:p>
            <a:pPr>
              <a:buNone/>
            </a:pPr>
            <a:r>
              <a:rPr lang="en-US" dirty="0" smtClean="0"/>
              <a:t>	To evaluate this –write </a:t>
            </a:r>
            <a:r>
              <a:rPr lang="en-US" i="1" dirty="0" smtClean="0"/>
              <a:t>x</a:t>
            </a:r>
            <a:r>
              <a:rPr lang="en-US" dirty="0" smtClean="0"/>
              <a:t>[</a:t>
            </a:r>
            <a:r>
              <a:rPr lang="en-US" i="1" dirty="0" smtClean="0"/>
              <a:t>n</a:t>
            </a:r>
            <a:r>
              <a:rPr lang="en-US" dirty="0" smtClean="0"/>
              <a:t>] as output of filter with input </a:t>
            </a:r>
            <a:r>
              <a:rPr lang="en-US" i="1" dirty="0" smtClean="0"/>
              <a:t>ε</a:t>
            </a:r>
            <a:r>
              <a:rPr lang="en-US" dirty="0" smtClean="0"/>
              <a:t>[</a:t>
            </a:r>
            <a:r>
              <a:rPr lang="en-US" i="1" dirty="0" smtClean="0"/>
              <a:t>n</a:t>
            </a:r>
            <a:r>
              <a:rPr lang="en-US" dirty="0" smtClean="0"/>
              <a:t>]:</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sz="800" dirty="0" smtClean="0"/>
          </a:p>
          <a:p>
            <a:pPr>
              <a:buNone/>
            </a:pPr>
            <a:r>
              <a:rPr lang="en-US" dirty="0" smtClean="0"/>
              <a:t>	We have assumed a causal filter for a model:</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181</a:t>
            </a:fld>
            <a:endParaRPr lang="en-US" sz="1200">
              <a:solidFill>
                <a:srgbClr val="003399"/>
              </a:solidFill>
            </a:endParaRPr>
          </a:p>
        </p:txBody>
      </p:sp>
      <p:pic>
        <p:nvPicPr>
          <p:cNvPr id="3074" name="Picture 2"/>
          <p:cNvPicPr>
            <a:picLocks noChangeAspect="1" noChangeArrowheads="1"/>
          </p:cNvPicPr>
          <p:nvPr/>
        </p:nvPicPr>
        <p:blipFill>
          <a:blip r:embed="rId2" cstate="print"/>
          <a:srcRect/>
          <a:stretch>
            <a:fillRect/>
          </a:stretch>
        </p:blipFill>
        <p:spPr bwMode="auto">
          <a:xfrm>
            <a:off x="2743200" y="1369541"/>
            <a:ext cx="3505200" cy="3126259"/>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3886200" y="5105400"/>
            <a:ext cx="1600200" cy="2757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(11)</a:t>
            </a:r>
            <a:endParaRPr lang="en-US" dirty="0"/>
          </a:p>
        </p:txBody>
      </p:sp>
      <p:sp>
        <p:nvSpPr>
          <p:cNvPr id="3" name="Content Placeholder 2"/>
          <p:cNvSpPr>
            <a:spLocks noGrp="1"/>
          </p:cNvSpPr>
          <p:nvPr>
            <p:ph idx="1"/>
          </p:nvPr>
        </p:nvSpPr>
        <p:spPr/>
        <p:txBody>
          <a:bodyPr/>
          <a:lstStyle/>
          <a:p>
            <a:pPr>
              <a:buNone/>
            </a:pPr>
            <a:r>
              <a:rPr lang="en-US" dirty="0" smtClean="0"/>
              <a:t>	Using this result gives the </a:t>
            </a:r>
            <a:r>
              <a:rPr lang="en-US" b="1" dirty="0" smtClean="0"/>
              <a:t>Yule-Walker equations for ARMA:</a:t>
            </a:r>
          </a:p>
          <a:p>
            <a:pPr>
              <a:buNone/>
            </a:pPr>
            <a:endParaRPr lang="en-US" b="1" dirty="0" smtClean="0"/>
          </a:p>
          <a:p>
            <a:pPr>
              <a:buNone/>
            </a:pPr>
            <a:endParaRPr lang="en-US" b="1" dirty="0" smtClean="0"/>
          </a:p>
          <a:p>
            <a:pPr>
              <a:buNone/>
            </a:pPr>
            <a:endParaRPr lang="en-US" b="1" dirty="0" smtClean="0"/>
          </a:p>
          <a:p>
            <a:pPr>
              <a:buNone/>
            </a:pPr>
            <a:endParaRPr lang="en-US" b="1" dirty="0" smtClean="0"/>
          </a:p>
          <a:p>
            <a:pPr>
              <a:buNone/>
            </a:pPr>
            <a:endParaRPr lang="en-US" b="1" dirty="0" smtClean="0"/>
          </a:p>
          <a:p>
            <a:pPr>
              <a:buNone/>
            </a:pPr>
            <a:endParaRPr lang="en-US" sz="1200" b="1" dirty="0" smtClean="0"/>
          </a:p>
          <a:p>
            <a:pPr>
              <a:buNone/>
            </a:pPr>
            <a:r>
              <a:rPr lang="en-US" b="1" dirty="0" smtClean="0"/>
              <a:t>	</a:t>
            </a:r>
            <a:r>
              <a:rPr lang="en-US" dirty="0" smtClean="0"/>
              <a:t>These equations are the key to estimating the model parameters.</a:t>
            </a:r>
          </a:p>
          <a:p>
            <a:pPr>
              <a:buNone/>
            </a:pPr>
            <a:r>
              <a:rPr lang="en-US" dirty="0" smtClean="0"/>
              <a:t>	We now look at simplifications of these for the AR and MA cases.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182</a:t>
            </a:fld>
            <a:endParaRPr lang="en-US" sz="1200">
              <a:solidFill>
                <a:srgbClr val="003399"/>
              </a:solidFill>
            </a:endParaRPr>
          </a:p>
        </p:txBody>
      </p:sp>
      <p:pic>
        <p:nvPicPr>
          <p:cNvPr id="4098" name="Picture 2"/>
          <p:cNvPicPr>
            <a:picLocks noChangeAspect="1" noChangeArrowheads="1"/>
          </p:cNvPicPr>
          <p:nvPr/>
        </p:nvPicPr>
        <p:blipFill>
          <a:blip r:embed="rId2" cstate="print"/>
          <a:srcRect/>
          <a:stretch>
            <a:fillRect/>
          </a:stretch>
        </p:blipFill>
        <p:spPr bwMode="auto">
          <a:xfrm>
            <a:off x="1524000" y="1295401"/>
            <a:ext cx="5943600" cy="1709084"/>
          </a:xfrm>
          <a:prstGeom prst="rect">
            <a:avLst/>
          </a:prstGeom>
          <a:noFill/>
          <a:ln w="9525">
            <a:noFill/>
            <a:miter lim="800000"/>
            <a:headEnd/>
            <a:tailEnd/>
          </a:ln>
          <a:effectLst/>
        </p:spPr>
      </p:pic>
      <p:sp>
        <p:nvSpPr>
          <p:cNvPr id="6" name="TextBox 5"/>
          <p:cNvSpPr txBox="1"/>
          <p:nvPr/>
        </p:nvSpPr>
        <p:spPr>
          <a:xfrm>
            <a:off x="7543800" y="1905000"/>
            <a:ext cx="1167307" cy="400110"/>
          </a:xfrm>
          <a:prstGeom prst="rect">
            <a:avLst/>
          </a:prstGeom>
          <a:noFill/>
        </p:spPr>
        <p:txBody>
          <a:bodyPr wrap="none" rtlCol="0">
            <a:spAutoFit/>
          </a:bodyPr>
          <a:lstStyle/>
          <a:p>
            <a:r>
              <a:rPr lang="en-US" dirty="0" smtClean="0"/>
              <a:t>(</a:t>
            </a:r>
            <a:r>
              <a:rPr lang="en-US" b="1" dirty="0" smtClean="0"/>
              <a:t>ARMA</a:t>
            </a:r>
            <a:r>
              <a:rPr lang="en-US" dirty="0" smtClean="0"/>
              <a:t>)</a:t>
            </a:r>
            <a:endParaRPr lang="en-US" dirty="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(12)</a:t>
            </a:r>
            <a:endParaRPr lang="en-US" dirty="0"/>
          </a:p>
        </p:txBody>
      </p:sp>
      <p:sp>
        <p:nvSpPr>
          <p:cNvPr id="3" name="Content Placeholder 2"/>
          <p:cNvSpPr>
            <a:spLocks noGrp="1"/>
          </p:cNvSpPr>
          <p:nvPr>
            <p:ph idx="1"/>
          </p:nvPr>
        </p:nvSpPr>
        <p:spPr/>
        <p:txBody>
          <a:bodyPr/>
          <a:lstStyle/>
          <a:p>
            <a:r>
              <a:rPr lang="en-US" b="1" u="sng" dirty="0" smtClean="0"/>
              <a:t>ACF model for an AR process</a:t>
            </a:r>
          </a:p>
          <a:p>
            <a:pPr>
              <a:buNone/>
            </a:pPr>
            <a:r>
              <a:rPr lang="en-US" dirty="0" smtClean="0"/>
              <a:t>	Specializing to the AR case, we set </a:t>
            </a:r>
            <a:r>
              <a:rPr lang="en-US" i="1" dirty="0" smtClean="0"/>
              <a:t>q= </a:t>
            </a:r>
            <a:r>
              <a:rPr lang="en-US" dirty="0" smtClean="0"/>
              <a:t>0</a:t>
            </a:r>
            <a:r>
              <a:rPr lang="en-US" i="1" dirty="0" smtClean="0"/>
              <a:t> </a:t>
            </a:r>
            <a:r>
              <a:rPr lang="en-US" dirty="0" smtClean="0"/>
              <a:t>and get:</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Now, we see that</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183</a:t>
            </a:fld>
            <a:endParaRPr lang="en-US" sz="1200">
              <a:solidFill>
                <a:srgbClr val="003399"/>
              </a:solidFill>
            </a:endParaRPr>
          </a:p>
        </p:txBody>
      </p:sp>
      <p:pic>
        <p:nvPicPr>
          <p:cNvPr id="5122" name="Picture 2"/>
          <p:cNvPicPr>
            <a:picLocks noChangeAspect="1" noChangeArrowheads="1"/>
          </p:cNvPicPr>
          <p:nvPr/>
        </p:nvPicPr>
        <p:blipFill>
          <a:blip r:embed="rId2" cstate="print"/>
          <a:srcRect/>
          <a:stretch>
            <a:fillRect/>
          </a:stretch>
        </p:blipFill>
        <p:spPr bwMode="auto">
          <a:xfrm>
            <a:off x="2243075" y="1638302"/>
            <a:ext cx="4538725" cy="1611248"/>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2667001" y="3717330"/>
            <a:ext cx="3886200" cy="1444726"/>
          </a:xfrm>
          <a:prstGeom prst="rect">
            <a:avLst/>
          </a:prstGeom>
          <a:noFill/>
          <a:ln w="9525">
            <a:noFill/>
            <a:miter lim="800000"/>
            <a:headEnd/>
            <a:tailEnd/>
          </a:ln>
          <a:effectLst/>
        </p:spPr>
      </p:pic>
      <p:sp>
        <p:nvSpPr>
          <p:cNvPr id="7" name="Rectangle 6"/>
          <p:cNvSpPr/>
          <p:nvPr/>
        </p:nvSpPr>
        <p:spPr>
          <a:xfrm>
            <a:off x="2355688" y="4953000"/>
            <a:ext cx="2379177" cy="707886"/>
          </a:xfrm>
          <a:prstGeom prst="rect">
            <a:avLst/>
          </a:prstGeom>
        </p:spPr>
        <p:txBody>
          <a:bodyPr wrap="none">
            <a:spAutoFit/>
          </a:bodyPr>
          <a:lstStyle/>
          <a:p>
            <a:r>
              <a:rPr lang="en-US" dirty="0" smtClean="0">
                <a:latin typeface="Times New Roman" pitchFamily="18" charset="0"/>
                <a:cs typeface="Times New Roman" pitchFamily="18" charset="0"/>
              </a:rPr>
              <a:t>Initial value theorem </a:t>
            </a:r>
          </a:p>
          <a:p>
            <a:r>
              <a:rPr lang="en-US" dirty="0" smtClean="0">
                <a:latin typeface="Times New Roman" pitchFamily="18" charset="0"/>
                <a:cs typeface="Times New Roman" pitchFamily="18" charset="0"/>
              </a:rPr>
              <a:t>for Z-Transform</a:t>
            </a: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(13)</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Yule-Walker equations (AR):</a:t>
            </a:r>
          </a:p>
          <a:p>
            <a:pPr>
              <a:buNone/>
            </a:pPr>
            <a:endParaRPr lang="en-US" b="1" dirty="0" smtClean="0"/>
          </a:p>
          <a:p>
            <a:pPr>
              <a:buNone/>
            </a:pPr>
            <a:endParaRPr lang="en-US" b="1" dirty="0" smtClean="0"/>
          </a:p>
          <a:p>
            <a:pPr>
              <a:buNone/>
            </a:pPr>
            <a:endParaRPr lang="en-US" b="1" dirty="0" smtClean="0"/>
          </a:p>
          <a:p>
            <a:pPr>
              <a:buNone/>
            </a:pPr>
            <a:endParaRPr lang="en-US" b="1" dirty="0" smtClean="0"/>
          </a:p>
          <a:p>
            <a:pPr>
              <a:buNone/>
            </a:pPr>
            <a:endParaRPr lang="en-US" b="1" dirty="0" smtClean="0"/>
          </a:p>
          <a:p>
            <a:pPr>
              <a:buNone/>
            </a:pPr>
            <a:r>
              <a:rPr lang="en-US" b="1" dirty="0" smtClean="0"/>
              <a:t>	</a:t>
            </a:r>
            <a:r>
              <a:rPr lang="en-US" dirty="0" smtClean="0"/>
              <a:t>If we look at </a:t>
            </a:r>
            <a:r>
              <a:rPr lang="en-US" i="1" dirty="0" smtClean="0"/>
              <a:t>k = </a:t>
            </a:r>
            <a:r>
              <a:rPr lang="en-US" dirty="0" smtClean="0"/>
              <a:t>0, 1, </a:t>
            </a:r>
            <a:r>
              <a:rPr lang="en-US" i="1" dirty="0" smtClean="0"/>
              <a:t>…p </a:t>
            </a:r>
            <a:r>
              <a:rPr lang="en-US" dirty="0" smtClean="0"/>
              <a:t>for these AR Yule-Walker equations, we get </a:t>
            </a:r>
            <a:r>
              <a:rPr lang="en-US" i="1" dirty="0" smtClean="0"/>
              <a:t>p+</a:t>
            </a:r>
            <a:r>
              <a:rPr lang="en-US" dirty="0" smtClean="0"/>
              <a:t>1</a:t>
            </a:r>
            <a:r>
              <a:rPr lang="en-US" i="1" dirty="0" smtClean="0"/>
              <a:t> </a:t>
            </a:r>
            <a:r>
              <a:rPr lang="en-US" dirty="0" smtClean="0"/>
              <a:t>simultaneous equations that can be solved for the </a:t>
            </a:r>
            <a:r>
              <a:rPr lang="en-US" i="1" dirty="0" smtClean="0"/>
              <a:t>p+</a:t>
            </a:r>
            <a:r>
              <a:rPr lang="en-US" dirty="0" smtClean="0"/>
              <a:t>1</a:t>
            </a:r>
            <a:r>
              <a:rPr lang="en-US" i="1" dirty="0" smtClean="0"/>
              <a:t> </a:t>
            </a:r>
            <a:r>
              <a:rPr lang="en-US" dirty="0" smtClean="0"/>
              <a:t>model parameters of {</a:t>
            </a:r>
            <a:r>
              <a:rPr lang="en-US" i="1" dirty="0" err="1" smtClean="0"/>
              <a:t>a</a:t>
            </a:r>
            <a:r>
              <a:rPr lang="en-US" i="1" baseline="-25000" dirty="0" err="1" smtClean="0"/>
              <a:t>i</a:t>
            </a:r>
            <a:r>
              <a:rPr lang="en-US" dirty="0" smtClean="0"/>
              <a:t>}</a:t>
            </a:r>
            <a:r>
              <a:rPr lang="en-US" i="1" baseline="-25000" dirty="0" err="1" smtClean="0"/>
              <a:t>i</a:t>
            </a:r>
            <a:r>
              <a:rPr lang="en-US" i="1" baseline="-25000" dirty="0" smtClean="0"/>
              <a:t>=</a:t>
            </a:r>
            <a:r>
              <a:rPr lang="en-US" baseline="-25000" dirty="0" smtClean="0"/>
              <a:t>1</a:t>
            </a:r>
            <a:r>
              <a:rPr lang="en-US" i="1" baseline="-25000" dirty="0" smtClean="0"/>
              <a:t>,…,p </a:t>
            </a:r>
            <a:r>
              <a:rPr lang="en-US" dirty="0" smtClean="0"/>
              <a:t>and</a:t>
            </a:r>
            <a:r>
              <a:rPr lang="en-US" i="1" dirty="0" smtClean="0"/>
              <a:t>  σ</a:t>
            </a:r>
            <a:r>
              <a:rPr lang="en-US" baseline="30000" dirty="0" smtClean="0"/>
              <a:t>2</a:t>
            </a:r>
            <a:r>
              <a:rPr lang="en-US" dirty="0" smtClean="0"/>
              <a:t>:</a:t>
            </a: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184</a:t>
            </a:fld>
            <a:endParaRPr lang="en-US" sz="1200">
              <a:solidFill>
                <a:srgbClr val="003399"/>
              </a:solidFill>
            </a:endParaRPr>
          </a:p>
        </p:txBody>
      </p:sp>
      <p:pic>
        <p:nvPicPr>
          <p:cNvPr id="6146" name="Picture 2"/>
          <p:cNvPicPr>
            <a:picLocks noChangeAspect="1" noChangeArrowheads="1"/>
          </p:cNvPicPr>
          <p:nvPr/>
        </p:nvPicPr>
        <p:blipFill>
          <a:blip r:embed="rId2" cstate="print"/>
          <a:srcRect/>
          <a:stretch>
            <a:fillRect/>
          </a:stretch>
        </p:blipFill>
        <p:spPr bwMode="auto">
          <a:xfrm>
            <a:off x="2409825" y="1285875"/>
            <a:ext cx="4295775" cy="1685925"/>
          </a:xfrm>
          <a:prstGeom prst="rect">
            <a:avLst/>
          </a:prstGeom>
          <a:noFill/>
          <a:ln w="9525">
            <a:noFill/>
            <a:miter lim="800000"/>
            <a:headEnd/>
            <a:tailEnd/>
          </a:ln>
          <a:effectLst/>
        </p:spPr>
      </p:pic>
      <p:sp>
        <p:nvSpPr>
          <p:cNvPr id="6" name="TextBox 5"/>
          <p:cNvSpPr txBox="1"/>
          <p:nvPr/>
        </p:nvSpPr>
        <p:spPr>
          <a:xfrm>
            <a:off x="7086600" y="1885890"/>
            <a:ext cx="737702" cy="400110"/>
          </a:xfrm>
          <a:prstGeom prst="rect">
            <a:avLst/>
          </a:prstGeom>
          <a:noFill/>
        </p:spPr>
        <p:txBody>
          <a:bodyPr wrap="none" rtlCol="0">
            <a:spAutoFit/>
          </a:bodyPr>
          <a:lstStyle/>
          <a:p>
            <a:r>
              <a:rPr lang="en-US" dirty="0" smtClean="0"/>
              <a:t>(</a:t>
            </a:r>
            <a:r>
              <a:rPr lang="en-US" b="1" dirty="0" smtClean="0"/>
              <a:t>AR</a:t>
            </a:r>
            <a:r>
              <a:rPr lang="en-US" dirty="0" smtClean="0"/>
              <a:t>)</a:t>
            </a:r>
            <a:endParaRPr lang="en-US"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(14)</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r>
              <a:rPr lang="en-US" dirty="0" smtClean="0"/>
              <a:t>	If we know the </a:t>
            </a:r>
            <a:r>
              <a:rPr lang="en-US" i="1" dirty="0" err="1" smtClean="0"/>
              <a:t>p×p</a:t>
            </a:r>
            <a:r>
              <a:rPr lang="en-US" i="1" dirty="0" smtClean="0"/>
              <a:t> </a:t>
            </a:r>
            <a:r>
              <a:rPr lang="en-US" dirty="0" smtClean="0"/>
              <a:t>autocorrelation matrix, then we can solve these equations for the model parameters.</a:t>
            </a:r>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185</a:t>
            </a:fld>
            <a:endParaRPr lang="en-US" sz="1200">
              <a:solidFill>
                <a:srgbClr val="003399"/>
              </a:solidFill>
            </a:endParaRPr>
          </a:p>
        </p:txBody>
      </p:sp>
      <p:pic>
        <p:nvPicPr>
          <p:cNvPr id="7170" name="Picture 2"/>
          <p:cNvPicPr>
            <a:picLocks noChangeAspect="1" noChangeArrowheads="1"/>
          </p:cNvPicPr>
          <p:nvPr/>
        </p:nvPicPr>
        <p:blipFill>
          <a:blip r:embed="rId2" cstate="print"/>
          <a:srcRect/>
          <a:stretch>
            <a:fillRect/>
          </a:stretch>
        </p:blipFill>
        <p:spPr bwMode="auto">
          <a:xfrm>
            <a:off x="2286000" y="1375272"/>
            <a:ext cx="4800600" cy="2891928"/>
          </a:xfrm>
          <a:prstGeom prst="rect">
            <a:avLst/>
          </a:prstGeom>
          <a:noFill/>
          <a:ln w="9525">
            <a:noFill/>
            <a:miter lim="800000"/>
            <a:headEnd/>
            <a:tailEnd/>
          </a:ln>
          <a:effectLst/>
        </p:spPr>
      </p:pic>
      <p:sp>
        <p:nvSpPr>
          <p:cNvPr id="6" name="Rectangle 5"/>
          <p:cNvSpPr/>
          <p:nvPr/>
        </p:nvSpPr>
        <p:spPr>
          <a:xfrm>
            <a:off x="1066800" y="914400"/>
            <a:ext cx="4572000" cy="4093428"/>
          </a:xfrm>
          <a:prstGeom prst="rect">
            <a:avLst/>
          </a:prstGeom>
        </p:spPr>
        <p:txBody>
          <a:bodyPr>
            <a:spAutoFit/>
          </a:bodyPr>
          <a:lstStyle/>
          <a:p>
            <a:r>
              <a:rPr lang="en-US" b="1" dirty="0" smtClean="0">
                <a:latin typeface="Times New Roman" pitchFamily="18" charset="0"/>
                <a:cs typeface="Times New Roman" pitchFamily="18" charset="0"/>
              </a:rPr>
              <a:t>Yule-Walker Equations (AR)</a:t>
            </a: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(15)</a:t>
            </a:r>
            <a:endParaRPr lang="en-US" dirty="0"/>
          </a:p>
        </p:txBody>
      </p:sp>
      <p:sp>
        <p:nvSpPr>
          <p:cNvPr id="3" name="Content Placeholder 2"/>
          <p:cNvSpPr>
            <a:spLocks noGrp="1"/>
          </p:cNvSpPr>
          <p:nvPr>
            <p:ph idx="1"/>
          </p:nvPr>
        </p:nvSpPr>
        <p:spPr/>
        <p:txBody>
          <a:bodyPr/>
          <a:lstStyle/>
          <a:p>
            <a:r>
              <a:rPr lang="en-US" b="1" u="sng" dirty="0" smtClean="0"/>
              <a:t>ACF model for an MA process</a:t>
            </a:r>
          </a:p>
          <a:p>
            <a:pPr>
              <a:buNone/>
            </a:pPr>
            <a:r>
              <a:rPr lang="en-US" dirty="0" smtClean="0"/>
              <a:t>	Specializing to the MA case, we set </a:t>
            </a:r>
            <a:r>
              <a:rPr lang="en-US" i="1" dirty="0" smtClean="0"/>
              <a:t>p = </a:t>
            </a:r>
            <a:r>
              <a:rPr lang="en-US" dirty="0" smtClean="0"/>
              <a:t>0 and get:</a:t>
            </a:r>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But, for the MA case the system is a FIR filter and we have</a:t>
            </a:r>
          </a:p>
          <a:p>
            <a:pPr>
              <a:buNone/>
            </a:pPr>
            <a:endParaRPr lang="en-US" dirty="0" smtClean="0"/>
          </a:p>
          <a:p>
            <a:pPr>
              <a:buNone/>
            </a:pPr>
            <a:endParaRPr lang="en-US" dirty="0" smtClean="0"/>
          </a:p>
          <a:p>
            <a:pPr>
              <a:buNone/>
            </a:pPr>
            <a:endParaRPr lang="en-US" sz="1200" dirty="0" smtClean="0"/>
          </a:p>
          <a:p>
            <a:pPr>
              <a:buNone/>
            </a:pPr>
            <a:r>
              <a:rPr lang="en-US" dirty="0" smtClean="0"/>
              <a:t>	</a:t>
            </a:r>
            <a:r>
              <a:rPr lang="en-US" b="1" dirty="0" smtClean="0"/>
              <a:t>Yule-Walker equations (MA):</a:t>
            </a: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186</a:t>
            </a:fld>
            <a:endParaRPr lang="en-US" sz="1200">
              <a:solidFill>
                <a:srgbClr val="003399"/>
              </a:solidFill>
            </a:endParaRPr>
          </a:p>
        </p:txBody>
      </p:sp>
      <p:pic>
        <p:nvPicPr>
          <p:cNvPr id="8194" name="Picture 2"/>
          <p:cNvPicPr>
            <a:picLocks noChangeAspect="1" noChangeArrowheads="1"/>
          </p:cNvPicPr>
          <p:nvPr/>
        </p:nvPicPr>
        <p:blipFill>
          <a:blip r:embed="rId2" cstate="print"/>
          <a:srcRect/>
          <a:stretch>
            <a:fillRect/>
          </a:stretch>
        </p:blipFill>
        <p:spPr bwMode="auto">
          <a:xfrm>
            <a:off x="2324100" y="1600200"/>
            <a:ext cx="4381500" cy="1385887"/>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cstate="print"/>
          <a:srcRect/>
          <a:stretch>
            <a:fillRect/>
          </a:stretch>
        </p:blipFill>
        <p:spPr bwMode="auto">
          <a:xfrm>
            <a:off x="3252788" y="3449767"/>
            <a:ext cx="2767012" cy="817433"/>
          </a:xfrm>
          <a:prstGeom prst="rect">
            <a:avLst/>
          </a:prstGeom>
          <a:noFill/>
          <a:ln w="9525">
            <a:noFill/>
            <a:miter lim="800000"/>
            <a:headEnd/>
            <a:tailEnd/>
          </a:ln>
          <a:effectLst/>
        </p:spPr>
      </p:pic>
      <p:pic>
        <p:nvPicPr>
          <p:cNvPr id="8196" name="Picture 4"/>
          <p:cNvPicPr>
            <a:picLocks noChangeAspect="1" noChangeArrowheads="1"/>
          </p:cNvPicPr>
          <p:nvPr/>
        </p:nvPicPr>
        <p:blipFill>
          <a:blip r:embed="rId4" cstate="print"/>
          <a:srcRect/>
          <a:stretch>
            <a:fillRect/>
          </a:stretch>
        </p:blipFill>
        <p:spPr bwMode="auto">
          <a:xfrm>
            <a:off x="2514600" y="4794725"/>
            <a:ext cx="4038600" cy="1301275"/>
          </a:xfrm>
          <a:prstGeom prst="rect">
            <a:avLst/>
          </a:prstGeom>
          <a:noFill/>
          <a:ln w="9525">
            <a:noFill/>
            <a:miter lim="800000"/>
            <a:headEnd/>
            <a:tailEnd/>
          </a:ln>
          <a:effectLst/>
        </p:spPr>
      </p:pic>
      <p:sp>
        <p:nvSpPr>
          <p:cNvPr id="9" name="TextBox 8"/>
          <p:cNvSpPr txBox="1"/>
          <p:nvPr/>
        </p:nvSpPr>
        <p:spPr>
          <a:xfrm>
            <a:off x="6934200" y="5257800"/>
            <a:ext cx="790601" cy="400110"/>
          </a:xfrm>
          <a:prstGeom prst="rect">
            <a:avLst/>
          </a:prstGeom>
          <a:noFill/>
        </p:spPr>
        <p:txBody>
          <a:bodyPr wrap="none" rtlCol="0">
            <a:spAutoFit/>
          </a:bodyPr>
          <a:lstStyle/>
          <a:p>
            <a:r>
              <a:rPr lang="en-US" dirty="0" smtClean="0"/>
              <a:t>(</a:t>
            </a:r>
            <a:r>
              <a:rPr lang="en-US" b="1" dirty="0" smtClean="0"/>
              <a:t>MA</a:t>
            </a:r>
            <a:r>
              <a:rPr lang="en-US" dirty="0" smtClean="0"/>
              <a:t>)</a:t>
            </a:r>
            <a:endParaRPr lang="en-US"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(16)</a:t>
            </a:r>
            <a:endParaRPr lang="en-US" dirty="0"/>
          </a:p>
        </p:txBody>
      </p:sp>
      <p:sp>
        <p:nvSpPr>
          <p:cNvPr id="3" name="Content Placeholder 2"/>
          <p:cNvSpPr>
            <a:spLocks noGrp="1"/>
          </p:cNvSpPr>
          <p:nvPr>
            <p:ph idx="1"/>
          </p:nvPr>
        </p:nvSpPr>
        <p:spPr/>
        <p:txBody>
          <a:bodyPr/>
          <a:lstStyle/>
          <a:p>
            <a:r>
              <a:rPr lang="en-US" b="1" u="sng" dirty="0" smtClean="0"/>
              <a:t>Parametric PSD estimation</a:t>
            </a:r>
          </a:p>
          <a:p>
            <a:pPr>
              <a:buNone/>
            </a:pPr>
            <a:r>
              <a:rPr lang="en-US" dirty="0" smtClean="0"/>
              <a:t>	As mentioned above, the idea here is to find a good estimate of the model parameters and then use those to get an estimate of the PSD. The basic idea holds regardless if it is ARMA, AR, or MA. We consider only the AR case.</a:t>
            </a:r>
          </a:p>
          <a:p>
            <a:pPr>
              <a:buNone/>
            </a:pPr>
            <a:endParaRPr lang="en-US" dirty="0" smtClean="0"/>
          </a:p>
          <a:p>
            <a:pPr>
              <a:buNone/>
            </a:pPr>
            <a:r>
              <a:rPr lang="en-US" dirty="0" smtClean="0"/>
              <a:t>	 Here is the general AR method: Given data {</a:t>
            </a:r>
            <a:r>
              <a:rPr lang="en-US" i="1" dirty="0" smtClean="0"/>
              <a:t>x</a:t>
            </a:r>
            <a:r>
              <a:rPr lang="en-US" dirty="0" smtClean="0"/>
              <a:t>[</a:t>
            </a:r>
            <a:r>
              <a:rPr lang="en-US" i="1" dirty="0" smtClean="0"/>
              <a:t>n</a:t>
            </a:r>
            <a:r>
              <a:rPr lang="en-US" dirty="0" smtClean="0"/>
              <a:t>], 0</a:t>
            </a:r>
            <a:r>
              <a:rPr lang="en-US" i="1" dirty="0" smtClean="0"/>
              <a:t> ≤ n ≤ N</a:t>
            </a:r>
            <a:r>
              <a:rPr lang="en-US" dirty="0" smtClean="0"/>
              <a:t>-1}</a:t>
            </a:r>
          </a:p>
          <a:p>
            <a:pPr marL="857250" lvl="1" indent="-457200">
              <a:buFont typeface="+mj-lt"/>
              <a:buAutoNum type="arabicPeriod"/>
            </a:pPr>
            <a:r>
              <a:rPr lang="en-US" dirty="0" smtClean="0"/>
              <a:t>Estimate the </a:t>
            </a:r>
            <a:r>
              <a:rPr lang="en-US" i="1" dirty="0" err="1" smtClean="0"/>
              <a:t>p×p</a:t>
            </a:r>
            <a:r>
              <a:rPr lang="en-US" i="1" dirty="0" smtClean="0"/>
              <a:t> </a:t>
            </a:r>
            <a:r>
              <a:rPr lang="en-US" dirty="0" smtClean="0"/>
              <a:t>autocorrelation matrix from the data:</a:t>
            </a:r>
          </a:p>
          <a:p>
            <a:pPr marL="857250" lvl="1" indent="-457200">
              <a:buFont typeface="+mj-lt"/>
              <a:buAutoNum type="arabicPeriod"/>
            </a:pPr>
            <a:endParaRPr lang="en-US" dirty="0" smtClean="0"/>
          </a:p>
          <a:p>
            <a:pPr marL="857250" lvl="1" indent="-457200">
              <a:buFont typeface="+mj-lt"/>
              <a:buAutoNum type="arabicPeriod"/>
            </a:pPr>
            <a:endParaRPr lang="en-US" sz="800" dirty="0" smtClean="0"/>
          </a:p>
          <a:p>
            <a:pPr marL="857250" lvl="1" indent="-457200">
              <a:buFont typeface="+mj-lt"/>
              <a:buAutoNum type="arabicPeriod"/>
            </a:pPr>
            <a:r>
              <a:rPr lang="en-US" dirty="0" smtClean="0"/>
              <a:t>Solve the AR Yule-Walker equations for the AR model:</a:t>
            </a:r>
          </a:p>
          <a:p>
            <a:pPr marL="857250" lvl="1" indent="-457200">
              <a:buFont typeface="+mj-lt"/>
              <a:buAutoNum type="arabicPeriod"/>
            </a:pPr>
            <a:endParaRPr lang="en-US" dirty="0" smtClean="0"/>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187</a:t>
            </a:fld>
            <a:endParaRPr lang="en-US" sz="1200">
              <a:solidFill>
                <a:srgbClr val="003399"/>
              </a:solidFill>
            </a:endParaRPr>
          </a:p>
        </p:txBody>
      </p:sp>
      <p:pic>
        <p:nvPicPr>
          <p:cNvPr id="9218" name="Picture 2"/>
          <p:cNvPicPr>
            <a:picLocks noChangeAspect="1" noChangeArrowheads="1"/>
          </p:cNvPicPr>
          <p:nvPr/>
        </p:nvPicPr>
        <p:blipFill>
          <a:blip r:embed="rId2" cstate="print"/>
          <a:srcRect/>
          <a:stretch>
            <a:fillRect/>
          </a:stretch>
        </p:blipFill>
        <p:spPr bwMode="auto">
          <a:xfrm>
            <a:off x="2314033" y="3657600"/>
            <a:ext cx="4696367" cy="4016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(17)</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188</a:t>
            </a:fld>
            <a:endParaRPr lang="en-US" sz="1200">
              <a:solidFill>
                <a:srgbClr val="003399"/>
              </a:solidFill>
            </a:endParaRPr>
          </a:p>
        </p:txBody>
      </p:sp>
      <p:pic>
        <p:nvPicPr>
          <p:cNvPr id="10242" name="Picture 2"/>
          <p:cNvPicPr>
            <a:picLocks noGrp="1" noChangeAspect="1" noChangeArrowheads="1"/>
          </p:cNvPicPr>
          <p:nvPr>
            <p:ph idx="1"/>
          </p:nvPr>
        </p:nvPicPr>
        <p:blipFill>
          <a:blip r:embed="rId2" cstate="print"/>
          <a:srcRect/>
          <a:stretch>
            <a:fillRect/>
          </a:stretch>
        </p:blipFill>
        <p:spPr bwMode="auto">
          <a:xfrm>
            <a:off x="2209800" y="990600"/>
            <a:ext cx="4724400" cy="2441697"/>
          </a:xfrm>
          <a:prstGeom prst="rect">
            <a:avLst/>
          </a:prstGeom>
          <a:noFill/>
          <a:ln w="9525">
            <a:noFill/>
            <a:miter lim="800000"/>
            <a:headEnd/>
            <a:tailEnd/>
          </a:ln>
          <a:effectLst/>
        </p:spPr>
      </p:pic>
      <p:sp>
        <p:nvSpPr>
          <p:cNvPr id="6" name="Rectangle 5"/>
          <p:cNvSpPr/>
          <p:nvPr/>
        </p:nvSpPr>
        <p:spPr>
          <a:xfrm>
            <a:off x="990600" y="3251537"/>
            <a:ext cx="6400800" cy="707886"/>
          </a:xfrm>
          <a:prstGeom prst="rect">
            <a:avLst/>
          </a:prstGeom>
        </p:spPr>
        <p:txBody>
          <a:bodyPr wrap="square">
            <a:spAutoFit/>
          </a:bodyPr>
          <a:lstStyle/>
          <a:p>
            <a:endParaRPr lang="en-US" i="1" dirty="0" smtClean="0"/>
          </a:p>
          <a:p>
            <a:r>
              <a:rPr lang="en-US" dirty="0" smtClean="0"/>
              <a:t>3.    Compute the PSD estimate from the model </a:t>
            </a:r>
          </a:p>
        </p:txBody>
      </p:sp>
      <p:pic>
        <p:nvPicPr>
          <p:cNvPr id="10243" name="Picture 3"/>
          <p:cNvPicPr>
            <a:picLocks noChangeAspect="1" noChangeArrowheads="1"/>
          </p:cNvPicPr>
          <p:nvPr/>
        </p:nvPicPr>
        <p:blipFill>
          <a:blip r:embed="rId3" cstate="print"/>
          <a:srcRect/>
          <a:stretch>
            <a:fillRect/>
          </a:stretch>
        </p:blipFill>
        <p:spPr bwMode="auto">
          <a:xfrm>
            <a:off x="3276601" y="4038600"/>
            <a:ext cx="2666999" cy="12704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(18)</a:t>
            </a:r>
            <a:endParaRPr lang="en-US" dirty="0"/>
          </a:p>
        </p:txBody>
      </p:sp>
      <p:sp>
        <p:nvSpPr>
          <p:cNvPr id="3" name="Content Placeholder 2"/>
          <p:cNvSpPr>
            <a:spLocks noGrp="1"/>
          </p:cNvSpPr>
          <p:nvPr>
            <p:ph idx="1"/>
          </p:nvPr>
        </p:nvSpPr>
        <p:spPr/>
        <p:txBody>
          <a:bodyPr/>
          <a:lstStyle/>
          <a:p>
            <a:pPr>
              <a:buNone/>
            </a:pPr>
            <a:r>
              <a:rPr lang="en-US" dirty="0" smtClean="0"/>
              <a:t>	Two common methods (but there are many others):</a:t>
            </a:r>
          </a:p>
          <a:p>
            <a:pPr lvl="1"/>
            <a:r>
              <a:rPr lang="en-US" b="1" dirty="0" smtClean="0"/>
              <a:t>Autocorrelation method</a:t>
            </a:r>
          </a:p>
          <a:p>
            <a:pPr lvl="1">
              <a:buNone/>
            </a:pPr>
            <a:r>
              <a:rPr lang="en-US" b="1" dirty="0" smtClean="0"/>
              <a:t>	</a:t>
            </a:r>
            <a:r>
              <a:rPr lang="en-US" dirty="0" smtClean="0"/>
              <a:t>Estimate the ACF using:</a:t>
            </a:r>
          </a:p>
          <a:p>
            <a:pPr lvl="1">
              <a:buNone/>
            </a:pPr>
            <a:endParaRPr lang="en-US" b="1" dirty="0" smtClean="0"/>
          </a:p>
          <a:p>
            <a:pPr lvl="1">
              <a:buNone/>
            </a:pPr>
            <a:endParaRPr lang="en-US" b="1" dirty="0" smtClean="0"/>
          </a:p>
          <a:p>
            <a:pPr lvl="1">
              <a:buNone/>
            </a:pPr>
            <a:endParaRPr lang="en-US" sz="900" b="1" dirty="0" smtClean="0"/>
          </a:p>
          <a:p>
            <a:pPr lvl="1"/>
            <a:r>
              <a:rPr lang="en-US" b="1" dirty="0" smtClean="0"/>
              <a:t>Covariance method</a:t>
            </a:r>
          </a:p>
          <a:p>
            <a:pPr>
              <a:buNone/>
              <a:tabLst>
                <a:tab pos="746125" algn="l"/>
              </a:tabLst>
            </a:pPr>
            <a:r>
              <a:rPr lang="en-US" dirty="0" smtClean="0"/>
              <a:t>		Estimate using:</a:t>
            </a:r>
            <a:endParaRPr lang="en-US" b="1" dirty="0" smtClean="0"/>
          </a:p>
          <a:p>
            <a:pPr lvl="1"/>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189</a:t>
            </a:fld>
            <a:endParaRPr lang="en-US" sz="1200">
              <a:solidFill>
                <a:srgbClr val="003399"/>
              </a:solidFill>
            </a:endParaRPr>
          </a:p>
        </p:txBody>
      </p:sp>
      <p:pic>
        <p:nvPicPr>
          <p:cNvPr id="11266" name="Picture 2"/>
          <p:cNvPicPr>
            <a:picLocks noChangeAspect="1" noChangeArrowheads="1"/>
          </p:cNvPicPr>
          <p:nvPr/>
        </p:nvPicPr>
        <p:blipFill>
          <a:blip r:embed="rId2" cstate="print"/>
          <a:srcRect/>
          <a:stretch>
            <a:fillRect/>
          </a:stretch>
        </p:blipFill>
        <p:spPr bwMode="auto">
          <a:xfrm>
            <a:off x="2705100" y="1981200"/>
            <a:ext cx="3733800" cy="762000"/>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cstate="print"/>
          <a:srcRect/>
          <a:stretch>
            <a:fillRect/>
          </a:stretch>
        </p:blipFill>
        <p:spPr bwMode="auto">
          <a:xfrm>
            <a:off x="2391227" y="3581400"/>
            <a:ext cx="4466773" cy="76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5"/>
          <p:cNvSpPr>
            <a:spLocks noGrp="1"/>
          </p:cNvSpPr>
          <p:nvPr>
            <p:ph type="dt" sz="half" idx="10"/>
          </p:nvPr>
        </p:nvSpPr>
        <p:spPr/>
        <p:txBody>
          <a:bodyPr/>
          <a:lstStyle/>
          <a:p>
            <a:r>
              <a:rPr lang="en-US"/>
              <a:t>		 </a:t>
            </a:r>
            <a:r>
              <a:rPr lang="en-US" sz="1200"/>
              <a:t> </a:t>
            </a:r>
            <a:fld id="{C2ED6756-3874-4FBD-9B30-3D479BC10FC3}" type="slidenum">
              <a:rPr lang="en-US" sz="1200">
                <a:solidFill>
                  <a:srgbClr val="003399"/>
                </a:solidFill>
                <a:cs typeface="Times New Roman" pitchFamily="18" charset="0"/>
              </a:rPr>
              <a:pPr/>
              <a:t>19</a:t>
            </a:fld>
            <a:endParaRPr lang="en-US" sz="1200">
              <a:solidFill>
                <a:srgbClr val="003399"/>
              </a:solidFill>
            </a:endParaRPr>
          </a:p>
        </p:txBody>
      </p:sp>
      <p:sp>
        <p:nvSpPr>
          <p:cNvPr id="1065992" name="Rectangle 8"/>
          <p:cNvSpPr>
            <a:spLocks noGrp="1" noChangeArrowheads="1"/>
          </p:cNvSpPr>
          <p:nvPr>
            <p:ph type="title"/>
          </p:nvPr>
        </p:nvSpPr>
        <p:spPr/>
        <p:txBody>
          <a:bodyPr/>
          <a:lstStyle/>
          <a:p>
            <a:r>
              <a:rPr lang="en-US" sz="2800"/>
              <a:t>9.</a:t>
            </a:r>
            <a:r>
              <a:rPr lang="en-US" sz="2400"/>
              <a:t> </a:t>
            </a:r>
            <a:r>
              <a:rPr lang="en-US" sz="2800"/>
              <a:t>MVU Estimation (4)</a:t>
            </a:r>
          </a:p>
        </p:txBody>
      </p:sp>
      <p:sp>
        <p:nvSpPr>
          <p:cNvPr id="1065987" name="Rectangle 3"/>
          <p:cNvSpPr>
            <a:spLocks noGrp="1" noChangeArrowheads="1"/>
          </p:cNvSpPr>
          <p:nvPr>
            <p:ph type="body" sz="half" idx="1"/>
          </p:nvPr>
        </p:nvSpPr>
        <p:spPr>
          <a:xfrm>
            <a:off x="609600" y="914400"/>
            <a:ext cx="7924800" cy="5181600"/>
          </a:xfrm>
        </p:spPr>
        <p:txBody>
          <a:bodyPr/>
          <a:lstStyle/>
          <a:p>
            <a:r>
              <a:rPr lang="en-US" sz="2000" b="1" u="sng">
                <a:latin typeface="Times New Roman" pitchFamily="18" charset="0"/>
              </a:rPr>
              <a:t>Vector Parameter</a:t>
            </a:r>
            <a:r>
              <a:rPr lang="en-US" sz="2000" b="1">
                <a:latin typeface="Times New Roman" pitchFamily="18" charset="0"/>
              </a:rPr>
              <a:t>: </a:t>
            </a:r>
            <a:r>
              <a:rPr lang="en-US" sz="2000">
                <a:latin typeface="Times New Roman" pitchFamily="18" charset="0"/>
              </a:rPr>
              <a:t>When we wish to estimate multiple parameters we group them into a vector:</a:t>
            </a:r>
          </a:p>
          <a:p>
            <a:endParaRPr lang="en-US" sz="2000">
              <a:latin typeface="Times New Roman" pitchFamily="18" charset="0"/>
            </a:endParaRPr>
          </a:p>
          <a:p>
            <a:endParaRPr lang="en-US" sz="2000">
              <a:latin typeface="Times New Roman" pitchFamily="18" charset="0"/>
            </a:endParaRPr>
          </a:p>
          <a:p>
            <a:pPr>
              <a:buFont typeface="Wingdings" pitchFamily="2" charset="2"/>
              <a:buNone/>
            </a:pPr>
            <a:r>
              <a:rPr lang="en-US" sz="2000"/>
              <a:t>	</a:t>
            </a:r>
            <a:r>
              <a:rPr lang="en-US" sz="2000">
                <a:latin typeface="Times New Roman" pitchFamily="18" charset="0"/>
              </a:rPr>
              <a:t>Then an estimator is notated as: </a:t>
            </a: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r>
              <a:rPr lang="en-US" sz="2000"/>
              <a:t>	</a:t>
            </a:r>
            <a:r>
              <a:rPr lang="en-US" sz="2000">
                <a:latin typeface="Times New Roman" pitchFamily="18" charset="0"/>
              </a:rPr>
              <a:t>Unbiased requirement becomes:</a:t>
            </a:r>
          </a:p>
          <a:p>
            <a:pPr>
              <a:buFont typeface="Wingdings" pitchFamily="2" charset="2"/>
              <a:buNone/>
            </a:pPr>
            <a:endParaRPr lang="en-US" sz="2000">
              <a:latin typeface="Times New Roman" pitchFamily="18" charset="0"/>
            </a:endParaRPr>
          </a:p>
          <a:p>
            <a:pPr>
              <a:buFont typeface="Wingdings" pitchFamily="2" charset="2"/>
              <a:buNone/>
            </a:pPr>
            <a:r>
              <a:rPr lang="en-US" sz="2000">
                <a:latin typeface="Times New Roman" pitchFamily="18" charset="0"/>
              </a:rPr>
              <a:t>	Minimum Variance requirement becomes:</a:t>
            </a:r>
          </a:p>
          <a:p>
            <a:pPr>
              <a:buFont typeface="Wingdings" pitchFamily="2" charset="2"/>
              <a:buNone/>
            </a:pPr>
            <a:r>
              <a:rPr lang="en-US" sz="2000">
                <a:latin typeface="Times New Roman" pitchFamily="18" charset="0"/>
              </a:rPr>
              <a:t>		For each </a:t>
            </a:r>
            <a:r>
              <a:rPr lang="en-US" sz="2000" i="1">
                <a:latin typeface="Times New Roman" pitchFamily="18" charset="0"/>
              </a:rPr>
              <a:t>i</a:t>
            </a:r>
            <a:r>
              <a:rPr lang="en-US" sz="2000">
                <a:latin typeface="Times New Roman" pitchFamily="18" charset="0"/>
              </a:rPr>
              <a:t>…</a:t>
            </a:r>
          </a:p>
          <a:p>
            <a:pPr>
              <a:buFont typeface="Wingdings" pitchFamily="2" charset="2"/>
              <a:buNone/>
            </a:pPr>
            <a:r>
              <a:rPr lang="en-US" sz="2000">
                <a:latin typeface="Times New Roman" pitchFamily="18" charset="0"/>
              </a:rPr>
              <a:t>				            : </a:t>
            </a:r>
            <a:r>
              <a:rPr lang="en-US" sz="2000" b="1">
                <a:latin typeface="Times New Roman" pitchFamily="18" charset="0"/>
              </a:rPr>
              <a:t>min over all unbiased estimates</a:t>
            </a:r>
          </a:p>
        </p:txBody>
      </p:sp>
      <p:graphicFrame>
        <p:nvGraphicFramePr>
          <p:cNvPr id="1065988" name="Object 4"/>
          <p:cNvGraphicFramePr>
            <a:graphicFrameLocks noChangeAspect="1"/>
          </p:cNvGraphicFramePr>
          <p:nvPr>
            <p:ph sz="quarter" idx="2"/>
          </p:nvPr>
        </p:nvGraphicFramePr>
        <p:xfrm>
          <a:off x="3581400" y="1600200"/>
          <a:ext cx="1905000" cy="534988"/>
        </p:xfrm>
        <a:graphic>
          <a:graphicData uri="http://schemas.openxmlformats.org/presentationml/2006/ole">
            <p:oleObj spid="_x0000_s1065988" name="Equation" r:id="rId3" imgW="1130040" imgH="317160" progId="">
              <p:embed/>
            </p:oleObj>
          </a:graphicData>
        </a:graphic>
      </p:graphicFrame>
      <p:graphicFrame>
        <p:nvGraphicFramePr>
          <p:cNvPr id="1065991" name="Object 7"/>
          <p:cNvGraphicFramePr>
            <a:graphicFrameLocks noChangeAspect="1"/>
          </p:cNvGraphicFramePr>
          <p:nvPr>
            <p:ph sz="quarter" idx="3"/>
          </p:nvPr>
        </p:nvGraphicFramePr>
        <p:xfrm>
          <a:off x="3657600" y="2720975"/>
          <a:ext cx="1828800" cy="555625"/>
        </p:xfrm>
        <a:graphic>
          <a:graphicData uri="http://schemas.openxmlformats.org/presentationml/2006/ole">
            <p:oleObj spid="_x0000_s1065991" name="Equation" r:id="rId4" imgW="1130040" imgH="342720" progId="">
              <p:embed/>
            </p:oleObj>
          </a:graphicData>
        </a:graphic>
      </p:graphicFrame>
      <p:graphicFrame>
        <p:nvGraphicFramePr>
          <p:cNvPr id="1065994" name="Object 10"/>
          <p:cNvGraphicFramePr>
            <a:graphicFrameLocks noChangeAspect="1"/>
          </p:cNvGraphicFramePr>
          <p:nvPr/>
        </p:nvGraphicFramePr>
        <p:xfrm>
          <a:off x="4495800" y="3416300"/>
          <a:ext cx="990600" cy="506413"/>
        </p:xfrm>
        <a:graphic>
          <a:graphicData uri="http://schemas.openxmlformats.org/presentationml/2006/ole">
            <p:oleObj spid="_x0000_s1065994" name="Equation" r:id="rId5" imgW="596880" imgH="304560" progId="">
              <p:embed/>
            </p:oleObj>
          </a:graphicData>
        </a:graphic>
      </p:graphicFrame>
      <p:graphicFrame>
        <p:nvGraphicFramePr>
          <p:cNvPr id="1065995" name="Object 11"/>
          <p:cNvGraphicFramePr>
            <a:graphicFrameLocks noChangeAspect="1"/>
          </p:cNvGraphicFramePr>
          <p:nvPr/>
        </p:nvGraphicFramePr>
        <p:xfrm>
          <a:off x="2971800" y="4845050"/>
          <a:ext cx="1219200" cy="531813"/>
        </p:xfrm>
        <a:graphic>
          <a:graphicData uri="http://schemas.openxmlformats.org/presentationml/2006/ole">
            <p:oleObj spid="_x0000_s1065995" name="Equation" r:id="rId6" imgW="698400" imgH="304560" progId="">
              <p:embed/>
            </p:oleObj>
          </a:graphicData>
        </a:graphic>
      </p:graphicFrame>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(19)</a:t>
            </a:r>
            <a:endParaRPr lang="en-US" dirty="0"/>
          </a:p>
        </p:txBody>
      </p:sp>
      <p:sp>
        <p:nvSpPr>
          <p:cNvPr id="3" name="Content Placeholder 2"/>
          <p:cNvSpPr>
            <a:spLocks noGrp="1"/>
          </p:cNvSpPr>
          <p:nvPr>
            <p:ph idx="1"/>
          </p:nvPr>
        </p:nvSpPr>
        <p:spPr/>
        <p:txBody>
          <a:bodyPr/>
          <a:lstStyle/>
          <a:p>
            <a:pPr lvl="1">
              <a:buNone/>
            </a:pPr>
            <a:r>
              <a:rPr lang="en-US" dirty="0" smtClean="0"/>
              <a:t>	Solve using</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190</a:t>
            </a:fld>
            <a:endParaRPr lang="en-US" sz="1200">
              <a:solidFill>
                <a:srgbClr val="003399"/>
              </a:solidFill>
            </a:endParaRPr>
          </a:p>
        </p:txBody>
      </p:sp>
      <p:pic>
        <p:nvPicPr>
          <p:cNvPr id="12290" name="Picture 2"/>
          <p:cNvPicPr>
            <a:picLocks noChangeAspect="1" noChangeArrowheads="1"/>
          </p:cNvPicPr>
          <p:nvPr/>
        </p:nvPicPr>
        <p:blipFill>
          <a:blip r:embed="rId2" cstate="print"/>
          <a:srcRect/>
          <a:stretch>
            <a:fillRect/>
          </a:stretch>
        </p:blipFill>
        <p:spPr bwMode="auto">
          <a:xfrm>
            <a:off x="2726450" y="1219200"/>
            <a:ext cx="3445750" cy="255403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(20)</a:t>
            </a:r>
            <a:endParaRPr lang="en-US" dirty="0"/>
          </a:p>
        </p:txBody>
      </p:sp>
      <p:sp>
        <p:nvSpPr>
          <p:cNvPr id="3" name="Content Placeholder 2"/>
          <p:cNvSpPr>
            <a:spLocks noGrp="1"/>
          </p:cNvSpPr>
          <p:nvPr>
            <p:ph idx="1"/>
          </p:nvPr>
        </p:nvSpPr>
        <p:spPr/>
        <p:txBody>
          <a:bodyPr/>
          <a:lstStyle/>
          <a:p>
            <a:r>
              <a:rPr lang="en-US" b="1" u="sng" dirty="0" smtClean="0"/>
              <a:t>Least Squares method &amp; linear prediction </a:t>
            </a:r>
          </a:p>
          <a:p>
            <a:pPr>
              <a:buNone/>
            </a:pPr>
            <a:r>
              <a:rPr lang="en-US" dirty="0" smtClean="0"/>
              <a:t>	There is another method that is often used that comes at the problem from a little different direction.</a:t>
            </a:r>
          </a:p>
          <a:p>
            <a:pPr>
              <a:buNone/>
            </a:pPr>
            <a:r>
              <a:rPr lang="en-US" dirty="0" smtClean="0"/>
              <a:t>	Recall: The above idea was based on the Yule-Walker equations, which are in terms of the ACF (which is unknown in practice). Thus we need to estimate the ACF to use this view.</a:t>
            </a:r>
          </a:p>
          <a:p>
            <a:pPr>
              <a:buNone/>
            </a:pPr>
            <a:endParaRPr lang="en-US" sz="1000" dirty="0" smtClean="0"/>
          </a:p>
          <a:p>
            <a:pPr>
              <a:buNone/>
            </a:pPr>
            <a:r>
              <a:rPr lang="en-US" dirty="0" smtClean="0"/>
              <a:t>	Least Squares provides a different way to estimate the AR parameters.</a:t>
            </a:r>
          </a:p>
          <a:p>
            <a:pPr>
              <a:buNone/>
            </a:pPr>
            <a:r>
              <a:rPr lang="en-US" dirty="0" smtClean="0"/>
              <a:t>	Recall: The output of an AR model is given by </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191</a:t>
            </a:fld>
            <a:endParaRPr lang="en-US" sz="1200">
              <a:solidFill>
                <a:srgbClr val="003399"/>
              </a:solidFill>
            </a:endParaRPr>
          </a:p>
        </p:txBody>
      </p:sp>
      <p:pic>
        <p:nvPicPr>
          <p:cNvPr id="13314" name="Picture 2"/>
          <p:cNvPicPr>
            <a:picLocks noChangeAspect="1" noChangeArrowheads="1"/>
          </p:cNvPicPr>
          <p:nvPr/>
        </p:nvPicPr>
        <p:blipFill>
          <a:blip r:embed="rId2" cstate="print"/>
          <a:srcRect/>
          <a:stretch>
            <a:fillRect/>
          </a:stretch>
        </p:blipFill>
        <p:spPr bwMode="auto">
          <a:xfrm>
            <a:off x="1524000" y="4256856"/>
            <a:ext cx="6324600" cy="12295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(21)</a:t>
            </a:r>
            <a:endParaRPr lang="en-US" dirty="0"/>
          </a:p>
        </p:txBody>
      </p:sp>
      <p:sp>
        <p:nvSpPr>
          <p:cNvPr id="3" name="Content Placeholder 2"/>
          <p:cNvSpPr>
            <a:spLocks noGrp="1"/>
          </p:cNvSpPr>
          <p:nvPr>
            <p:ph idx="1"/>
          </p:nvPr>
        </p:nvSpPr>
        <p:spPr/>
        <p:txBody>
          <a:bodyPr/>
          <a:lstStyle/>
          <a:p>
            <a:pPr>
              <a:buNone/>
            </a:pPr>
            <a:r>
              <a:rPr lang="en-US" dirty="0" smtClean="0"/>
              <a:t>	If we re-arrange this output equation we get:</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There are lots of applications where linear prediction is used: Data compression, target tracking, noise cancellation etc.</a:t>
            </a:r>
          </a:p>
          <a:p>
            <a:pPr>
              <a:buNone/>
            </a:pPr>
            <a:endParaRPr lang="en-US" sz="900" dirty="0" smtClean="0"/>
          </a:p>
          <a:p>
            <a:pPr>
              <a:buNone/>
            </a:pPr>
            <a:r>
              <a:rPr lang="en-US" dirty="0" smtClean="0"/>
              <a:t>	</a:t>
            </a:r>
            <a:r>
              <a:rPr lang="en-US" u="sng" dirty="0" smtClean="0"/>
              <a:t>Goal</a:t>
            </a:r>
            <a:r>
              <a:rPr lang="en-US" dirty="0" smtClean="0"/>
              <a:t>: Find a set of prediction coefficients {</a:t>
            </a:r>
            <a:r>
              <a:rPr lang="en-US" i="1" dirty="0" err="1" smtClean="0"/>
              <a:t>a</a:t>
            </a:r>
            <a:r>
              <a:rPr lang="en-US" i="1" baseline="-25000" dirty="0" err="1" smtClean="0"/>
              <a:t>k</a:t>
            </a:r>
            <a:r>
              <a:rPr lang="en-US" dirty="0" smtClean="0"/>
              <a:t>} such that the </a:t>
            </a:r>
            <a:r>
              <a:rPr lang="en-US" u="sng" dirty="0" smtClean="0"/>
              <a:t>sum of squares (least squares)</a:t>
            </a:r>
            <a:r>
              <a:rPr lang="en-US" dirty="0" smtClean="0"/>
              <a:t> of the prediction error is minimized.</a:t>
            </a: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192</a:t>
            </a:fld>
            <a:endParaRPr lang="en-US" sz="1200">
              <a:solidFill>
                <a:srgbClr val="003399"/>
              </a:solidFill>
            </a:endParaRPr>
          </a:p>
        </p:txBody>
      </p:sp>
      <p:pic>
        <p:nvPicPr>
          <p:cNvPr id="14338" name="Picture 2"/>
          <p:cNvPicPr>
            <a:picLocks noChangeAspect="1" noChangeArrowheads="1"/>
          </p:cNvPicPr>
          <p:nvPr/>
        </p:nvPicPr>
        <p:blipFill>
          <a:blip r:embed="rId2" cstate="print"/>
          <a:srcRect/>
          <a:stretch>
            <a:fillRect/>
          </a:stretch>
        </p:blipFill>
        <p:spPr bwMode="auto">
          <a:xfrm>
            <a:off x="2133600" y="1295400"/>
            <a:ext cx="4876800" cy="1507888"/>
          </a:xfrm>
          <a:prstGeom prst="rect">
            <a:avLst/>
          </a:prstGeom>
          <a:noFill/>
          <a:ln w="9525">
            <a:noFill/>
            <a:miter lim="800000"/>
            <a:headEnd/>
            <a:tailEnd/>
          </a:ln>
          <a:effectLst/>
        </p:spPr>
      </p:pic>
      <p:pic>
        <p:nvPicPr>
          <p:cNvPr id="14339" name="Picture 3"/>
          <p:cNvPicPr>
            <a:picLocks noChangeAspect="1" noChangeArrowheads="1"/>
          </p:cNvPicPr>
          <p:nvPr/>
        </p:nvPicPr>
        <p:blipFill>
          <a:blip r:embed="rId3" cstate="print"/>
          <a:srcRect/>
          <a:stretch>
            <a:fillRect/>
          </a:stretch>
        </p:blipFill>
        <p:spPr bwMode="auto">
          <a:xfrm>
            <a:off x="3124200" y="4622701"/>
            <a:ext cx="2962275" cy="8636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(22)</a:t>
            </a:r>
            <a:endParaRPr lang="en-US" dirty="0"/>
          </a:p>
        </p:txBody>
      </p:sp>
      <p:sp>
        <p:nvSpPr>
          <p:cNvPr id="3" name="Content Placeholder 2"/>
          <p:cNvSpPr>
            <a:spLocks noGrp="1"/>
          </p:cNvSpPr>
          <p:nvPr>
            <p:ph idx="1"/>
          </p:nvPr>
        </p:nvSpPr>
        <p:spPr/>
        <p:txBody>
          <a:bodyPr/>
          <a:lstStyle/>
          <a:p>
            <a:pPr>
              <a:buNone/>
            </a:pPr>
            <a:r>
              <a:rPr lang="en-US" dirty="0" smtClean="0"/>
              <a:t>	To choose the {</a:t>
            </a:r>
            <a:r>
              <a:rPr lang="en-US" i="1" dirty="0" err="1" smtClean="0"/>
              <a:t>a</a:t>
            </a:r>
            <a:r>
              <a:rPr lang="en-US" i="1" baseline="-25000" dirty="0" err="1" smtClean="0"/>
              <a:t>k</a:t>
            </a:r>
            <a:r>
              <a:rPr lang="en-US" dirty="0" smtClean="0"/>
              <a:t>} to minimize </a:t>
            </a:r>
            <a:r>
              <a:rPr lang="en-US" i="1" dirty="0" smtClean="0"/>
              <a:t>V </a:t>
            </a:r>
            <a:r>
              <a:rPr lang="en-US" dirty="0" smtClean="0"/>
              <a:t>we differentiate and set = 0</a:t>
            </a:r>
          </a:p>
          <a:p>
            <a:pPr>
              <a:buNone/>
            </a:pPr>
            <a:endParaRPr lang="en-US" dirty="0" smtClean="0"/>
          </a:p>
          <a:p>
            <a:pPr>
              <a:buNone/>
            </a:pPr>
            <a:endParaRPr lang="en-US" dirty="0" smtClean="0"/>
          </a:p>
          <a:p>
            <a:pPr>
              <a:buNone/>
            </a:pPr>
            <a:endParaRPr lang="en-US" sz="1400" dirty="0" smtClean="0"/>
          </a:p>
          <a:p>
            <a:pPr>
              <a:buNone/>
            </a:pPr>
            <a:r>
              <a:rPr lang="en-US" dirty="0" smtClean="0"/>
              <a:t>	Now we use:</a:t>
            </a: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193</a:t>
            </a:fld>
            <a:endParaRPr lang="en-US" sz="1200">
              <a:solidFill>
                <a:srgbClr val="003399"/>
              </a:solidFill>
            </a:endParaRPr>
          </a:p>
        </p:txBody>
      </p:sp>
      <p:pic>
        <p:nvPicPr>
          <p:cNvPr id="15362" name="Picture 2"/>
          <p:cNvPicPr>
            <a:picLocks noChangeAspect="1" noChangeArrowheads="1"/>
          </p:cNvPicPr>
          <p:nvPr/>
        </p:nvPicPr>
        <p:blipFill>
          <a:blip r:embed="rId2" cstate="print"/>
          <a:srcRect/>
          <a:stretch>
            <a:fillRect/>
          </a:stretch>
        </p:blipFill>
        <p:spPr bwMode="auto">
          <a:xfrm>
            <a:off x="1981200" y="1295401"/>
            <a:ext cx="5181600" cy="804530"/>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cstate="print"/>
          <a:srcRect/>
          <a:stretch>
            <a:fillRect/>
          </a:stretch>
        </p:blipFill>
        <p:spPr bwMode="auto">
          <a:xfrm>
            <a:off x="1828800" y="2514600"/>
            <a:ext cx="5562600" cy="1227923"/>
          </a:xfrm>
          <a:prstGeom prst="rect">
            <a:avLst/>
          </a:prstGeom>
          <a:noFill/>
          <a:ln w="9525">
            <a:noFill/>
            <a:miter lim="800000"/>
            <a:headEnd/>
            <a:tailEnd/>
          </a:ln>
          <a:effectLst/>
        </p:spPr>
      </p:pic>
      <p:pic>
        <p:nvPicPr>
          <p:cNvPr id="15364" name="Picture 4"/>
          <p:cNvPicPr>
            <a:picLocks noChangeAspect="1" noChangeArrowheads="1"/>
          </p:cNvPicPr>
          <p:nvPr/>
        </p:nvPicPr>
        <p:blipFill>
          <a:blip r:embed="rId4" cstate="print"/>
          <a:srcRect/>
          <a:stretch>
            <a:fillRect/>
          </a:stretch>
        </p:blipFill>
        <p:spPr bwMode="auto">
          <a:xfrm>
            <a:off x="1981201" y="3955546"/>
            <a:ext cx="5333999" cy="17594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Parametric Spectral Estimation (23)</a:t>
            </a:r>
            <a:endParaRPr lang="en-US" dirty="0"/>
          </a:p>
        </p:txBody>
      </p:sp>
      <p:sp>
        <p:nvSpPr>
          <p:cNvPr id="3" name="Content Placeholder 2"/>
          <p:cNvSpPr>
            <a:spLocks noGrp="1"/>
          </p:cNvSpPr>
          <p:nvPr>
            <p:ph idx="1"/>
          </p:nvPr>
        </p:nvSpPr>
        <p:spPr/>
        <p:txBody>
          <a:bodyPr/>
          <a:lstStyle/>
          <a:p>
            <a:pPr>
              <a:buNone/>
            </a:pPr>
            <a:r>
              <a:rPr lang="en-US" dirty="0" smtClean="0"/>
              <a:t>	So to solve the LS linear prediction problem we need:</a:t>
            </a:r>
          </a:p>
          <a:p>
            <a:pPr>
              <a:buNone/>
            </a:pPr>
            <a:endParaRPr lang="en-US" dirty="0" smtClean="0"/>
          </a:p>
          <a:p>
            <a:pPr>
              <a:buNone/>
            </a:pPr>
            <a:endParaRPr lang="en-US" dirty="0" smtClean="0"/>
          </a:p>
          <a:p>
            <a:pPr>
              <a:buNone/>
            </a:pPr>
            <a:endParaRPr lang="en-US" sz="1100" dirty="0" smtClean="0"/>
          </a:p>
          <a:p>
            <a:pPr>
              <a:buNone/>
            </a:pPr>
            <a:r>
              <a:rPr lang="en-US" dirty="0" smtClean="0"/>
              <a:t>	Define: </a:t>
            </a:r>
          </a:p>
          <a:p>
            <a:pPr>
              <a:buNone/>
            </a:pPr>
            <a:r>
              <a:rPr lang="en-US" dirty="0" smtClean="0"/>
              <a:t>		1. Matrix </a:t>
            </a:r>
            <a:r>
              <a:rPr lang="en-US" b="1" dirty="0" smtClean="0"/>
              <a:t>Γ</a:t>
            </a:r>
            <a:r>
              <a:rPr lang="en-US" dirty="0" smtClean="0"/>
              <a:t> with elements </a:t>
            </a:r>
            <a:r>
              <a:rPr lang="en-US" dirty="0" err="1" smtClean="0"/>
              <a:t>λ</a:t>
            </a:r>
            <a:r>
              <a:rPr lang="en-US" i="1" baseline="-25000" dirty="0" err="1" smtClean="0"/>
              <a:t>lk</a:t>
            </a:r>
            <a:endParaRPr lang="en-US" i="1" baseline="-25000" dirty="0" smtClean="0"/>
          </a:p>
          <a:p>
            <a:pPr>
              <a:buNone/>
            </a:pPr>
            <a:r>
              <a:rPr lang="en-US" dirty="0" smtClean="0"/>
              <a:t>		2. Vector </a:t>
            </a:r>
            <a:r>
              <a:rPr lang="en-US" b="1" dirty="0" smtClean="0"/>
              <a:t>λ</a:t>
            </a:r>
            <a:r>
              <a:rPr lang="en-US" dirty="0" smtClean="0"/>
              <a:t> with elements λ</a:t>
            </a:r>
            <a:r>
              <a:rPr lang="en-US" i="1" baseline="-25000" dirty="0" smtClean="0"/>
              <a:t>l</a:t>
            </a:r>
            <a:r>
              <a:rPr lang="en-US" baseline="-25000" dirty="0" smtClean="0"/>
              <a:t>0</a:t>
            </a:r>
          </a:p>
          <a:p>
            <a:pPr>
              <a:buNone/>
            </a:pPr>
            <a:r>
              <a:rPr lang="en-US" dirty="0" smtClean="0"/>
              <a:t>		3. Vector </a:t>
            </a:r>
            <a:r>
              <a:rPr lang="en-US" b="1" dirty="0" smtClean="0"/>
              <a:t>a </a:t>
            </a:r>
            <a:r>
              <a:rPr lang="en-US" dirty="0" smtClean="0"/>
              <a:t>with elements </a:t>
            </a:r>
            <a:r>
              <a:rPr lang="en-US" i="1" dirty="0" smtClean="0"/>
              <a:t>a</a:t>
            </a:r>
            <a:r>
              <a:rPr lang="en-US" baseline="-25000" dirty="0" smtClean="0"/>
              <a:t>1</a:t>
            </a:r>
            <a:r>
              <a:rPr lang="en-US" i="1" dirty="0" smtClean="0"/>
              <a:t>,…, </a:t>
            </a:r>
            <a:r>
              <a:rPr lang="en-US" i="1" dirty="0" err="1" smtClean="0"/>
              <a:t>a</a:t>
            </a:r>
            <a:r>
              <a:rPr lang="en-US" i="1" baseline="-25000" dirty="0" err="1" smtClean="0"/>
              <a:t>p</a:t>
            </a:r>
            <a:endParaRPr lang="en-US" i="1" baseline="-25000" dirty="0" smtClean="0"/>
          </a:p>
          <a:p>
            <a:pPr>
              <a:buNone/>
            </a:pPr>
            <a:r>
              <a:rPr lang="en-US" i="1" baseline="-25000" dirty="0" smtClean="0"/>
              <a:t>	</a:t>
            </a:r>
            <a:r>
              <a:rPr lang="en-US" dirty="0" smtClean="0"/>
              <a:t>where</a:t>
            </a:r>
          </a:p>
          <a:p>
            <a:pPr>
              <a:buNone/>
            </a:pPr>
            <a:endParaRPr lang="en-US" dirty="0" smtClean="0"/>
          </a:p>
          <a:p>
            <a:pPr>
              <a:buNone/>
            </a:pPr>
            <a:endParaRPr lang="en-US" sz="2400" dirty="0" smtClean="0"/>
          </a:p>
          <a:p>
            <a:pPr>
              <a:buNone/>
            </a:pPr>
            <a:r>
              <a:rPr lang="en-US" dirty="0" smtClean="0"/>
              <a:t>	Then  (*) can be written as (exploiting that </a:t>
            </a:r>
            <a:r>
              <a:rPr lang="en-US" i="1" dirty="0" smtClean="0"/>
              <a:t>a</a:t>
            </a:r>
            <a:r>
              <a:rPr lang="en-US" baseline="-25000" dirty="0" smtClean="0"/>
              <a:t>0</a:t>
            </a:r>
            <a:r>
              <a:rPr lang="en-US" dirty="0" smtClean="0"/>
              <a:t>= 1): </a:t>
            </a:r>
          </a:p>
          <a:p>
            <a:pPr>
              <a:buNone/>
            </a:pPr>
            <a:r>
              <a:rPr lang="en-US" dirty="0" smtClean="0"/>
              <a:t>					   or </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194</a:t>
            </a:fld>
            <a:endParaRPr lang="en-US" sz="1200">
              <a:solidFill>
                <a:srgbClr val="003399"/>
              </a:solidFill>
            </a:endParaRPr>
          </a:p>
        </p:txBody>
      </p:sp>
      <p:pic>
        <p:nvPicPr>
          <p:cNvPr id="16387" name="Picture 3"/>
          <p:cNvPicPr>
            <a:picLocks noChangeAspect="1" noChangeArrowheads="1"/>
          </p:cNvPicPr>
          <p:nvPr/>
        </p:nvPicPr>
        <p:blipFill>
          <a:blip r:embed="rId2" cstate="print"/>
          <a:srcRect/>
          <a:stretch>
            <a:fillRect/>
          </a:stretch>
        </p:blipFill>
        <p:spPr bwMode="auto">
          <a:xfrm>
            <a:off x="2209800" y="1295401"/>
            <a:ext cx="4648200" cy="797230"/>
          </a:xfrm>
          <a:prstGeom prst="rect">
            <a:avLst/>
          </a:prstGeom>
          <a:noFill/>
          <a:ln w="9525">
            <a:noFill/>
            <a:miter lim="800000"/>
            <a:headEnd/>
            <a:tailEnd/>
          </a:ln>
          <a:effectLst/>
        </p:spPr>
      </p:pic>
      <p:sp>
        <p:nvSpPr>
          <p:cNvPr id="7" name="TextBox 6"/>
          <p:cNvSpPr txBox="1"/>
          <p:nvPr/>
        </p:nvSpPr>
        <p:spPr>
          <a:xfrm>
            <a:off x="7813357" y="1447800"/>
            <a:ext cx="492443" cy="400110"/>
          </a:xfrm>
          <a:prstGeom prst="rect">
            <a:avLst/>
          </a:prstGeom>
          <a:noFill/>
        </p:spPr>
        <p:txBody>
          <a:bodyPr wrap="none" rtlCol="0">
            <a:spAutoFit/>
          </a:bodyPr>
          <a:lstStyle/>
          <a:p>
            <a:r>
              <a:rPr lang="en-US" dirty="0" smtClean="0"/>
              <a:t>(*)</a:t>
            </a:r>
            <a:endParaRPr lang="en-US" dirty="0"/>
          </a:p>
        </p:txBody>
      </p:sp>
      <p:pic>
        <p:nvPicPr>
          <p:cNvPr id="16388" name="Picture 4"/>
          <p:cNvPicPr>
            <a:picLocks noChangeAspect="1" noChangeArrowheads="1"/>
          </p:cNvPicPr>
          <p:nvPr/>
        </p:nvPicPr>
        <p:blipFill>
          <a:blip r:embed="rId3" cstate="print"/>
          <a:srcRect/>
          <a:stretch>
            <a:fillRect/>
          </a:stretch>
        </p:blipFill>
        <p:spPr bwMode="auto">
          <a:xfrm>
            <a:off x="2362200" y="3886200"/>
            <a:ext cx="4480877" cy="838200"/>
          </a:xfrm>
          <a:prstGeom prst="rect">
            <a:avLst/>
          </a:prstGeom>
          <a:noFill/>
          <a:ln w="9525">
            <a:noFill/>
            <a:miter lim="800000"/>
            <a:headEnd/>
            <a:tailEnd/>
          </a:ln>
          <a:effectLst/>
        </p:spPr>
      </p:pic>
      <p:pic>
        <p:nvPicPr>
          <p:cNvPr id="16389" name="Picture 5"/>
          <p:cNvPicPr>
            <a:picLocks noChangeAspect="1" noChangeArrowheads="1"/>
          </p:cNvPicPr>
          <p:nvPr/>
        </p:nvPicPr>
        <p:blipFill>
          <a:blip r:embed="rId4" cstate="print"/>
          <a:srcRect/>
          <a:stretch>
            <a:fillRect/>
          </a:stretch>
        </p:blipFill>
        <p:spPr bwMode="auto">
          <a:xfrm>
            <a:off x="3352800" y="5195169"/>
            <a:ext cx="1104900" cy="367431"/>
          </a:xfrm>
          <a:prstGeom prst="rect">
            <a:avLst/>
          </a:prstGeom>
          <a:noFill/>
          <a:ln w="9525">
            <a:noFill/>
            <a:miter lim="800000"/>
            <a:headEnd/>
            <a:tailEnd/>
          </a:ln>
          <a:effectLst/>
        </p:spPr>
      </p:pic>
      <p:pic>
        <p:nvPicPr>
          <p:cNvPr id="16390" name="Picture 6"/>
          <p:cNvPicPr>
            <a:picLocks noChangeAspect="1" noChangeArrowheads="1"/>
          </p:cNvPicPr>
          <p:nvPr/>
        </p:nvPicPr>
        <p:blipFill>
          <a:blip r:embed="rId5" cstate="print"/>
          <a:srcRect/>
          <a:stretch>
            <a:fillRect/>
          </a:stretch>
        </p:blipFill>
        <p:spPr bwMode="auto">
          <a:xfrm>
            <a:off x="4953000" y="5181600"/>
            <a:ext cx="1143000" cy="3363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1470025"/>
          </a:xfrm>
        </p:spPr>
        <p:txBody>
          <a:bodyPr/>
          <a:lstStyle/>
          <a:p>
            <a:r>
              <a:rPr lang="en-US" sz="3200" dirty="0" smtClean="0"/>
              <a:t>Modern Spectral Estimation</a:t>
            </a:r>
            <a:r>
              <a:rPr lang="en-US" dirty="0" smtClean="0"/>
              <a:t/>
            </a:r>
            <a:br>
              <a:rPr lang="en-US" dirty="0" smtClean="0"/>
            </a:br>
            <a:r>
              <a:rPr lang="en-US" dirty="0" smtClean="0"/>
              <a:t>High Resolution Spectral Estimation Based on </a:t>
            </a:r>
            <a:br>
              <a:rPr lang="en-US" dirty="0" smtClean="0"/>
            </a:br>
            <a:r>
              <a:rPr lang="en-US" dirty="0" smtClean="0"/>
              <a:t>Subspace Eigen-Analysis</a:t>
            </a:r>
            <a:endParaRPr lang="en-US" dirty="0"/>
          </a:p>
        </p:txBody>
      </p:sp>
      <p:sp>
        <p:nvSpPr>
          <p:cNvPr id="3" name="TextBox 2"/>
          <p:cNvSpPr txBox="1"/>
          <p:nvPr/>
        </p:nvSpPr>
        <p:spPr>
          <a:xfrm>
            <a:off x="1371600" y="3200400"/>
            <a:ext cx="6644768" cy="1692771"/>
          </a:xfrm>
          <a:prstGeom prst="rect">
            <a:avLst/>
          </a:prstGeom>
          <a:noFill/>
        </p:spPr>
        <p:txBody>
          <a:bodyPr wrap="none" rtlCol="0">
            <a:spAutoFit/>
          </a:bodyPr>
          <a:lstStyle/>
          <a:p>
            <a:endParaRPr lang="en-US" dirty="0" smtClean="0"/>
          </a:p>
          <a:p>
            <a:pPr>
              <a:buFont typeface="Wingdings" pitchFamily="2" charset="2"/>
              <a:buChar char="q"/>
            </a:pPr>
            <a:r>
              <a:rPr lang="en-US" dirty="0" smtClean="0">
                <a:latin typeface="+mj-lt"/>
              </a:rPr>
              <a:t>  </a:t>
            </a:r>
            <a:r>
              <a:rPr lang="en-US" dirty="0" err="1" smtClean="0"/>
              <a:t>Pisarenko</a:t>
            </a:r>
            <a:r>
              <a:rPr lang="en-US" dirty="0" smtClean="0"/>
              <a:t> harmonic decomposition </a:t>
            </a:r>
          </a:p>
          <a:p>
            <a:pPr>
              <a:buFont typeface="Wingdings" pitchFamily="2" charset="2"/>
              <a:buChar char="q"/>
            </a:pPr>
            <a:endParaRPr lang="en-US" sz="1200" dirty="0" smtClean="0">
              <a:latin typeface="+mj-lt"/>
            </a:endParaRPr>
          </a:p>
          <a:p>
            <a:pPr>
              <a:buFont typeface="Wingdings" pitchFamily="2" charset="2"/>
              <a:buChar char="q"/>
            </a:pPr>
            <a:r>
              <a:rPr lang="en-US" dirty="0" smtClean="0">
                <a:latin typeface="+mj-lt"/>
              </a:rPr>
              <a:t>  Multiple Signal Classification (MUSIC) spectral estimation</a:t>
            </a:r>
          </a:p>
          <a:p>
            <a:pPr>
              <a:buFont typeface="Wingdings" pitchFamily="2" charset="2"/>
              <a:buChar char="q"/>
            </a:pPr>
            <a:endParaRPr lang="en-US" sz="1200" dirty="0" smtClean="0">
              <a:latin typeface="+mj-lt"/>
            </a:endParaRPr>
          </a:p>
          <a:p>
            <a:pPr>
              <a:buFont typeface="Wingdings" pitchFamily="2" charset="2"/>
              <a:buChar char="q"/>
            </a:pPr>
            <a:endParaRPr lang="en-US" dirty="0">
              <a:latin typeface="+mj-lt"/>
            </a:endParaRP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algn="ctr"/>
            <a:r>
              <a:rPr lang="en-US" dirty="0" smtClean="0"/>
              <a:t>9. Eigenvector-Based </a:t>
            </a:r>
            <a:r>
              <a:rPr lang="en-US" dirty="0"/>
              <a:t>Methods</a:t>
            </a:r>
          </a:p>
        </p:txBody>
      </p:sp>
      <p:sp>
        <p:nvSpPr>
          <p:cNvPr id="146435" name="Rectangle 3"/>
          <p:cNvSpPr>
            <a:spLocks noGrp="1" noChangeArrowheads="1"/>
          </p:cNvSpPr>
          <p:nvPr>
            <p:ph type="body" idx="1"/>
          </p:nvPr>
        </p:nvSpPr>
        <p:spPr/>
        <p:txBody>
          <a:bodyPr/>
          <a:lstStyle/>
          <a:p>
            <a:pPr>
              <a:buFont typeface="Wingdings" pitchFamily="2" charset="2"/>
              <a:buChar char="§"/>
            </a:pPr>
            <a:r>
              <a:rPr lang="en-US" dirty="0">
                <a:latin typeface="+mj-lt"/>
              </a:rPr>
              <a:t>A very common problem in spectral estimation is concerned with the extraction of uncorrelated sinusoids from </a:t>
            </a:r>
            <a:r>
              <a:rPr lang="en-US" dirty="0" smtClean="0">
                <a:latin typeface="+mj-lt"/>
              </a:rPr>
              <a:t>noise.</a:t>
            </a:r>
            <a:endParaRPr lang="en-US" dirty="0">
              <a:latin typeface="+mj-lt"/>
            </a:endParaRPr>
          </a:p>
          <a:p>
            <a:pPr>
              <a:buFont typeface="Wingdings" pitchFamily="2" charset="2"/>
              <a:buChar char="§"/>
            </a:pPr>
            <a:r>
              <a:rPr lang="en-US" dirty="0">
                <a:latin typeface="+mj-lt"/>
              </a:rPr>
              <a:t>The so-called </a:t>
            </a:r>
            <a:r>
              <a:rPr lang="en-US" dirty="0" err="1">
                <a:latin typeface="+mj-lt"/>
              </a:rPr>
              <a:t>eigen</a:t>
            </a:r>
            <a:r>
              <a:rPr lang="en-US" dirty="0">
                <a:latin typeface="+mj-lt"/>
              </a:rPr>
              <a:t>-decomposition methods are amongst the best at high </a:t>
            </a:r>
            <a:r>
              <a:rPr lang="en-US" dirty="0" smtClean="0">
                <a:latin typeface="+mj-lt"/>
              </a:rPr>
              <a:t>SNR.</a:t>
            </a:r>
            <a:endParaRPr lang="en-US" dirty="0">
              <a:latin typeface="+mj-lt"/>
            </a:endParaRPr>
          </a:p>
          <a:p>
            <a:pPr>
              <a:buFont typeface="Wingdings" pitchFamily="2" charset="2"/>
              <a:buChar char="§"/>
            </a:pPr>
            <a:r>
              <a:rPr lang="en-US" dirty="0">
                <a:latin typeface="+mj-lt"/>
              </a:rPr>
              <a:t>They are used also extensively in array signal </a:t>
            </a:r>
            <a:r>
              <a:rPr lang="en-US" dirty="0" smtClean="0">
                <a:latin typeface="+mj-lt"/>
              </a:rPr>
              <a:t>processing, e.g. </a:t>
            </a:r>
            <a:r>
              <a:rPr lang="en-US" dirty="0">
                <a:latin typeface="+mj-lt"/>
              </a:rPr>
              <a:t>for the estimation of the Direction of Arrival (</a:t>
            </a:r>
            <a:r>
              <a:rPr lang="en-US" dirty="0" err="1">
                <a:latin typeface="+mj-lt"/>
              </a:rPr>
              <a:t>DoA</a:t>
            </a:r>
            <a:r>
              <a:rPr lang="en-US" dirty="0" smtClean="0">
                <a:latin typeface="+mj-lt"/>
              </a:rPr>
              <a:t>).</a:t>
            </a:r>
          </a:p>
          <a:p>
            <a:pPr>
              <a:buNone/>
            </a:pPr>
            <a:r>
              <a:rPr lang="en-US" dirty="0" smtClean="0">
                <a:latin typeface="+mj-lt"/>
              </a:rPr>
              <a:t>	(</a:t>
            </a:r>
            <a:r>
              <a:rPr lang="en-US" dirty="0">
                <a:latin typeface="+mj-lt"/>
              </a:rPr>
              <a:t>Measurements of spatial frequencies is equivalent to direction </a:t>
            </a:r>
            <a:r>
              <a:rPr lang="en-US" dirty="0" smtClean="0">
                <a:latin typeface="+mj-lt"/>
              </a:rPr>
              <a:t>finding)</a:t>
            </a:r>
          </a:p>
          <a:p>
            <a:pPr>
              <a:buFont typeface="Wingdings" pitchFamily="2" charset="2"/>
              <a:buChar char="§"/>
            </a:pPr>
            <a:r>
              <a:rPr lang="en-US" dirty="0" smtClean="0">
                <a:latin typeface="+mj-lt"/>
              </a:rPr>
              <a:t>These techniques can </a:t>
            </a:r>
            <a:r>
              <a:rPr lang="en-US" b="1" dirty="0" smtClean="0">
                <a:latin typeface="+mj-lt"/>
              </a:rPr>
              <a:t>resolve frequencies that are closely spaced </a:t>
            </a:r>
            <a:r>
              <a:rPr lang="en-US" dirty="0" smtClean="0">
                <a:latin typeface="+mj-lt"/>
              </a:rPr>
              <a:t>and hence are often referred to as </a:t>
            </a:r>
            <a:r>
              <a:rPr lang="en-US" b="1" dirty="0" smtClean="0">
                <a:latin typeface="+mj-lt"/>
              </a:rPr>
              <a:t>super-resolution</a:t>
            </a:r>
            <a:r>
              <a:rPr lang="en-US" dirty="0" smtClean="0">
                <a:latin typeface="+mj-lt"/>
              </a:rPr>
              <a:t> methods</a:t>
            </a:r>
          </a:p>
          <a:p>
            <a:pPr>
              <a:buNone/>
            </a:pPr>
            <a:endParaRPr lang="en-US" dirty="0"/>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pPr algn="ctr"/>
            <a:r>
              <a:rPr lang="en-US" dirty="0" smtClean="0"/>
              <a:t>9. Mathematical Background (1)</a:t>
            </a:r>
            <a:endParaRPr lang="en-US" dirty="0"/>
          </a:p>
        </p:txBody>
      </p:sp>
      <p:sp>
        <p:nvSpPr>
          <p:cNvPr id="157699" name="Rectangle 3"/>
          <p:cNvSpPr>
            <a:spLocks noGrp="1" noChangeArrowheads="1"/>
          </p:cNvSpPr>
          <p:nvPr>
            <p:ph type="body" idx="1"/>
          </p:nvPr>
        </p:nvSpPr>
        <p:spPr/>
        <p:txBody>
          <a:bodyPr/>
          <a:lstStyle/>
          <a:p>
            <a:r>
              <a:rPr lang="en-US" b="1" u="sng" dirty="0">
                <a:latin typeface="+mj-lt"/>
              </a:rPr>
              <a:t>The signal model</a:t>
            </a:r>
            <a:r>
              <a:rPr lang="en-US" u="sng" dirty="0">
                <a:latin typeface="+mj-lt"/>
              </a:rPr>
              <a:t>:</a:t>
            </a:r>
            <a:r>
              <a:rPr lang="en-US" dirty="0">
                <a:latin typeface="+mj-lt"/>
              </a:rPr>
              <a:t> Assume that the signal is given by</a:t>
            </a:r>
          </a:p>
          <a:p>
            <a:endParaRPr lang="en-US" dirty="0" smtClean="0">
              <a:latin typeface="+mj-lt"/>
            </a:endParaRPr>
          </a:p>
          <a:p>
            <a:endParaRPr lang="en-US" dirty="0">
              <a:latin typeface="+mj-lt"/>
            </a:endParaRPr>
          </a:p>
          <a:p>
            <a:pPr>
              <a:buNone/>
            </a:pPr>
            <a:r>
              <a:rPr lang="en-US" dirty="0" smtClean="0">
                <a:latin typeface="+mj-lt"/>
              </a:rPr>
              <a:t>	Then</a:t>
            </a:r>
            <a:endParaRPr lang="en-US" dirty="0">
              <a:latin typeface="+mj-lt"/>
            </a:endParaRPr>
          </a:p>
          <a:p>
            <a:endParaRPr lang="en-US" sz="2400" dirty="0">
              <a:latin typeface="+mj-lt"/>
            </a:endParaRPr>
          </a:p>
          <a:p>
            <a:pPr>
              <a:buNone/>
            </a:pPr>
            <a:r>
              <a:rPr lang="en-US" dirty="0" smtClean="0">
                <a:latin typeface="+mj-lt"/>
              </a:rPr>
              <a:t>	where</a:t>
            </a:r>
            <a:endParaRPr lang="en-US" dirty="0">
              <a:latin typeface="+mj-lt"/>
            </a:endParaRPr>
          </a:p>
          <a:p>
            <a:endParaRPr lang="en-US" dirty="0">
              <a:solidFill>
                <a:srgbClr val="0000FF"/>
              </a:solidFill>
              <a:latin typeface="Arial" charset="0"/>
            </a:endParaRPr>
          </a:p>
        </p:txBody>
      </p:sp>
      <p:graphicFrame>
        <p:nvGraphicFramePr>
          <p:cNvPr id="157700" name="Object 4"/>
          <p:cNvGraphicFramePr>
            <a:graphicFrameLocks noChangeAspect="1"/>
          </p:cNvGraphicFramePr>
          <p:nvPr/>
        </p:nvGraphicFramePr>
        <p:xfrm>
          <a:off x="3505200" y="1295400"/>
          <a:ext cx="2004166" cy="609600"/>
        </p:xfrm>
        <a:graphic>
          <a:graphicData uri="http://schemas.openxmlformats.org/presentationml/2006/ole">
            <p:oleObj spid="_x0000_s1180674" name="Equation" r:id="rId3" imgW="3047760" imgH="927000" progId="">
              <p:embed/>
            </p:oleObj>
          </a:graphicData>
        </a:graphic>
      </p:graphicFrame>
      <p:graphicFrame>
        <p:nvGraphicFramePr>
          <p:cNvPr id="157701" name="Object 5"/>
          <p:cNvGraphicFramePr>
            <a:graphicFrameLocks noChangeAspect="1"/>
          </p:cNvGraphicFramePr>
          <p:nvPr/>
        </p:nvGraphicFramePr>
        <p:xfrm>
          <a:off x="2819400" y="2133600"/>
          <a:ext cx="3644900" cy="601986"/>
        </p:xfrm>
        <a:graphic>
          <a:graphicData uri="http://schemas.openxmlformats.org/presentationml/2006/ole">
            <p:oleObj spid="_x0000_s1180675" name="Equation" r:id="rId4" imgW="5613120" imgH="927000" progId="">
              <p:embed/>
            </p:oleObj>
          </a:graphicData>
        </a:graphic>
      </p:graphicFrame>
      <p:graphicFrame>
        <p:nvGraphicFramePr>
          <p:cNvPr id="157702" name="Object 6"/>
          <p:cNvGraphicFramePr>
            <a:graphicFrameLocks noChangeAspect="1"/>
          </p:cNvGraphicFramePr>
          <p:nvPr/>
        </p:nvGraphicFramePr>
        <p:xfrm>
          <a:off x="4267200" y="3048000"/>
          <a:ext cx="762000" cy="360066"/>
        </p:xfrm>
        <a:graphic>
          <a:graphicData uri="http://schemas.openxmlformats.org/presentationml/2006/ole">
            <p:oleObj spid="_x0000_s1180676" name="Equation" r:id="rId5" imgW="1155600" imgH="545760" progId="">
              <p:embed/>
            </p:oleObj>
          </a:graphicData>
        </a:graphic>
      </p:graphicFrame>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algn="ctr"/>
            <a:r>
              <a:rPr lang="en-US" dirty="0" smtClean="0"/>
              <a:t>9. Mathematical Background (2)</a:t>
            </a:r>
            <a:endParaRPr lang="en-US" dirty="0"/>
          </a:p>
        </p:txBody>
      </p:sp>
      <p:sp>
        <p:nvSpPr>
          <p:cNvPr id="158723" name="Rectangle 3"/>
          <p:cNvSpPr>
            <a:spLocks noGrp="1" noChangeArrowheads="1"/>
          </p:cNvSpPr>
          <p:nvPr>
            <p:ph type="body" idx="1"/>
          </p:nvPr>
        </p:nvSpPr>
        <p:spPr/>
        <p:txBody>
          <a:bodyPr/>
          <a:lstStyle/>
          <a:p>
            <a:pPr>
              <a:buNone/>
            </a:pPr>
            <a:r>
              <a:rPr lang="en-US" dirty="0" smtClean="0"/>
              <a:t>	</a:t>
            </a:r>
            <a:r>
              <a:rPr lang="en-US" dirty="0" smtClean="0">
                <a:latin typeface="+mj-lt"/>
              </a:rPr>
              <a:t>Set</a:t>
            </a:r>
          </a:p>
          <a:p>
            <a:pPr>
              <a:buNone/>
            </a:pPr>
            <a:endParaRPr lang="en-US" dirty="0" smtClean="0">
              <a:latin typeface="+mj-lt"/>
            </a:endParaRPr>
          </a:p>
          <a:p>
            <a:pPr>
              <a:buNone/>
            </a:pPr>
            <a:endParaRPr lang="en-US" dirty="0" smtClean="0">
              <a:latin typeface="+mj-lt"/>
            </a:endParaRPr>
          </a:p>
          <a:p>
            <a:pPr>
              <a:buNone/>
            </a:pPr>
            <a:endParaRPr lang="en-US" dirty="0" smtClean="0">
              <a:latin typeface="+mj-lt"/>
            </a:endParaRPr>
          </a:p>
          <a:p>
            <a:pPr>
              <a:buNone/>
            </a:pPr>
            <a:endParaRPr lang="en-US" dirty="0" smtClean="0">
              <a:latin typeface="+mj-lt"/>
            </a:endParaRPr>
          </a:p>
          <a:p>
            <a:pPr>
              <a:buNone/>
            </a:pPr>
            <a:endParaRPr lang="en-US" dirty="0" smtClean="0">
              <a:latin typeface="+mj-lt"/>
            </a:endParaRPr>
          </a:p>
          <a:p>
            <a:pPr>
              <a:buNone/>
            </a:pPr>
            <a:endParaRPr lang="en-US" dirty="0" smtClean="0">
              <a:latin typeface="+mj-lt"/>
            </a:endParaRPr>
          </a:p>
          <a:p>
            <a:pPr>
              <a:buNone/>
            </a:pPr>
            <a:endParaRPr lang="en-US" dirty="0" smtClean="0">
              <a:latin typeface="+mj-lt"/>
            </a:endParaRPr>
          </a:p>
          <a:p>
            <a:pPr>
              <a:buNone/>
            </a:pPr>
            <a:r>
              <a:rPr lang="en-US" dirty="0" smtClean="0">
                <a:latin typeface="+mj-lt"/>
              </a:rPr>
              <a:t>	 the autocorrelation matrix: </a:t>
            </a:r>
            <a:endParaRPr lang="en-US" dirty="0">
              <a:latin typeface="+mj-lt"/>
            </a:endParaRPr>
          </a:p>
        </p:txBody>
      </p:sp>
      <p:graphicFrame>
        <p:nvGraphicFramePr>
          <p:cNvPr id="182272" name="Object 1024"/>
          <p:cNvGraphicFramePr>
            <a:graphicFrameLocks noChangeAspect="1"/>
          </p:cNvGraphicFramePr>
          <p:nvPr/>
        </p:nvGraphicFramePr>
        <p:xfrm>
          <a:off x="3505200" y="1176866"/>
          <a:ext cx="1905000" cy="2328334"/>
        </p:xfrm>
        <a:graphic>
          <a:graphicData uri="http://schemas.openxmlformats.org/presentationml/2006/ole">
            <p:oleObj spid="_x0000_s1181698" name="Equation" r:id="rId3" imgW="3441600" imgH="3530520" progId="">
              <p:embed/>
            </p:oleObj>
          </a:graphicData>
        </a:graphic>
      </p:graphicFrame>
      <p:graphicFrame>
        <p:nvGraphicFramePr>
          <p:cNvPr id="182273" name="Object 1025"/>
          <p:cNvGraphicFramePr>
            <a:graphicFrameLocks noChangeAspect="1"/>
          </p:cNvGraphicFramePr>
          <p:nvPr/>
        </p:nvGraphicFramePr>
        <p:xfrm>
          <a:off x="2286000" y="4267201"/>
          <a:ext cx="4495800" cy="1693224"/>
        </p:xfrm>
        <a:graphic>
          <a:graphicData uri="http://schemas.openxmlformats.org/presentationml/2006/ole">
            <p:oleObj spid="_x0000_s1181699" name="Equation" r:id="rId4" imgW="7289640" imgH="2336760" progId="">
              <p:embed/>
            </p:oleObj>
          </a:graphicData>
        </a:graphic>
      </p:graphicFrame>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pPr algn="ctr"/>
            <a:r>
              <a:rPr lang="en-US" dirty="0" smtClean="0"/>
              <a:t>9. Mathematical Background (3)</a:t>
            </a:r>
            <a:endParaRPr lang="en-US" dirty="0"/>
          </a:p>
        </p:txBody>
      </p:sp>
      <p:sp>
        <p:nvSpPr>
          <p:cNvPr id="159747" name="Rectangle 3"/>
          <p:cNvSpPr>
            <a:spLocks noGrp="1" noChangeArrowheads="1"/>
          </p:cNvSpPr>
          <p:nvPr>
            <p:ph type="body" idx="1"/>
          </p:nvPr>
        </p:nvSpPr>
        <p:spPr/>
        <p:txBody>
          <a:bodyPr/>
          <a:lstStyle/>
          <a:p>
            <a:pPr>
              <a:buNone/>
            </a:pPr>
            <a:r>
              <a:rPr lang="en-US" dirty="0" smtClean="0"/>
              <a:t>	</a:t>
            </a:r>
            <a:r>
              <a:rPr lang="en-US" dirty="0" smtClean="0">
                <a:latin typeface="+mj-lt"/>
              </a:rPr>
              <a:t>Then </a:t>
            </a:r>
            <a:r>
              <a:rPr lang="en-US" dirty="0">
                <a:latin typeface="+mj-lt"/>
              </a:rPr>
              <a:t>we can write the autocorrelation matrix as</a:t>
            </a:r>
          </a:p>
          <a:p>
            <a:pPr>
              <a:buNone/>
            </a:pPr>
            <a:endParaRPr lang="en-US" dirty="0" smtClean="0">
              <a:latin typeface="+mj-lt"/>
            </a:endParaRPr>
          </a:p>
          <a:p>
            <a:pPr>
              <a:buNone/>
            </a:pPr>
            <a:endParaRPr lang="en-US" sz="3600" dirty="0">
              <a:latin typeface="+mj-lt"/>
            </a:endParaRPr>
          </a:p>
          <a:p>
            <a:pPr>
              <a:buNone/>
            </a:pPr>
            <a:r>
              <a:rPr lang="en-US" dirty="0" smtClean="0">
                <a:latin typeface="+mj-lt"/>
              </a:rPr>
              <a:t>	where</a:t>
            </a:r>
            <a:endParaRPr lang="en-US" dirty="0">
              <a:latin typeface="+mj-lt"/>
            </a:endParaRPr>
          </a:p>
        </p:txBody>
      </p:sp>
      <p:graphicFrame>
        <p:nvGraphicFramePr>
          <p:cNvPr id="183296" name="Object 2048"/>
          <p:cNvGraphicFramePr>
            <a:graphicFrameLocks noChangeAspect="1"/>
          </p:cNvGraphicFramePr>
          <p:nvPr/>
        </p:nvGraphicFramePr>
        <p:xfrm>
          <a:off x="3657599" y="1295400"/>
          <a:ext cx="1972997" cy="838200"/>
        </p:xfrm>
        <a:graphic>
          <a:graphicData uri="http://schemas.openxmlformats.org/presentationml/2006/ole">
            <p:oleObj spid="_x0000_s1182722" name="Equation" r:id="rId3" imgW="1015920" imgH="431640" progId="">
              <p:embed/>
            </p:oleObj>
          </a:graphicData>
        </a:graphic>
      </p:graphicFrame>
      <p:graphicFrame>
        <p:nvGraphicFramePr>
          <p:cNvPr id="183297" name="Object 2049"/>
          <p:cNvGraphicFramePr>
            <a:graphicFrameLocks noChangeAspect="1"/>
          </p:cNvGraphicFramePr>
          <p:nvPr/>
        </p:nvGraphicFramePr>
        <p:xfrm>
          <a:off x="3352800" y="2663825"/>
          <a:ext cx="2362200" cy="2501700"/>
        </p:xfrm>
        <a:graphic>
          <a:graphicData uri="http://schemas.openxmlformats.org/presentationml/2006/ole">
            <p:oleObj spid="_x0000_s1182723" name="Equation" r:id="rId4" imgW="927000" imgH="1371600" progId="">
              <p:embed/>
            </p:oleObj>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a:t>
            </a:r>
            <a:r>
              <a:rPr lang="en-US" sz="1200"/>
              <a:t> </a:t>
            </a:r>
            <a:fld id="{185C8FAB-D871-4F4D-B360-2D5E0072071B}" type="slidenum">
              <a:rPr lang="en-US" sz="1200">
                <a:solidFill>
                  <a:srgbClr val="003399"/>
                </a:solidFill>
                <a:cs typeface="Times New Roman" pitchFamily="18" charset="0"/>
              </a:rPr>
              <a:pPr/>
              <a:t>2</a:t>
            </a:fld>
            <a:endParaRPr lang="en-US" sz="1200">
              <a:solidFill>
                <a:srgbClr val="003399"/>
              </a:solidFill>
            </a:endParaRPr>
          </a:p>
        </p:txBody>
      </p:sp>
      <p:sp>
        <p:nvSpPr>
          <p:cNvPr id="256002" name="Rectangle 2"/>
          <p:cNvSpPr>
            <a:spLocks noGrp="1" noChangeArrowheads="1"/>
          </p:cNvSpPr>
          <p:nvPr>
            <p:ph type="title"/>
          </p:nvPr>
        </p:nvSpPr>
        <p:spPr/>
        <p:txBody>
          <a:bodyPr/>
          <a:lstStyle/>
          <a:p>
            <a:r>
              <a:rPr lang="en-US" sz="2800"/>
              <a:t>References</a:t>
            </a:r>
          </a:p>
        </p:txBody>
      </p:sp>
      <p:sp>
        <p:nvSpPr>
          <p:cNvPr id="256003" name="Rectangle 3"/>
          <p:cNvSpPr>
            <a:spLocks noGrp="1" noChangeArrowheads="1"/>
          </p:cNvSpPr>
          <p:nvPr>
            <p:ph type="body" idx="1"/>
          </p:nvPr>
        </p:nvSpPr>
        <p:spPr>
          <a:xfrm>
            <a:off x="838200" y="838200"/>
            <a:ext cx="7620000" cy="5181600"/>
          </a:xfrm>
        </p:spPr>
        <p:txBody>
          <a:bodyPr/>
          <a:lstStyle/>
          <a:p>
            <a:endParaRPr lang="en-US"/>
          </a:p>
          <a:p>
            <a:pPr>
              <a:buFont typeface="Wingdings" pitchFamily="2" charset="2"/>
              <a:buNone/>
            </a:pPr>
            <a:r>
              <a:rPr lang="en-US" sz="2000">
                <a:latin typeface="Times New Roman" pitchFamily="18" charset="0"/>
              </a:rPr>
              <a:t>[1] Simon Haykin, </a:t>
            </a:r>
            <a:r>
              <a:rPr lang="en-US" sz="2000" i="1">
                <a:latin typeface="Times New Roman" pitchFamily="18" charset="0"/>
              </a:rPr>
              <a:t>Adaptive Filter Theory</a:t>
            </a:r>
            <a:r>
              <a:rPr lang="en-US" sz="2000">
                <a:latin typeface="Times New Roman" pitchFamily="18" charset="0"/>
              </a:rPr>
              <a:t>, Prentice Hall, </a:t>
            </a:r>
          </a:p>
          <a:p>
            <a:pPr>
              <a:buFont typeface="Wingdings" pitchFamily="2" charset="2"/>
              <a:buNone/>
            </a:pPr>
            <a:r>
              <a:rPr lang="en-US" sz="2000">
                <a:latin typeface="Times New Roman" pitchFamily="18" charset="0"/>
              </a:rPr>
              <a:t>	1996 (3</a:t>
            </a:r>
            <a:r>
              <a:rPr lang="en-US" sz="2000" baseline="30000">
                <a:latin typeface="Times New Roman" pitchFamily="18" charset="0"/>
              </a:rPr>
              <a:t>rd</a:t>
            </a:r>
            <a:r>
              <a:rPr lang="en-US" sz="2000">
                <a:latin typeface="Times New Roman" pitchFamily="18" charset="0"/>
              </a:rPr>
              <a:t> Ed.), 2001 (4</a:t>
            </a:r>
            <a:r>
              <a:rPr lang="en-US" sz="2000" baseline="30000">
                <a:latin typeface="Times New Roman" pitchFamily="18" charset="0"/>
              </a:rPr>
              <a:t>th</a:t>
            </a:r>
            <a:r>
              <a:rPr lang="en-US" sz="2000">
                <a:latin typeface="Times New Roman" pitchFamily="18" charset="0"/>
              </a:rPr>
              <a:t> Ed.).</a:t>
            </a:r>
          </a:p>
          <a:p>
            <a:endParaRPr lang="en-US" sz="2000">
              <a:latin typeface="Times New Roman" pitchFamily="18" charset="0"/>
            </a:endParaRPr>
          </a:p>
          <a:p>
            <a:pPr>
              <a:buFont typeface="Wingdings" pitchFamily="2" charset="2"/>
              <a:buNone/>
            </a:pPr>
            <a:r>
              <a:rPr lang="en-US" sz="2000" b="1">
                <a:latin typeface="Times New Roman" pitchFamily="18" charset="0"/>
              </a:rPr>
              <a:t>[2] Steven M. Kay, </a:t>
            </a:r>
            <a:r>
              <a:rPr lang="en-US" sz="2000" b="1" i="1">
                <a:latin typeface="Times New Roman" pitchFamily="18" charset="0"/>
              </a:rPr>
              <a:t>Fundamentals of Statistical Signal Processing: Estimation Theory</a:t>
            </a:r>
            <a:r>
              <a:rPr lang="en-US" sz="2000" b="1">
                <a:latin typeface="Times New Roman" pitchFamily="18" charset="0"/>
              </a:rPr>
              <a:t>, Prentice Hall, 1993.</a:t>
            </a:r>
          </a:p>
          <a:p>
            <a:endParaRPr lang="en-US" sz="2000" b="1">
              <a:latin typeface="Times New Roman" pitchFamily="18" charset="0"/>
            </a:endParaRPr>
          </a:p>
          <a:p>
            <a:pPr>
              <a:buFont typeface="Wingdings" pitchFamily="2" charset="2"/>
              <a:buNone/>
            </a:pPr>
            <a:r>
              <a:rPr lang="en-US" sz="2000">
                <a:latin typeface="Times New Roman" pitchFamily="18" charset="0"/>
              </a:rPr>
              <a:t>[3] Alan V. Oppenheim, Ronald W. Schafer, </a:t>
            </a:r>
            <a:r>
              <a:rPr lang="en-US" sz="2000" i="1">
                <a:latin typeface="Times New Roman" pitchFamily="18" charset="0"/>
              </a:rPr>
              <a:t>Discrete-Time Signal Processing</a:t>
            </a:r>
            <a:r>
              <a:rPr lang="en-US" sz="2000">
                <a:latin typeface="Times New Roman" pitchFamily="18" charset="0"/>
              </a:rPr>
              <a:t>, Prentice Hall, 1989.</a:t>
            </a:r>
          </a:p>
          <a:p>
            <a:endParaRPr lang="en-US" sz="2000">
              <a:latin typeface="Times New Roman" pitchFamily="18" charset="0"/>
            </a:endParaRPr>
          </a:p>
          <a:p>
            <a:pPr>
              <a:buFont typeface="Wingdings" pitchFamily="2" charset="2"/>
              <a:buNone/>
            </a:pPr>
            <a:r>
              <a:rPr lang="en-US" sz="2000">
                <a:latin typeface="Times New Roman" pitchFamily="18" charset="0"/>
              </a:rPr>
              <a:t>[4] Athanasios Papoulis, </a:t>
            </a:r>
            <a:r>
              <a:rPr lang="en-US" sz="2000" i="1">
                <a:latin typeface="Times New Roman" pitchFamily="18" charset="0"/>
              </a:rPr>
              <a:t>Probability, Random Variables, and Stochastic Processes</a:t>
            </a:r>
            <a:r>
              <a:rPr lang="en-US" sz="2000">
                <a:latin typeface="Times New Roman" pitchFamily="18" charset="0"/>
              </a:rPr>
              <a:t>, McGraw-Hill, 1991 (3</a:t>
            </a:r>
            <a:r>
              <a:rPr lang="en-US" sz="2000" baseline="30000">
                <a:latin typeface="Times New Roman" pitchFamily="18" charset="0"/>
              </a:rPr>
              <a:t>rd</a:t>
            </a:r>
            <a:r>
              <a:rPr lang="en-US" sz="2000">
                <a:latin typeface="Times New Roman" pitchFamily="18" charset="0"/>
              </a:rPr>
              <a:t> Ed.), 2001 (4</a:t>
            </a:r>
            <a:r>
              <a:rPr lang="en-US" sz="2000" baseline="30000">
                <a:latin typeface="Times New Roman" pitchFamily="18" charset="0"/>
              </a:rPr>
              <a:t>th</a:t>
            </a:r>
            <a:r>
              <a:rPr lang="en-US" sz="2000">
                <a:latin typeface="Times New Roman" pitchFamily="18" charset="0"/>
              </a:rPr>
              <a:t> Ed.).</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a:t>		 </a:t>
            </a:r>
            <a:r>
              <a:rPr lang="en-US" sz="1200"/>
              <a:t> </a:t>
            </a:r>
            <a:fld id="{90E10731-469D-4B0C-A9FF-E287A86581B4}" type="slidenum">
              <a:rPr lang="en-US" sz="1200">
                <a:solidFill>
                  <a:srgbClr val="003399"/>
                </a:solidFill>
                <a:cs typeface="Times New Roman" pitchFamily="18" charset="0"/>
              </a:rPr>
              <a:pPr/>
              <a:t>20</a:t>
            </a:fld>
            <a:endParaRPr lang="en-US" sz="1200">
              <a:solidFill>
                <a:srgbClr val="003399"/>
              </a:solidFill>
            </a:endParaRPr>
          </a:p>
        </p:txBody>
      </p:sp>
      <p:sp>
        <p:nvSpPr>
          <p:cNvPr id="1069058" name="Rectangle 2"/>
          <p:cNvSpPr>
            <a:spLocks noGrp="1" noChangeArrowheads="1"/>
          </p:cNvSpPr>
          <p:nvPr>
            <p:ph type="title"/>
          </p:nvPr>
        </p:nvSpPr>
        <p:spPr/>
        <p:txBody>
          <a:bodyPr/>
          <a:lstStyle/>
          <a:p>
            <a:r>
              <a:rPr lang="en-US" sz="2800"/>
              <a:t>9.</a:t>
            </a:r>
            <a:r>
              <a:rPr lang="en-US" sz="2400"/>
              <a:t> </a:t>
            </a:r>
            <a:r>
              <a:rPr lang="en-US" sz="2800"/>
              <a:t>Cramer-Rao Lower Bound (CRLB) (1)</a:t>
            </a:r>
          </a:p>
        </p:txBody>
      </p:sp>
      <p:sp>
        <p:nvSpPr>
          <p:cNvPr id="1069059" name="Rectangle 3"/>
          <p:cNvSpPr>
            <a:spLocks noGrp="1" noChangeArrowheads="1"/>
          </p:cNvSpPr>
          <p:nvPr>
            <p:ph type="body" sz="half" idx="1"/>
          </p:nvPr>
        </p:nvSpPr>
        <p:spPr>
          <a:xfrm>
            <a:off x="609600" y="914400"/>
            <a:ext cx="7848600" cy="5181600"/>
          </a:xfrm>
        </p:spPr>
        <p:txBody>
          <a:bodyPr/>
          <a:lstStyle/>
          <a:p>
            <a:pPr>
              <a:lnSpc>
                <a:spcPct val="105000"/>
              </a:lnSpc>
            </a:pPr>
            <a:r>
              <a:rPr lang="en-US" sz="2000" b="1" u="sng">
                <a:latin typeface="Times New Roman" pitchFamily="18" charset="0"/>
              </a:rPr>
              <a:t>What is the Cramer-Rao Lower Bound</a:t>
            </a:r>
            <a:r>
              <a:rPr lang="en-US" sz="2000" b="1">
                <a:latin typeface="Times New Roman" pitchFamily="18" charset="0"/>
              </a:rPr>
              <a:t>: </a:t>
            </a:r>
            <a:r>
              <a:rPr lang="en-US" sz="2000">
                <a:latin typeface="Times New Roman" pitchFamily="18" charset="0"/>
              </a:rPr>
              <a:t>CRLB is a lower bound on the variance of </a:t>
            </a:r>
            <a:r>
              <a:rPr lang="en-US" sz="2000" u="sng">
                <a:latin typeface="Times New Roman" pitchFamily="18" charset="0"/>
              </a:rPr>
              <a:t>any unbiased estimator</a:t>
            </a:r>
            <a:r>
              <a:rPr lang="en-US" sz="2000">
                <a:latin typeface="Times New Roman" pitchFamily="18" charset="0"/>
              </a:rPr>
              <a:t>.</a:t>
            </a:r>
          </a:p>
          <a:p>
            <a:pPr>
              <a:lnSpc>
                <a:spcPct val="105000"/>
              </a:lnSpc>
            </a:pPr>
            <a:endParaRPr lang="en-US" sz="1200">
              <a:latin typeface="Times New Roman" pitchFamily="18" charset="0"/>
            </a:endParaRPr>
          </a:p>
          <a:p>
            <a:pPr>
              <a:lnSpc>
                <a:spcPct val="105000"/>
              </a:lnSpc>
              <a:buFont typeface="Wingdings" pitchFamily="2" charset="2"/>
              <a:buNone/>
            </a:pPr>
            <a:r>
              <a:rPr lang="en-US" sz="2000">
                <a:latin typeface="Times New Roman" pitchFamily="18" charset="0"/>
              </a:rPr>
              <a:t>	If      is an unbiased estimator of </a:t>
            </a:r>
            <a:r>
              <a:rPr lang="en-US" sz="2000" i="1">
                <a:latin typeface="Times New Roman" pitchFamily="18" charset="0"/>
                <a:sym typeface="Symbol" pitchFamily="18" charset="2"/>
              </a:rPr>
              <a:t></a:t>
            </a:r>
            <a:r>
              <a:rPr lang="en-US" sz="2000">
                <a:latin typeface="Times New Roman" pitchFamily="18" charset="0"/>
                <a:sym typeface="Symbol" pitchFamily="18" charset="2"/>
              </a:rPr>
              <a:t>, then</a:t>
            </a:r>
          </a:p>
          <a:p>
            <a:pPr>
              <a:lnSpc>
                <a:spcPct val="105000"/>
              </a:lnSpc>
              <a:buFont typeface="Wingdings" pitchFamily="2" charset="2"/>
              <a:buNone/>
            </a:pPr>
            <a:endParaRPr lang="en-US" sz="2000">
              <a:latin typeface="Times New Roman" pitchFamily="18" charset="0"/>
              <a:sym typeface="Symbol" pitchFamily="18" charset="2"/>
            </a:endParaRPr>
          </a:p>
          <a:p>
            <a:pPr>
              <a:lnSpc>
                <a:spcPct val="105000"/>
              </a:lnSpc>
              <a:buFont typeface="Wingdings" pitchFamily="2" charset="2"/>
              <a:buNone/>
            </a:pPr>
            <a:endParaRPr lang="en-US" sz="1800">
              <a:latin typeface="Times New Roman" pitchFamily="18" charset="0"/>
              <a:sym typeface="Symbol" pitchFamily="18" charset="2"/>
            </a:endParaRPr>
          </a:p>
          <a:p>
            <a:pPr>
              <a:lnSpc>
                <a:spcPct val="105000"/>
              </a:lnSpc>
              <a:buFont typeface="Wingdings" pitchFamily="2" charset="2"/>
              <a:buNone/>
            </a:pPr>
            <a:r>
              <a:rPr lang="en-US" sz="1800">
                <a:latin typeface="Times New Roman" pitchFamily="18" charset="0"/>
                <a:sym typeface="Symbol" pitchFamily="18" charset="2"/>
              </a:rPr>
              <a:t>	</a:t>
            </a:r>
            <a:r>
              <a:rPr lang="en-US" sz="2000">
                <a:latin typeface="Times New Roman" pitchFamily="18" charset="0"/>
                <a:sym typeface="Symbol" pitchFamily="18" charset="2"/>
              </a:rPr>
              <a:t>The CRLB tells us the best we can ever expect to be able to do (with an unbiased estimator)</a:t>
            </a:r>
          </a:p>
          <a:p>
            <a:pPr>
              <a:buFont typeface="Wingdings" pitchFamily="2" charset="2"/>
              <a:buNone/>
            </a:pPr>
            <a:endParaRPr lang="en-US" sz="2000">
              <a:latin typeface="Times New Roman" pitchFamily="18" charset="0"/>
              <a:sym typeface="Symbol" pitchFamily="18" charset="2"/>
            </a:endParaRPr>
          </a:p>
          <a:p>
            <a:endParaRPr lang="en-US" sz="2000">
              <a:latin typeface="Times New Roman" pitchFamily="18" charset="0"/>
              <a:sym typeface="Symbol" pitchFamily="18" charset="2"/>
            </a:endParaRPr>
          </a:p>
        </p:txBody>
      </p:sp>
      <p:graphicFrame>
        <p:nvGraphicFramePr>
          <p:cNvPr id="1069060" name="Object 4"/>
          <p:cNvGraphicFramePr>
            <a:graphicFrameLocks noChangeAspect="1"/>
          </p:cNvGraphicFramePr>
          <p:nvPr>
            <p:ph sz="quarter" idx="2"/>
          </p:nvPr>
        </p:nvGraphicFramePr>
        <p:xfrm>
          <a:off x="1295400" y="1828800"/>
          <a:ext cx="225425" cy="381000"/>
        </p:xfrm>
        <a:graphic>
          <a:graphicData uri="http://schemas.openxmlformats.org/presentationml/2006/ole">
            <p:oleObj spid="_x0000_s1069060" name="Equation" r:id="rId3" imgW="126720" imgH="215640" progId="">
              <p:embed/>
            </p:oleObj>
          </a:graphicData>
        </a:graphic>
      </p:graphicFrame>
      <p:graphicFrame>
        <p:nvGraphicFramePr>
          <p:cNvPr id="1069062" name="Object 6"/>
          <p:cNvGraphicFramePr>
            <a:graphicFrameLocks noChangeAspect="1"/>
          </p:cNvGraphicFramePr>
          <p:nvPr>
            <p:ph sz="quarter" idx="3"/>
          </p:nvPr>
        </p:nvGraphicFramePr>
        <p:xfrm>
          <a:off x="2438400" y="2319338"/>
          <a:ext cx="4648200" cy="492125"/>
        </p:xfrm>
        <a:graphic>
          <a:graphicData uri="http://schemas.openxmlformats.org/presentationml/2006/ole">
            <p:oleObj spid="_x0000_s1069062" name="Equation" r:id="rId4" imgW="2641320" imgH="279360" progId="">
              <p:embed/>
            </p:oleObj>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algn="ctr"/>
            <a:r>
              <a:rPr lang="en-US" dirty="0" smtClean="0"/>
              <a:t>9. Mathematical Background (4)</a:t>
            </a:r>
            <a:endParaRPr lang="en-US" dirty="0"/>
          </a:p>
        </p:txBody>
      </p:sp>
      <p:sp>
        <p:nvSpPr>
          <p:cNvPr id="161795" name="Rectangle 3"/>
          <p:cNvSpPr>
            <a:spLocks noGrp="1" noChangeArrowheads="1"/>
          </p:cNvSpPr>
          <p:nvPr>
            <p:ph type="body" idx="1"/>
          </p:nvPr>
        </p:nvSpPr>
        <p:spPr/>
        <p:txBody>
          <a:bodyPr/>
          <a:lstStyle/>
          <a:p>
            <a:pPr>
              <a:buNone/>
            </a:pPr>
            <a:r>
              <a:rPr lang="en-US" dirty="0" smtClean="0"/>
              <a:t>	</a:t>
            </a:r>
            <a:r>
              <a:rPr lang="en-US" dirty="0" smtClean="0">
                <a:latin typeface="+mj-lt"/>
              </a:rPr>
              <a:t>And </a:t>
            </a:r>
            <a:r>
              <a:rPr lang="en-US" dirty="0">
                <a:latin typeface="+mj-lt"/>
              </a:rPr>
              <a:t>hence</a:t>
            </a:r>
          </a:p>
          <a:p>
            <a:pPr>
              <a:buNone/>
            </a:pPr>
            <a:r>
              <a:rPr lang="en-US" dirty="0" smtClean="0">
                <a:latin typeface="+mj-lt"/>
              </a:rPr>
              <a:t>	</a:t>
            </a:r>
          </a:p>
          <a:p>
            <a:pPr>
              <a:buNone/>
            </a:pPr>
            <a:r>
              <a:rPr lang="en-US" dirty="0" smtClean="0">
                <a:latin typeface="+mj-lt"/>
              </a:rPr>
              <a:t>	where</a:t>
            </a:r>
            <a:endParaRPr lang="en-US" dirty="0">
              <a:latin typeface="+mj-lt"/>
            </a:endParaRPr>
          </a:p>
          <a:p>
            <a:pPr>
              <a:buNone/>
            </a:pPr>
            <a:endParaRPr lang="en-US" dirty="0">
              <a:latin typeface="+mj-lt"/>
            </a:endParaRPr>
          </a:p>
          <a:p>
            <a:pPr>
              <a:buNone/>
            </a:pPr>
            <a:r>
              <a:rPr lang="en-US" dirty="0" smtClean="0">
                <a:latin typeface="+mj-lt"/>
              </a:rPr>
              <a:t>	and</a:t>
            </a:r>
            <a:endParaRPr lang="en-US" dirty="0">
              <a:latin typeface="+mj-lt"/>
            </a:endParaRPr>
          </a:p>
          <a:p>
            <a:pPr>
              <a:buNone/>
            </a:pPr>
            <a:endParaRPr lang="en-US" dirty="0" smtClean="0">
              <a:latin typeface="+mj-lt"/>
            </a:endParaRPr>
          </a:p>
          <a:p>
            <a:pPr>
              <a:buNone/>
            </a:pPr>
            <a:endParaRPr lang="en-US" sz="800" dirty="0">
              <a:latin typeface="+mj-lt"/>
            </a:endParaRPr>
          </a:p>
          <a:p>
            <a:pPr>
              <a:buNone/>
            </a:pPr>
            <a:r>
              <a:rPr lang="en-US" dirty="0" smtClean="0">
                <a:latin typeface="+mj-lt"/>
              </a:rPr>
              <a:t>	The </a:t>
            </a:r>
            <a:r>
              <a:rPr lang="en-US" dirty="0">
                <a:latin typeface="+mj-lt"/>
              </a:rPr>
              <a:t>vector space </a:t>
            </a:r>
          </a:p>
          <a:p>
            <a:pPr>
              <a:buNone/>
            </a:pPr>
            <a:endParaRPr lang="en-US" sz="2800" dirty="0">
              <a:latin typeface="+mj-lt"/>
            </a:endParaRPr>
          </a:p>
          <a:p>
            <a:pPr>
              <a:buNone/>
            </a:pPr>
            <a:r>
              <a:rPr lang="en-US" dirty="0" smtClean="0">
                <a:latin typeface="+mj-lt"/>
              </a:rPr>
              <a:t>	is </a:t>
            </a:r>
            <a:r>
              <a:rPr lang="en-US" dirty="0">
                <a:latin typeface="+mj-lt"/>
              </a:rPr>
              <a:t>the </a:t>
            </a:r>
            <a:r>
              <a:rPr lang="en-US" b="1" dirty="0">
                <a:latin typeface="+mj-lt"/>
              </a:rPr>
              <a:t>signal subspace </a:t>
            </a:r>
            <a:r>
              <a:rPr lang="en-US" dirty="0" smtClean="0">
                <a:latin typeface="+mj-lt"/>
              </a:rPr>
              <a:t>of</a:t>
            </a:r>
          </a:p>
          <a:p>
            <a:pPr>
              <a:buNone/>
            </a:pPr>
            <a:endParaRPr lang="en-US" dirty="0" smtClean="0">
              <a:latin typeface="+mj-lt"/>
            </a:endParaRPr>
          </a:p>
          <a:p>
            <a:pPr>
              <a:buNone/>
            </a:pPr>
            <a:r>
              <a:rPr lang="en-US" dirty="0" smtClean="0">
                <a:latin typeface="+mj-lt"/>
              </a:rPr>
              <a:t>	If  </a:t>
            </a:r>
            <a:r>
              <a:rPr lang="en-US" i="1" dirty="0" smtClean="0">
                <a:latin typeface="+mj-lt"/>
              </a:rPr>
              <a:t>M</a:t>
            </a:r>
            <a:r>
              <a:rPr lang="en-US" dirty="0" smtClean="0">
                <a:latin typeface="+mj-lt"/>
              </a:rPr>
              <a:t> &gt; </a:t>
            </a:r>
            <a:r>
              <a:rPr lang="en-US" i="1" dirty="0" smtClean="0">
                <a:latin typeface="+mj-lt"/>
              </a:rPr>
              <a:t>p</a:t>
            </a:r>
            <a:r>
              <a:rPr lang="en-US" dirty="0" smtClean="0">
                <a:latin typeface="+mj-lt"/>
              </a:rPr>
              <a:t>, then </a:t>
            </a:r>
            <a:r>
              <a:rPr lang="en-US" b="1" dirty="0" err="1" smtClean="0">
                <a:latin typeface="+mj-lt"/>
              </a:rPr>
              <a:t>R</a:t>
            </a:r>
            <a:r>
              <a:rPr lang="en-US" i="1" baseline="-25000" dirty="0" err="1" smtClean="0">
                <a:latin typeface="+mj-lt"/>
              </a:rPr>
              <a:t>xx</a:t>
            </a:r>
            <a:r>
              <a:rPr lang="en-US" dirty="0" smtClean="0">
                <a:latin typeface="+mj-lt"/>
              </a:rPr>
              <a:t> has rank </a:t>
            </a:r>
            <a:r>
              <a:rPr lang="en-US" i="1" dirty="0" smtClean="0">
                <a:latin typeface="+mj-lt"/>
              </a:rPr>
              <a:t>p.</a:t>
            </a:r>
            <a:endParaRPr lang="en-US" dirty="0">
              <a:latin typeface="+mj-lt"/>
            </a:endParaRPr>
          </a:p>
        </p:txBody>
      </p:sp>
      <p:graphicFrame>
        <p:nvGraphicFramePr>
          <p:cNvPr id="161796" name="Object 4"/>
          <p:cNvGraphicFramePr>
            <a:graphicFrameLocks noChangeAspect="1"/>
          </p:cNvGraphicFramePr>
          <p:nvPr/>
        </p:nvGraphicFramePr>
        <p:xfrm>
          <a:off x="3810000" y="1143000"/>
          <a:ext cx="1447800" cy="399073"/>
        </p:xfrm>
        <a:graphic>
          <a:graphicData uri="http://schemas.openxmlformats.org/presentationml/2006/ole">
            <p:oleObj spid="_x0000_s1183746" name="Equation" r:id="rId3" imgW="1981080" imgH="545760" progId="">
              <p:embed/>
            </p:oleObj>
          </a:graphicData>
        </a:graphic>
      </p:graphicFrame>
      <p:graphicFrame>
        <p:nvGraphicFramePr>
          <p:cNvPr id="161797" name="Object 5"/>
          <p:cNvGraphicFramePr>
            <a:graphicFrameLocks noChangeAspect="1"/>
          </p:cNvGraphicFramePr>
          <p:nvPr/>
        </p:nvGraphicFramePr>
        <p:xfrm>
          <a:off x="3276600" y="1905000"/>
          <a:ext cx="2477732" cy="457200"/>
        </p:xfrm>
        <a:graphic>
          <a:graphicData uri="http://schemas.openxmlformats.org/presentationml/2006/ole">
            <p:oleObj spid="_x0000_s1183747" name="Equation" r:id="rId4" imgW="1307880" imgH="241200" progId="">
              <p:embed/>
            </p:oleObj>
          </a:graphicData>
        </a:graphic>
      </p:graphicFrame>
      <p:graphicFrame>
        <p:nvGraphicFramePr>
          <p:cNvPr id="161798" name="Object 6"/>
          <p:cNvGraphicFramePr>
            <a:graphicFrameLocks noChangeAspect="1"/>
          </p:cNvGraphicFramePr>
          <p:nvPr/>
        </p:nvGraphicFramePr>
        <p:xfrm>
          <a:off x="2819400" y="2682472"/>
          <a:ext cx="3429000" cy="365528"/>
        </p:xfrm>
        <a:graphic>
          <a:graphicData uri="http://schemas.openxmlformats.org/presentationml/2006/ole">
            <p:oleObj spid="_x0000_s1183748" name="Equation" r:id="rId5" imgW="5003640" imgH="533160" progId="">
              <p:embed/>
            </p:oleObj>
          </a:graphicData>
        </a:graphic>
      </p:graphicFrame>
      <p:graphicFrame>
        <p:nvGraphicFramePr>
          <p:cNvPr id="161799" name="Object 7"/>
          <p:cNvGraphicFramePr>
            <a:graphicFrameLocks noChangeAspect="1"/>
          </p:cNvGraphicFramePr>
          <p:nvPr/>
        </p:nvGraphicFramePr>
        <p:xfrm>
          <a:off x="2895600" y="3571240"/>
          <a:ext cx="3352800" cy="391160"/>
        </p:xfrm>
        <a:graphic>
          <a:graphicData uri="http://schemas.openxmlformats.org/presentationml/2006/ole">
            <p:oleObj spid="_x0000_s1183749" name="Equation" r:id="rId6" imgW="4572000" imgH="533160" progId="">
              <p:embed/>
            </p:oleObj>
          </a:graphicData>
        </a:graphic>
      </p:graphicFrame>
      <p:graphicFrame>
        <p:nvGraphicFramePr>
          <p:cNvPr id="161800" name="Object 8"/>
          <p:cNvGraphicFramePr>
            <a:graphicFrameLocks noChangeAspect="1"/>
          </p:cNvGraphicFramePr>
          <p:nvPr/>
        </p:nvGraphicFramePr>
        <p:xfrm>
          <a:off x="3733800" y="4099748"/>
          <a:ext cx="762000" cy="319852"/>
        </p:xfrm>
        <a:graphic>
          <a:graphicData uri="http://schemas.openxmlformats.org/presentationml/2006/ole">
            <p:oleObj spid="_x0000_s1183750" name="Equation" r:id="rId7" imgW="1028520" imgH="431640" progId="">
              <p:embed/>
            </p:oleObj>
          </a:graphicData>
        </a:graphic>
      </p:graphicFrame>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pPr algn="ctr"/>
            <a:r>
              <a:rPr lang="en-US" dirty="0" smtClean="0"/>
              <a:t>9. Mathematical Background (5)</a:t>
            </a:r>
            <a:endParaRPr lang="en-US" dirty="0"/>
          </a:p>
        </p:txBody>
      </p:sp>
      <p:sp>
        <p:nvSpPr>
          <p:cNvPr id="162819" name="Rectangle 3"/>
          <p:cNvSpPr>
            <a:spLocks noGrp="1" noChangeArrowheads="1"/>
          </p:cNvSpPr>
          <p:nvPr>
            <p:ph type="body" idx="1"/>
          </p:nvPr>
        </p:nvSpPr>
        <p:spPr/>
        <p:txBody>
          <a:bodyPr/>
          <a:lstStyle/>
          <a:p>
            <a:pPr>
              <a:buNone/>
            </a:pPr>
            <a:endParaRPr lang="en-US" sz="800" i="1" dirty="0"/>
          </a:p>
          <a:p>
            <a:pPr>
              <a:buNone/>
            </a:pPr>
            <a:r>
              <a:rPr lang="en-US" dirty="0" smtClean="0"/>
              <a:t>	</a:t>
            </a:r>
            <a:r>
              <a:rPr lang="en-US" dirty="0" smtClean="0">
                <a:latin typeface="+mj-lt"/>
              </a:rPr>
              <a:t>Let </a:t>
            </a:r>
            <a:r>
              <a:rPr lang="en-US" dirty="0">
                <a:latin typeface="+mj-lt"/>
              </a:rPr>
              <a:t>the </a:t>
            </a:r>
            <a:r>
              <a:rPr lang="en-US" dirty="0" err="1">
                <a:latin typeface="+mj-lt"/>
              </a:rPr>
              <a:t>eigenvalues</a:t>
            </a:r>
            <a:r>
              <a:rPr lang="en-US" dirty="0">
                <a:latin typeface="+mj-lt"/>
              </a:rPr>
              <a:t> of </a:t>
            </a:r>
            <a:r>
              <a:rPr lang="en-US" b="1" dirty="0" err="1" smtClean="0">
                <a:latin typeface="+mj-lt"/>
              </a:rPr>
              <a:t>R</a:t>
            </a:r>
            <a:r>
              <a:rPr lang="en-US" i="1" baseline="-25000" dirty="0" err="1" smtClean="0">
                <a:latin typeface="+mj-lt"/>
              </a:rPr>
              <a:t>xx</a:t>
            </a:r>
            <a:r>
              <a:rPr lang="en-US" dirty="0" smtClean="0">
                <a:latin typeface="+mj-lt"/>
              </a:rPr>
              <a:t> </a:t>
            </a:r>
            <a:r>
              <a:rPr lang="en-US" dirty="0">
                <a:latin typeface="+mj-lt"/>
              </a:rPr>
              <a:t>be </a:t>
            </a:r>
          </a:p>
          <a:p>
            <a:pPr>
              <a:buNone/>
            </a:pPr>
            <a:endParaRPr lang="en-US" dirty="0" smtClean="0">
              <a:latin typeface="+mj-lt"/>
            </a:endParaRPr>
          </a:p>
          <a:p>
            <a:pPr>
              <a:buNone/>
            </a:pPr>
            <a:endParaRPr lang="en-US" sz="800" dirty="0">
              <a:latin typeface="+mj-lt"/>
            </a:endParaRPr>
          </a:p>
          <a:p>
            <a:pPr>
              <a:buNone/>
            </a:pPr>
            <a:r>
              <a:rPr lang="en-US" dirty="0" smtClean="0">
                <a:latin typeface="+mj-lt"/>
              </a:rPr>
              <a:t>	corresponding </a:t>
            </a:r>
            <a:r>
              <a:rPr lang="en-US" dirty="0">
                <a:latin typeface="+mj-lt"/>
              </a:rPr>
              <a:t>to the </a:t>
            </a:r>
            <a:r>
              <a:rPr lang="en-US" dirty="0" smtClean="0">
                <a:latin typeface="+mj-lt"/>
              </a:rPr>
              <a:t>normalized eigenvectors:</a:t>
            </a:r>
          </a:p>
          <a:p>
            <a:pPr>
              <a:buNone/>
            </a:pPr>
            <a:endParaRPr lang="en-US" sz="2400" dirty="0">
              <a:latin typeface="+mj-lt"/>
            </a:endParaRPr>
          </a:p>
          <a:p>
            <a:pPr>
              <a:buNone/>
            </a:pPr>
            <a:r>
              <a:rPr lang="en-US" dirty="0" smtClean="0">
                <a:latin typeface="+mj-lt"/>
              </a:rPr>
              <a:t>	Then</a:t>
            </a:r>
            <a:endParaRPr lang="en-US" dirty="0">
              <a:latin typeface="+mj-lt"/>
            </a:endParaRPr>
          </a:p>
          <a:p>
            <a:pPr>
              <a:buNone/>
            </a:pPr>
            <a:r>
              <a:rPr lang="en-US" dirty="0">
                <a:latin typeface="+mj-lt"/>
              </a:rPr>
              <a:t>	</a:t>
            </a:r>
            <a:endParaRPr lang="en-US" dirty="0" smtClean="0">
              <a:latin typeface="+mj-lt"/>
            </a:endParaRPr>
          </a:p>
          <a:p>
            <a:pPr>
              <a:buNone/>
            </a:pPr>
            <a:r>
              <a:rPr lang="en-US" dirty="0" smtClean="0">
                <a:latin typeface="+mj-lt"/>
              </a:rPr>
              <a:t>	and</a:t>
            </a:r>
            <a:endParaRPr lang="en-US" dirty="0">
              <a:latin typeface="+mj-lt"/>
            </a:endParaRPr>
          </a:p>
          <a:p>
            <a:endParaRPr lang="en-US" dirty="0">
              <a:solidFill>
                <a:srgbClr val="0000FF"/>
              </a:solidFill>
              <a:latin typeface="Arial" charset="0"/>
            </a:endParaRPr>
          </a:p>
        </p:txBody>
      </p:sp>
      <p:graphicFrame>
        <p:nvGraphicFramePr>
          <p:cNvPr id="184324" name="Object 1028"/>
          <p:cNvGraphicFramePr>
            <a:graphicFrameLocks noChangeAspect="1"/>
          </p:cNvGraphicFramePr>
          <p:nvPr/>
        </p:nvGraphicFramePr>
        <p:xfrm>
          <a:off x="3429000" y="1524000"/>
          <a:ext cx="2286000" cy="324135"/>
        </p:xfrm>
        <a:graphic>
          <a:graphicData uri="http://schemas.openxmlformats.org/presentationml/2006/ole">
            <p:oleObj spid="_x0000_s1184770" name="Equation" r:id="rId3" imgW="3403440" imgH="482400" progId="">
              <p:embed/>
            </p:oleObj>
          </a:graphicData>
        </a:graphic>
      </p:graphicFrame>
      <p:graphicFrame>
        <p:nvGraphicFramePr>
          <p:cNvPr id="184325" name="Object 1029"/>
          <p:cNvGraphicFramePr>
            <a:graphicFrameLocks noChangeAspect="1"/>
          </p:cNvGraphicFramePr>
          <p:nvPr/>
        </p:nvGraphicFramePr>
        <p:xfrm>
          <a:off x="3505200" y="2362200"/>
          <a:ext cx="2133600" cy="318320"/>
        </p:xfrm>
        <a:graphic>
          <a:graphicData uri="http://schemas.openxmlformats.org/presentationml/2006/ole">
            <p:oleObj spid="_x0000_s1184771" name="Equation" r:id="rId4" imgW="3149280" imgH="469800" progId="">
              <p:embed/>
            </p:oleObj>
          </a:graphicData>
        </a:graphic>
      </p:graphicFrame>
      <p:graphicFrame>
        <p:nvGraphicFramePr>
          <p:cNvPr id="184326" name="Object 1030"/>
          <p:cNvGraphicFramePr>
            <a:graphicFrameLocks noChangeAspect="1"/>
          </p:cNvGraphicFramePr>
          <p:nvPr/>
        </p:nvGraphicFramePr>
        <p:xfrm>
          <a:off x="3886200" y="3048001"/>
          <a:ext cx="1295400" cy="319644"/>
        </p:xfrm>
        <a:graphic>
          <a:graphicData uri="http://schemas.openxmlformats.org/presentationml/2006/ole">
            <p:oleObj spid="_x0000_s1184772" name="Equation" r:id="rId5" imgW="1955520" imgH="482400" progId="">
              <p:embed/>
            </p:oleObj>
          </a:graphicData>
        </a:graphic>
      </p:graphicFrame>
      <p:graphicFrame>
        <p:nvGraphicFramePr>
          <p:cNvPr id="184327" name="Object 1031"/>
          <p:cNvGraphicFramePr>
            <a:graphicFrameLocks noChangeAspect="1"/>
          </p:cNvGraphicFramePr>
          <p:nvPr/>
        </p:nvGraphicFramePr>
        <p:xfrm>
          <a:off x="3746500" y="3707497"/>
          <a:ext cx="1739900" cy="635903"/>
        </p:xfrm>
        <a:graphic>
          <a:graphicData uri="http://schemas.openxmlformats.org/presentationml/2006/ole">
            <p:oleObj spid="_x0000_s1184773" name="Equation" r:id="rId6" imgW="2501640" imgH="914400" progId="">
              <p:embed/>
            </p:oleObj>
          </a:graphicData>
        </a:graphic>
      </p:graphicFrame>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pPr algn="ctr"/>
            <a:r>
              <a:rPr lang="en-US" dirty="0" smtClean="0"/>
              <a:t>9. Mathematical Background (6)</a:t>
            </a:r>
            <a:endParaRPr lang="en-US" dirty="0"/>
          </a:p>
        </p:txBody>
      </p:sp>
      <p:sp>
        <p:nvSpPr>
          <p:cNvPr id="164867" name="Rectangle 3"/>
          <p:cNvSpPr>
            <a:spLocks noGrp="1" noChangeArrowheads="1"/>
          </p:cNvSpPr>
          <p:nvPr>
            <p:ph type="body" idx="1"/>
          </p:nvPr>
        </p:nvSpPr>
        <p:spPr/>
        <p:txBody>
          <a:bodyPr/>
          <a:lstStyle/>
          <a:p>
            <a:pPr>
              <a:buNone/>
            </a:pPr>
            <a:r>
              <a:rPr lang="en-US" dirty="0" smtClean="0"/>
              <a:t>	</a:t>
            </a:r>
            <a:r>
              <a:rPr lang="en-US" dirty="0" smtClean="0">
                <a:latin typeface="+mj-lt"/>
              </a:rPr>
              <a:t>Since </a:t>
            </a:r>
            <a:r>
              <a:rPr lang="en-US" b="1" dirty="0" err="1" smtClean="0">
                <a:latin typeface="+mj-lt"/>
              </a:rPr>
              <a:t>R</a:t>
            </a:r>
            <a:r>
              <a:rPr lang="en-US" i="1" baseline="-25000" dirty="0" err="1" smtClean="0">
                <a:latin typeface="+mj-lt"/>
              </a:rPr>
              <a:t>xx</a:t>
            </a:r>
            <a:r>
              <a:rPr lang="en-US" dirty="0" smtClean="0">
                <a:latin typeface="+mj-lt"/>
              </a:rPr>
              <a:t>  is of </a:t>
            </a:r>
            <a:r>
              <a:rPr lang="en-US" dirty="0">
                <a:latin typeface="+mj-lt"/>
              </a:rPr>
              <a:t>rank </a:t>
            </a:r>
            <a:r>
              <a:rPr lang="en-US" i="1" dirty="0" smtClean="0">
                <a:latin typeface="+mj-lt"/>
              </a:rPr>
              <a:t>p</a:t>
            </a:r>
            <a:r>
              <a:rPr lang="en-US" dirty="0" smtClean="0">
                <a:latin typeface="+mj-lt"/>
              </a:rPr>
              <a:t> </a:t>
            </a:r>
            <a:r>
              <a:rPr lang="en-US" dirty="0">
                <a:latin typeface="+mj-lt"/>
              </a:rPr>
              <a:t>then</a:t>
            </a:r>
          </a:p>
          <a:p>
            <a:pPr>
              <a:buNone/>
            </a:pPr>
            <a:endParaRPr lang="en-US" sz="2800" dirty="0">
              <a:latin typeface="+mj-lt"/>
            </a:endParaRPr>
          </a:p>
          <a:p>
            <a:pPr>
              <a:buNone/>
            </a:pPr>
            <a:r>
              <a:rPr lang="en-US" dirty="0" smtClean="0">
                <a:latin typeface="+mj-lt"/>
              </a:rPr>
              <a:t>	and </a:t>
            </a:r>
            <a:r>
              <a:rPr lang="en-US" dirty="0">
                <a:latin typeface="+mj-lt"/>
              </a:rPr>
              <a:t>hence </a:t>
            </a:r>
          </a:p>
          <a:p>
            <a:pPr>
              <a:buNone/>
            </a:pPr>
            <a:endParaRPr lang="en-US" dirty="0">
              <a:latin typeface="+mj-lt"/>
            </a:endParaRPr>
          </a:p>
          <a:p>
            <a:pPr>
              <a:buNone/>
            </a:pPr>
            <a:endParaRPr lang="en-US" sz="1000" dirty="0">
              <a:latin typeface="+mj-lt"/>
            </a:endParaRPr>
          </a:p>
          <a:p>
            <a:pPr>
              <a:buNone/>
            </a:pPr>
            <a:r>
              <a:rPr lang="en-US" dirty="0" smtClean="0">
                <a:latin typeface="+mj-lt"/>
              </a:rPr>
              <a:t>	The </a:t>
            </a:r>
            <a:r>
              <a:rPr lang="en-US" dirty="0">
                <a:latin typeface="+mj-lt"/>
              </a:rPr>
              <a:t>eigenvectors</a:t>
            </a:r>
          </a:p>
          <a:p>
            <a:pPr>
              <a:buNone/>
            </a:pPr>
            <a:endParaRPr lang="en-US" dirty="0">
              <a:latin typeface="+mj-lt"/>
            </a:endParaRPr>
          </a:p>
          <a:p>
            <a:pPr>
              <a:buNone/>
            </a:pPr>
            <a:r>
              <a:rPr lang="en-US" dirty="0" smtClean="0">
                <a:latin typeface="+mj-lt"/>
              </a:rPr>
              <a:t>	are </a:t>
            </a:r>
            <a:r>
              <a:rPr lang="en-US" dirty="0">
                <a:latin typeface="+mj-lt"/>
              </a:rPr>
              <a:t>the </a:t>
            </a:r>
            <a:r>
              <a:rPr lang="en-US" b="1" dirty="0" smtClean="0">
                <a:latin typeface="+mj-lt"/>
              </a:rPr>
              <a:t>principal eigenvectors </a:t>
            </a:r>
            <a:r>
              <a:rPr lang="en-US" dirty="0">
                <a:latin typeface="+mj-lt"/>
              </a:rPr>
              <a:t>of </a:t>
            </a:r>
            <a:r>
              <a:rPr lang="en-US" b="1" dirty="0" err="1" smtClean="0">
                <a:latin typeface="+mj-lt"/>
              </a:rPr>
              <a:t>R</a:t>
            </a:r>
            <a:r>
              <a:rPr lang="en-US" i="1" baseline="-25000" dirty="0" err="1" smtClean="0">
                <a:latin typeface="+mj-lt"/>
              </a:rPr>
              <a:t>xx</a:t>
            </a:r>
            <a:r>
              <a:rPr lang="en-US" dirty="0" smtClean="0">
                <a:latin typeface="+mj-lt"/>
              </a:rPr>
              <a:t> .</a:t>
            </a:r>
          </a:p>
          <a:p>
            <a:pPr>
              <a:buNone/>
            </a:pPr>
            <a:endParaRPr lang="en-US" sz="1200" dirty="0" smtClean="0">
              <a:latin typeface="+mj-lt"/>
            </a:endParaRPr>
          </a:p>
          <a:p>
            <a:pPr>
              <a:buNone/>
            </a:pPr>
            <a:r>
              <a:rPr lang="en-US" dirty="0" smtClean="0">
                <a:latin typeface="+mj-lt"/>
              </a:rPr>
              <a:t>	An important result is </a:t>
            </a:r>
            <a:r>
              <a:rPr lang="en-US" b="1" dirty="0" smtClean="0">
                <a:latin typeface="+mj-lt"/>
              </a:rPr>
              <a:t>the principal eigenvectors span the signal subspace</a:t>
            </a:r>
            <a:r>
              <a:rPr lang="en-US" i="1" dirty="0" smtClean="0">
                <a:latin typeface="+mj-lt"/>
              </a:rPr>
              <a:t>. </a:t>
            </a:r>
            <a:r>
              <a:rPr lang="en-US" dirty="0" smtClean="0">
                <a:latin typeface="+mj-lt"/>
              </a:rPr>
              <a:t>Thus given a sequence of observations we can determine the autocorrelation matrix and its eigenvectors.</a:t>
            </a:r>
          </a:p>
          <a:p>
            <a:pPr>
              <a:buNone/>
            </a:pPr>
            <a:r>
              <a:rPr lang="en-US" i="1" dirty="0" smtClean="0">
                <a:latin typeface="+mj-lt"/>
              </a:rPr>
              <a:t>	</a:t>
            </a:r>
            <a:r>
              <a:rPr lang="en-US" b="1" dirty="0" smtClean="0">
                <a:latin typeface="+mj-lt"/>
              </a:rPr>
              <a:t>Knowing the first </a:t>
            </a:r>
            <a:r>
              <a:rPr lang="en-US" i="1" dirty="0" smtClean="0">
                <a:latin typeface="+mj-lt"/>
              </a:rPr>
              <a:t>p </a:t>
            </a:r>
            <a:r>
              <a:rPr lang="en-US" b="1" dirty="0" smtClean="0">
                <a:latin typeface="+mj-lt"/>
              </a:rPr>
              <a:t>eigenvectors we can determine the space in which the signals reside even though at this point we do not know their frequencies</a:t>
            </a:r>
            <a:r>
              <a:rPr lang="en-US" dirty="0" smtClean="0">
                <a:latin typeface="+mj-lt"/>
              </a:rPr>
              <a:t>.</a:t>
            </a:r>
          </a:p>
          <a:p>
            <a:pPr>
              <a:buNone/>
            </a:pPr>
            <a:endParaRPr lang="en-US" dirty="0"/>
          </a:p>
          <a:p>
            <a:pPr>
              <a:buNone/>
            </a:pPr>
            <a:endParaRPr lang="en-US" dirty="0"/>
          </a:p>
        </p:txBody>
      </p:sp>
      <p:graphicFrame>
        <p:nvGraphicFramePr>
          <p:cNvPr id="185346" name="Object 1026"/>
          <p:cNvGraphicFramePr>
            <a:graphicFrameLocks noChangeAspect="1"/>
          </p:cNvGraphicFramePr>
          <p:nvPr/>
        </p:nvGraphicFramePr>
        <p:xfrm>
          <a:off x="2895600" y="1329755"/>
          <a:ext cx="3276600" cy="346645"/>
        </p:xfrm>
        <a:graphic>
          <a:graphicData uri="http://schemas.openxmlformats.org/presentationml/2006/ole">
            <p:oleObj spid="_x0000_s1185794" name="Equation" r:id="rId3" imgW="5041800" imgH="533160" progId="">
              <p:embed/>
            </p:oleObj>
          </a:graphicData>
        </a:graphic>
      </p:graphicFrame>
      <p:graphicFrame>
        <p:nvGraphicFramePr>
          <p:cNvPr id="185347" name="Object 1027"/>
          <p:cNvGraphicFramePr>
            <a:graphicFrameLocks noChangeAspect="1"/>
          </p:cNvGraphicFramePr>
          <p:nvPr/>
        </p:nvGraphicFramePr>
        <p:xfrm>
          <a:off x="3657600" y="1969595"/>
          <a:ext cx="1676400" cy="621205"/>
        </p:xfrm>
        <a:graphic>
          <a:graphicData uri="http://schemas.openxmlformats.org/presentationml/2006/ole">
            <p:oleObj spid="_x0000_s1185795" name="Equation" r:id="rId4" imgW="2501640" imgH="927000" progId="">
              <p:embed/>
            </p:oleObj>
          </a:graphicData>
        </a:graphic>
      </p:graphicFrame>
      <p:graphicFrame>
        <p:nvGraphicFramePr>
          <p:cNvPr id="185348" name="Object 1028"/>
          <p:cNvGraphicFramePr>
            <a:graphicFrameLocks noChangeAspect="1"/>
          </p:cNvGraphicFramePr>
          <p:nvPr/>
        </p:nvGraphicFramePr>
        <p:xfrm>
          <a:off x="3581400" y="2971800"/>
          <a:ext cx="1981200" cy="346710"/>
        </p:xfrm>
        <a:graphic>
          <a:graphicData uri="http://schemas.openxmlformats.org/presentationml/2006/ole">
            <p:oleObj spid="_x0000_s1185796" name="Equation" r:id="rId5" imgW="3047760" imgH="533160" progId="">
              <p:embed/>
            </p:oleObj>
          </a:graphicData>
        </a:graphic>
      </p:graphicFrame>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pPr algn="ctr"/>
            <a:r>
              <a:rPr lang="en-US" dirty="0" smtClean="0"/>
              <a:t>9. Mathematical Background (7)</a:t>
            </a:r>
            <a:endParaRPr lang="en-US" dirty="0"/>
          </a:p>
        </p:txBody>
      </p:sp>
      <p:sp>
        <p:nvSpPr>
          <p:cNvPr id="166915" name="Rectangle 3"/>
          <p:cNvSpPr>
            <a:spLocks noGrp="1" noChangeArrowheads="1"/>
          </p:cNvSpPr>
          <p:nvPr>
            <p:ph type="body" idx="1"/>
          </p:nvPr>
        </p:nvSpPr>
        <p:spPr/>
        <p:txBody>
          <a:bodyPr/>
          <a:lstStyle/>
          <a:p>
            <a:r>
              <a:rPr lang="en-US" b="1" u="sng" dirty="0">
                <a:latin typeface="+mj-lt"/>
              </a:rPr>
              <a:t>The noise model</a:t>
            </a:r>
            <a:r>
              <a:rPr lang="en-US" dirty="0">
                <a:latin typeface="+mj-lt"/>
              </a:rPr>
              <a:t>: We assume that we observe signal contaminated additively, by a stationary, zero mean, white noise, independent of it</a:t>
            </a:r>
          </a:p>
          <a:p>
            <a:endParaRPr lang="en-US" dirty="0">
              <a:latin typeface="+mj-lt"/>
            </a:endParaRPr>
          </a:p>
          <a:p>
            <a:pPr>
              <a:buNone/>
            </a:pPr>
            <a:r>
              <a:rPr lang="en-US" dirty="0" smtClean="0">
                <a:latin typeface="+mj-lt"/>
              </a:rPr>
              <a:t>	Then </a:t>
            </a:r>
          </a:p>
          <a:p>
            <a:pPr>
              <a:buNone/>
            </a:pPr>
            <a:endParaRPr lang="en-US" sz="2400" dirty="0" smtClean="0">
              <a:latin typeface="+mj-lt"/>
            </a:endParaRPr>
          </a:p>
          <a:p>
            <a:pPr>
              <a:buNone/>
            </a:pPr>
            <a:r>
              <a:rPr lang="en-US" dirty="0" smtClean="0">
                <a:latin typeface="+mj-lt"/>
              </a:rPr>
              <a:t>	From the above we have</a:t>
            </a:r>
          </a:p>
          <a:p>
            <a:pPr>
              <a:buNone/>
            </a:pPr>
            <a:endParaRPr lang="en-US" dirty="0" smtClean="0">
              <a:latin typeface="+mj-lt"/>
            </a:endParaRPr>
          </a:p>
          <a:p>
            <a:pPr>
              <a:buNone/>
            </a:pPr>
            <a:endParaRPr lang="en-US" sz="800" dirty="0" smtClean="0">
              <a:latin typeface="+mj-lt"/>
            </a:endParaRPr>
          </a:p>
          <a:p>
            <a:pPr>
              <a:buNone/>
            </a:pPr>
            <a:r>
              <a:rPr lang="en-US" dirty="0" smtClean="0">
                <a:latin typeface="+mj-lt"/>
              </a:rPr>
              <a:t>	Moreover with</a:t>
            </a:r>
          </a:p>
          <a:p>
            <a:pPr>
              <a:buNone/>
            </a:pPr>
            <a:endParaRPr lang="en-US" dirty="0" smtClean="0"/>
          </a:p>
          <a:p>
            <a:pPr>
              <a:buNone/>
            </a:pPr>
            <a:endParaRPr lang="en-US" dirty="0" smtClean="0"/>
          </a:p>
          <a:p>
            <a:pPr>
              <a:buNone/>
            </a:pPr>
            <a:r>
              <a:rPr lang="en-US" dirty="0" smtClean="0"/>
              <a:t>	</a:t>
            </a:r>
            <a:endParaRPr lang="en-US" dirty="0"/>
          </a:p>
        </p:txBody>
      </p:sp>
      <p:graphicFrame>
        <p:nvGraphicFramePr>
          <p:cNvPr id="187392" name="Object 0"/>
          <p:cNvGraphicFramePr>
            <a:graphicFrameLocks noChangeAspect="1"/>
          </p:cNvGraphicFramePr>
          <p:nvPr/>
        </p:nvGraphicFramePr>
        <p:xfrm>
          <a:off x="3581401" y="1600200"/>
          <a:ext cx="1905000" cy="278163"/>
        </p:xfrm>
        <a:graphic>
          <a:graphicData uri="http://schemas.openxmlformats.org/presentationml/2006/ole">
            <p:oleObj spid="_x0000_s1186818" name="Equation" r:id="rId3" imgW="2869920" imgH="419040" progId="">
              <p:embed/>
            </p:oleObj>
          </a:graphicData>
        </a:graphic>
      </p:graphicFrame>
      <p:graphicFrame>
        <p:nvGraphicFramePr>
          <p:cNvPr id="187393" name="Object 1"/>
          <p:cNvGraphicFramePr>
            <a:graphicFrameLocks noChangeAspect="1"/>
          </p:cNvGraphicFramePr>
          <p:nvPr/>
        </p:nvGraphicFramePr>
        <p:xfrm>
          <a:off x="3276600" y="2209800"/>
          <a:ext cx="2438400" cy="396557"/>
        </p:xfrm>
        <a:graphic>
          <a:graphicData uri="http://schemas.openxmlformats.org/presentationml/2006/ole">
            <p:oleObj spid="_x0000_s1186819" name="Equation" r:id="rId4" imgW="3670200" imgH="596880" progId="">
              <p:embed/>
            </p:oleObj>
          </a:graphicData>
        </a:graphic>
      </p:graphicFrame>
      <p:graphicFrame>
        <p:nvGraphicFramePr>
          <p:cNvPr id="8196" name="Object 4"/>
          <p:cNvGraphicFramePr>
            <a:graphicFrameLocks noChangeAspect="1"/>
          </p:cNvGraphicFramePr>
          <p:nvPr/>
        </p:nvGraphicFramePr>
        <p:xfrm>
          <a:off x="3124200" y="2971800"/>
          <a:ext cx="2819400" cy="616216"/>
        </p:xfrm>
        <a:graphic>
          <a:graphicData uri="http://schemas.openxmlformats.org/presentationml/2006/ole">
            <p:oleObj spid="_x0000_s1186820" name="Equation" r:id="rId5" imgW="4241520" imgH="927000" progId="">
              <p:embed/>
            </p:oleObj>
          </a:graphicData>
        </a:graphic>
      </p:graphicFrame>
      <p:graphicFrame>
        <p:nvGraphicFramePr>
          <p:cNvPr id="8197" name="Object 5"/>
          <p:cNvGraphicFramePr>
            <a:graphicFrameLocks noChangeAspect="1"/>
          </p:cNvGraphicFramePr>
          <p:nvPr/>
        </p:nvGraphicFramePr>
        <p:xfrm>
          <a:off x="2209800" y="3886200"/>
          <a:ext cx="2209800" cy="2144806"/>
        </p:xfrm>
        <a:graphic>
          <a:graphicData uri="http://schemas.openxmlformats.org/presentationml/2006/ole">
            <p:oleObj spid="_x0000_s1186821" name="Equation" r:id="rId6" imgW="3479760" imgH="3530520" progId="">
              <p:embed/>
            </p:oleObj>
          </a:graphicData>
        </a:graphic>
      </p:graphicFrame>
      <p:graphicFrame>
        <p:nvGraphicFramePr>
          <p:cNvPr id="8198" name="Object 6"/>
          <p:cNvGraphicFramePr>
            <a:graphicFrameLocks noChangeAspect="1"/>
          </p:cNvGraphicFramePr>
          <p:nvPr/>
        </p:nvGraphicFramePr>
        <p:xfrm>
          <a:off x="5029200" y="3853249"/>
          <a:ext cx="2514600" cy="2242751"/>
        </p:xfrm>
        <a:graphic>
          <a:graphicData uri="http://schemas.openxmlformats.org/presentationml/2006/ole">
            <p:oleObj spid="_x0000_s1186822" name="Equation" r:id="rId7" imgW="3606480" imgH="3530520" progId="">
              <p:embed/>
            </p:oleObj>
          </a:graphicData>
        </a:graphic>
      </p:graphicFrame>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pPr algn="ctr"/>
            <a:r>
              <a:rPr lang="en-US" dirty="0" smtClean="0"/>
              <a:t>9. Mathematical Background (8)</a:t>
            </a:r>
            <a:endParaRPr lang="en-US" dirty="0"/>
          </a:p>
        </p:txBody>
      </p:sp>
      <p:sp>
        <p:nvSpPr>
          <p:cNvPr id="163843" name="Rectangle 3"/>
          <p:cNvSpPr>
            <a:spLocks noGrp="1" noChangeArrowheads="1"/>
          </p:cNvSpPr>
          <p:nvPr>
            <p:ph type="body" idx="1"/>
          </p:nvPr>
        </p:nvSpPr>
        <p:spPr/>
        <p:txBody>
          <a:bodyPr/>
          <a:lstStyle/>
          <a:p>
            <a:pPr>
              <a:buNone/>
            </a:pPr>
            <a:r>
              <a:rPr lang="en-US" dirty="0" smtClean="0"/>
              <a:t>	</a:t>
            </a:r>
            <a:r>
              <a:rPr lang="en-US" dirty="0" smtClean="0">
                <a:latin typeface="+mj-lt"/>
              </a:rPr>
              <a:t>We have</a:t>
            </a:r>
          </a:p>
          <a:p>
            <a:pPr>
              <a:buNone/>
            </a:pPr>
            <a:endParaRPr lang="en-US" dirty="0">
              <a:latin typeface="+mj-lt"/>
            </a:endParaRPr>
          </a:p>
          <a:p>
            <a:pPr>
              <a:buNone/>
            </a:pPr>
            <a:r>
              <a:rPr lang="en-US" dirty="0" smtClean="0">
                <a:latin typeface="+mj-lt"/>
              </a:rPr>
              <a:t>	Clearly </a:t>
            </a:r>
            <a:r>
              <a:rPr lang="en-US" b="1" dirty="0" err="1" smtClean="0">
                <a:latin typeface="+mj-lt"/>
              </a:rPr>
              <a:t>R</a:t>
            </a:r>
            <a:r>
              <a:rPr lang="en-US" i="1" baseline="-25000" dirty="0" err="1" smtClean="0">
                <a:latin typeface="+mj-lt"/>
              </a:rPr>
              <a:t>yy</a:t>
            </a:r>
            <a:r>
              <a:rPr lang="en-US" dirty="0" smtClean="0">
                <a:latin typeface="+mj-lt"/>
              </a:rPr>
              <a:t>  is </a:t>
            </a:r>
            <a:r>
              <a:rPr lang="en-US" dirty="0">
                <a:latin typeface="+mj-lt"/>
              </a:rPr>
              <a:t>of rank </a:t>
            </a:r>
            <a:r>
              <a:rPr lang="en-US" i="1" dirty="0" smtClean="0">
                <a:latin typeface="+mj-lt"/>
              </a:rPr>
              <a:t>M</a:t>
            </a:r>
            <a:r>
              <a:rPr lang="en-US" dirty="0" smtClean="0">
                <a:latin typeface="+mj-lt"/>
              </a:rPr>
              <a:t> , </a:t>
            </a:r>
            <a:r>
              <a:rPr lang="en-US" dirty="0" err="1" smtClean="0">
                <a:latin typeface="+mj-lt"/>
              </a:rPr>
              <a:t>i.e</a:t>
            </a:r>
            <a:r>
              <a:rPr lang="en-US" dirty="0" smtClean="0">
                <a:latin typeface="+mj-lt"/>
              </a:rPr>
              <a:t> </a:t>
            </a:r>
            <a:r>
              <a:rPr lang="en-US" dirty="0">
                <a:latin typeface="+mj-lt"/>
              </a:rPr>
              <a:t>full </a:t>
            </a:r>
            <a:r>
              <a:rPr lang="en-US" dirty="0" smtClean="0">
                <a:latin typeface="+mj-lt"/>
              </a:rPr>
              <a:t>rank.</a:t>
            </a:r>
            <a:endParaRPr lang="en-US" dirty="0">
              <a:latin typeface="+mj-lt"/>
            </a:endParaRPr>
          </a:p>
          <a:p>
            <a:pPr>
              <a:buNone/>
            </a:pPr>
            <a:r>
              <a:rPr lang="en-US" dirty="0" smtClean="0">
                <a:latin typeface="+mj-lt"/>
              </a:rPr>
              <a:t>	Let </a:t>
            </a:r>
            <a:r>
              <a:rPr lang="en-US" dirty="0">
                <a:latin typeface="+mj-lt"/>
              </a:rPr>
              <a:t>its </a:t>
            </a:r>
            <a:r>
              <a:rPr lang="en-US" dirty="0" err="1">
                <a:latin typeface="+mj-lt"/>
              </a:rPr>
              <a:t>eigenvalues</a:t>
            </a:r>
            <a:r>
              <a:rPr lang="en-US" dirty="0">
                <a:latin typeface="+mj-lt"/>
              </a:rPr>
              <a:t> be</a:t>
            </a:r>
          </a:p>
          <a:p>
            <a:pPr>
              <a:buNone/>
            </a:pPr>
            <a:endParaRPr lang="en-US" dirty="0">
              <a:latin typeface="+mj-lt"/>
            </a:endParaRPr>
          </a:p>
          <a:p>
            <a:pPr>
              <a:buNone/>
            </a:pPr>
            <a:r>
              <a:rPr lang="en-US" dirty="0" smtClean="0">
                <a:latin typeface="+mj-lt"/>
              </a:rPr>
              <a:t>	where </a:t>
            </a:r>
            <a:r>
              <a:rPr lang="en-US" dirty="0">
                <a:latin typeface="+mj-lt"/>
              </a:rPr>
              <a:t>the first </a:t>
            </a:r>
            <a:r>
              <a:rPr lang="en-US" i="1" dirty="0" smtClean="0">
                <a:latin typeface="+mj-lt"/>
              </a:rPr>
              <a:t>p </a:t>
            </a:r>
            <a:r>
              <a:rPr lang="en-US" dirty="0" smtClean="0">
                <a:latin typeface="+mj-lt"/>
              </a:rPr>
              <a:t>are </a:t>
            </a:r>
          </a:p>
          <a:p>
            <a:pPr>
              <a:buNone/>
            </a:pPr>
            <a:endParaRPr lang="en-US" dirty="0">
              <a:latin typeface="+mj-lt"/>
            </a:endParaRPr>
          </a:p>
          <a:p>
            <a:pPr>
              <a:buNone/>
            </a:pPr>
            <a:r>
              <a:rPr lang="en-US" dirty="0" smtClean="0">
                <a:latin typeface="+mj-lt"/>
              </a:rPr>
              <a:t>	While </a:t>
            </a:r>
            <a:r>
              <a:rPr lang="en-US" dirty="0">
                <a:latin typeface="+mj-lt"/>
              </a:rPr>
              <a:t>the rest are all </a:t>
            </a:r>
            <a:r>
              <a:rPr lang="en-US" dirty="0" smtClean="0">
                <a:latin typeface="+mj-lt"/>
              </a:rPr>
              <a:t>equal </a:t>
            </a:r>
            <a:r>
              <a:rPr lang="en-US" dirty="0">
                <a:latin typeface="+mj-lt"/>
              </a:rPr>
              <a:t>to the variance of </a:t>
            </a:r>
            <a:r>
              <a:rPr lang="en-US" dirty="0" smtClean="0">
                <a:latin typeface="+mj-lt"/>
              </a:rPr>
              <a:t>noise. Thus we can write:</a:t>
            </a:r>
          </a:p>
          <a:p>
            <a:pPr>
              <a:buNone/>
            </a:pPr>
            <a:endParaRPr lang="en-US" dirty="0" smtClean="0">
              <a:latin typeface="+mj-lt"/>
            </a:endParaRPr>
          </a:p>
          <a:p>
            <a:pPr>
              <a:buNone/>
            </a:pPr>
            <a:endParaRPr lang="en-US" sz="1200" dirty="0" smtClean="0">
              <a:latin typeface="+mj-lt"/>
            </a:endParaRPr>
          </a:p>
          <a:p>
            <a:pPr>
              <a:buNone/>
            </a:pPr>
            <a:r>
              <a:rPr lang="en-US" dirty="0" smtClean="0">
                <a:latin typeface="+mj-lt"/>
              </a:rPr>
              <a:t>	The space</a:t>
            </a:r>
          </a:p>
          <a:p>
            <a:pPr>
              <a:buNone/>
            </a:pPr>
            <a:endParaRPr lang="en-US" dirty="0" smtClean="0">
              <a:latin typeface="+mj-lt"/>
            </a:endParaRPr>
          </a:p>
          <a:p>
            <a:pPr>
              <a:buNone/>
            </a:pPr>
            <a:r>
              <a:rPr lang="en-US" dirty="0" smtClean="0">
                <a:latin typeface="+mj-lt"/>
              </a:rPr>
              <a:t>	is called the </a:t>
            </a:r>
            <a:r>
              <a:rPr lang="en-US" b="1" dirty="0" smtClean="0">
                <a:latin typeface="+mj-lt"/>
              </a:rPr>
              <a:t>noise subspace</a:t>
            </a:r>
            <a:r>
              <a:rPr lang="en-US" dirty="0" smtClean="0">
                <a:latin typeface="+mj-lt"/>
              </a:rPr>
              <a:t>.</a:t>
            </a:r>
          </a:p>
          <a:p>
            <a:pPr>
              <a:buNone/>
            </a:pPr>
            <a:r>
              <a:rPr lang="en-US" dirty="0" smtClean="0">
                <a:latin typeface="+mj-lt"/>
              </a:rPr>
              <a:t>	</a:t>
            </a:r>
            <a:r>
              <a:rPr lang="en-US" u="sng" dirty="0" smtClean="0">
                <a:latin typeface="+mj-lt"/>
              </a:rPr>
              <a:t>Important result</a:t>
            </a:r>
            <a:r>
              <a:rPr lang="en-US" dirty="0" smtClean="0">
                <a:latin typeface="+mj-lt"/>
              </a:rPr>
              <a:t>: Any vector in the signal subspace is orthogonal to the noise subspace.</a:t>
            </a:r>
          </a:p>
          <a:p>
            <a:pPr>
              <a:buNone/>
            </a:pPr>
            <a:endParaRPr lang="en-US" dirty="0" smtClean="0"/>
          </a:p>
          <a:p>
            <a:pPr>
              <a:buNone/>
            </a:pPr>
            <a:endParaRPr lang="en-US" dirty="0"/>
          </a:p>
          <a:p>
            <a:pPr>
              <a:buNone/>
            </a:pPr>
            <a:endParaRPr lang="en-US" sz="2800" dirty="0">
              <a:solidFill>
                <a:srgbClr val="0000FF"/>
              </a:solidFill>
              <a:latin typeface="Arial" charset="0"/>
            </a:endParaRPr>
          </a:p>
        </p:txBody>
      </p:sp>
      <p:graphicFrame>
        <p:nvGraphicFramePr>
          <p:cNvPr id="163844" name="Object 4"/>
          <p:cNvGraphicFramePr>
            <a:graphicFrameLocks noChangeAspect="1"/>
          </p:cNvGraphicFramePr>
          <p:nvPr/>
        </p:nvGraphicFramePr>
        <p:xfrm>
          <a:off x="3657600" y="1091465"/>
          <a:ext cx="1676400" cy="380632"/>
        </p:xfrm>
        <a:graphic>
          <a:graphicData uri="http://schemas.openxmlformats.org/presentationml/2006/ole">
            <p:oleObj spid="_x0000_s1187842" name="Equation" r:id="rId3" imgW="2628720" imgH="596880" progId="">
              <p:embed/>
            </p:oleObj>
          </a:graphicData>
        </a:graphic>
      </p:graphicFrame>
      <p:graphicFrame>
        <p:nvGraphicFramePr>
          <p:cNvPr id="163847" name="Object 7"/>
          <p:cNvGraphicFramePr>
            <a:graphicFrameLocks noChangeAspect="1"/>
          </p:cNvGraphicFramePr>
          <p:nvPr/>
        </p:nvGraphicFramePr>
        <p:xfrm>
          <a:off x="3352800" y="2362201"/>
          <a:ext cx="2253914" cy="304799"/>
        </p:xfrm>
        <a:graphic>
          <a:graphicData uri="http://schemas.openxmlformats.org/presentationml/2006/ole">
            <p:oleObj spid="_x0000_s1187843" name="Equation" r:id="rId4" imgW="3568680" imgH="482400" progId="">
              <p:embed/>
            </p:oleObj>
          </a:graphicData>
        </a:graphic>
      </p:graphicFrame>
      <p:graphicFrame>
        <p:nvGraphicFramePr>
          <p:cNvPr id="163849" name="Object 9"/>
          <p:cNvGraphicFramePr>
            <a:graphicFrameLocks noChangeAspect="1"/>
          </p:cNvGraphicFramePr>
          <p:nvPr/>
        </p:nvGraphicFramePr>
        <p:xfrm>
          <a:off x="3733800" y="2962213"/>
          <a:ext cx="1219200" cy="347190"/>
        </p:xfrm>
        <a:graphic>
          <a:graphicData uri="http://schemas.openxmlformats.org/presentationml/2006/ole">
            <p:oleObj spid="_x0000_s1187844" name="Equation" r:id="rId5" imgW="1917360" imgH="545760" progId="">
              <p:embed/>
            </p:oleObj>
          </a:graphicData>
        </a:graphic>
      </p:graphicFrame>
      <p:graphicFrame>
        <p:nvGraphicFramePr>
          <p:cNvPr id="10248" name="Object 8"/>
          <p:cNvGraphicFramePr>
            <a:graphicFrameLocks noChangeAspect="1"/>
          </p:cNvGraphicFramePr>
          <p:nvPr/>
        </p:nvGraphicFramePr>
        <p:xfrm>
          <a:off x="2590800" y="3810000"/>
          <a:ext cx="3962400" cy="670560"/>
        </p:xfrm>
        <a:graphic>
          <a:graphicData uri="http://schemas.openxmlformats.org/presentationml/2006/ole">
            <p:oleObj spid="_x0000_s1187845" name="Equation" r:id="rId6" imgW="5778360" imgH="977760" progId="">
              <p:embed/>
            </p:oleObj>
          </a:graphicData>
        </a:graphic>
      </p:graphicFrame>
      <p:graphicFrame>
        <p:nvGraphicFramePr>
          <p:cNvPr id="10249" name="Object 9"/>
          <p:cNvGraphicFramePr>
            <a:graphicFrameLocks noChangeAspect="1"/>
          </p:cNvGraphicFramePr>
          <p:nvPr/>
        </p:nvGraphicFramePr>
        <p:xfrm>
          <a:off x="2590800" y="4721642"/>
          <a:ext cx="3962400" cy="376518"/>
        </p:xfrm>
        <a:graphic>
          <a:graphicData uri="http://schemas.openxmlformats.org/presentationml/2006/ole">
            <p:oleObj spid="_x0000_s1187846" name="Equation" r:id="rId7" imgW="5613120" imgH="533160" progId="">
              <p:embed/>
            </p:oleObj>
          </a:graphicData>
        </a:graphic>
      </p:graphicFrame>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dirty="0" smtClean="0"/>
              <a:t>9. </a:t>
            </a:r>
            <a:r>
              <a:rPr lang="en-US" dirty="0" err="1" smtClean="0"/>
              <a:t>Pisarenko</a:t>
            </a:r>
            <a:r>
              <a:rPr lang="en-US" dirty="0" smtClean="0"/>
              <a:t> Harmonic Decomposition (1) </a:t>
            </a:r>
            <a:endParaRPr lang="en-US" dirty="0"/>
          </a:p>
        </p:txBody>
      </p:sp>
      <p:sp>
        <p:nvSpPr>
          <p:cNvPr id="169987" name="Rectangle 3"/>
          <p:cNvSpPr>
            <a:spLocks noGrp="1" noChangeArrowheads="1"/>
          </p:cNvSpPr>
          <p:nvPr>
            <p:ph type="body" idx="1"/>
          </p:nvPr>
        </p:nvSpPr>
        <p:spPr/>
        <p:txBody>
          <a:bodyPr/>
          <a:lstStyle/>
          <a:p>
            <a:pPr>
              <a:buNone/>
            </a:pPr>
            <a:r>
              <a:rPr lang="en-US" dirty="0" smtClean="0"/>
              <a:t>	</a:t>
            </a:r>
            <a:r>
              <a:rPr lang="en-US" dirty="0" smtClean="0">
                <a:latin typeface="+mj-lt"/>
              </a:rPr>
              <a:t>The </a:t>
            </a:r>
            <a:r>
              <a:rPr lang="en-US" dirty="0" err="1">
                <a:latin typeface="+mj-lt"/>
              </a:rPr>
              <a:t>Pisarenko</a:t>
            </a:r>
            <a:r>
              <a:rPr lang="en-US" dirty="0">
                <a:latin typeface="+mj-lt"/>
              </a:rPr>
              <a:t> harmonic decomposition exploits the </a:t>
            </a:r>
            <a:r>
              <a:rPr lang="en-US" dirty="0" err="1">
                <a:latin typeface="+mj-lt"/>
              </a:rPr>
              <a:t>orthogonality</a:t>
            </a:r>
            <a:r>
              <a:rPr lang="en-US" dirty="0">
                <a:latin typeface="+mj-lt"/>
              </a:rPr>
              <a:t> of two subspaces directly.</a:t>
            </a:r>
          </a:p>
          <a:p>
            <a:pPr>
              <a:buNone/>
            </a:pPr>
            <a:r>
              <a:rPr lang="en-US" dirty="0" smtClean="0">
                <a:latin typeface="+mj-lt"/>
              </a:rPr>
              <a:t>	Let </a:t>
            </a:r>
            <a:r>
              <a:rPr lang="en-US" dirty="0">
                <a:latin typeface="+mj-lt"/>
              </a:rPr>
              <a:t>the number of sinusoids (modes)  </a:t>
            </a:r>
            <a:r>
              <a:rPr lang="en-US" i="1" dirty="0" smtClean="0">
                <a:latin typeface="+mj-lt"/>
              </a:rPr>
              <a:t>p</a:t>
            </a:r>
            <a:r>
              <a:rPr lang="en-US" dirty="0" smtClean="0">
                <a:latin typeface="+mj-lt"/>
              </a:rPr>
              <a:t> </a:t>
            </a:r>
            <a:r>
              <a:rPr lang="en-US" dirty="0">
                <a:latin typeface="+mj-lt"/>
              </a:rPr>
              <a:t>be </a:t>
            </a:r>
            <a:r>
              <a:rPr lang="en-US" dirty="0" smtClean="0">
                <a:latin typeface="+mj-lt"/>
              </a:rPr>
              <a:t>known.</a:t>
            </a:r>
            <a:endParaRPr lang="en-US" dirty="0">
              <a:latin typeface="+mj-lt"/>
            </a:endParaRPr>
          </a:p>
          <a:p>
            <a:pPr>
              <a:buNone/>
            </a:pPr>
            <a:r>
              <a:rPr lang="en-US" dirty="0" smtClean="0">
                <a:latin typeface="+mj-lt"/>
              </a:rPr>
              <a:t>	Set  </a:t>
            </a:r>
            <a:r>
              <a:rPr lang="en-US" i="1" dirty="0" smtClean="0">
                <a:latin typeface="+mj-lt"/>
              </a:rPr>
              <a:t>M</a:t>
            </a:r>
            <a:r>
              <a:rPr lang="en-US" dirty="0" smtClean="0">
                <a:latin typeface="+mj-lt"/>
              </a:rPr>
              <a:t> = </a:t>
            </a:r>
            <a:r>
              <a:rPr lang="en-US" i="1" dirty="0" smtClean="0">
                <a:latin typeface="+mj-lt"/>
              </a:rPr>
              <a:t>p</a:t>
            </a:r>
            <a:r>
              <a:rPr lang="en-US" dirty="0" smtClean="0">
                <a:latin typeface="+mj-lt"/>
              </a:rPr>
              <a:t> + 1, so </a:t>
            </a:r>
            <a:r>
              <a:rPr lang="en-US" dirty="0">
                <a:latin typeface="+mj-lt"/>
              </a:rPr>
              <a:t>that the noise is spanned a single vector </a:t>
            </a:r>
            <a:r>
              <a:rPr lang="en-US" b="1" dirty="0" err="1" smtClean="0">
                <a:latin typeface="+mj-lt"/>
              </a:rPr>
              <a:t>u</a:t>
            </a:r>
            <a:r>
              <a:rPr lang="en-US" i="1" baseline="-25000" dirty="0" err="1" smtClean="0">
                <a:latin typeface="+mj-lt"/>
              </a:rPr>
              <a:t>M</a:t>
            </a:r>
            <a:endParaRPr lang="en-US" i="1" baseline="-25000" dirty="0" smtClean="0">
              <a:latin typeface="+mj-lt"/>
            </a:endParaRPr>
          </a:p>
          <a:p>
            <a:pPr>
              <a:buNone/>
            </a:pPr>
            <a:r>
              <a:rPr lang="en-US" i="1" baseline="-25000" dirty="0" smtClean="0">
                <a:latin typeface="+mj-lt"/>
              </a:rPr>
              <a:t>	</a:t>
            </a:r>
          </a:p>
          <a:p>
            <a:pPr>
              <a:buNone/>
            </a:pPr>
            <a:r>
              <a:rPr lang="en-US" i="1" baseline="-25000" dirty="0" smtClean="0">
                <a:solidFill>
                  <a:srgbClr val="0000FF"/>
                </a:solidFill>
                <a:latin typeface="+mj-lt"/>
              </a:rPr>
              <a:t>	</a:t>
            </a:r>
            <a:r>
              <a:rPr lang="en-US" dirty="0" smtClean="0">
                <a:latin typeface="+mj-lt"/>
              </a:rPr>
              <a:t>Note that </a:t>
            </a:r>
            <a:r>
              <a:rPr lang="en-US" b="1" dirty="0" err="1" smtClean="0">
                <a:latin typeface="+mj-lt"/>
              </a:rPr>
              <a:t>u</a:t>
            </a:r>
            <a:r>
              <a:rPr lang="en-US" i="1" baseline="-25000" dirty="0" err="1" smtClean="0">
                <a:latin typeface="+mj-lt"/>
              </a:rPr>
              <a:t>M</a:t>
            </a:r>
            <a:r>
              <a:rPr lang="en-US" dirty="0" smtClean="0">
                <a:latin typeface="+mj-lt"/>
              </a:rPr>
              <a:t> must be orthogonal to all the signal subspace vectors:</a:t>
            </a:r>
          </a:p>
          <a:p>
            <a:pPr>
              <a:buNone/>
            </a:pPr>
            <a:endParaRPr lang="en-US" dirty="0" smtClean="0">
              <a:latin typeface="+mj-lt"/>
            </a:endParaRPr>
          </a:p>
          <a:p>
            <a:pPr>
              <a:buNone/>
            </a:pPr>
            <a:r>
              <a:rPr lang="en-US" dirty="0" smtClean="0">
                <a:latin typeface="+mj-lt"/>
              </a:rPr>
              <a:t>	with </a:t>
            </a:r>
          </a:p>
          <a:p>
            <a:endParaRPr lang="en-US" sz="2400" dirty="0" smtClean="0">
              <a:latin typeface="+mj-lt"/>
            </a:endParaRPr>
          </a:p>
          <a:p>
            <a:pPr>
              <a:buNone/>
            </a:pPr>
            <a:r>
              <a:rPr lang="en-US" dirty="0" smtClean="0">
                <a:latin typeface="+mj-lt"/>
              </a:rPr>
              <a:t>	We have</a:t>
            </a:r>
            <a:endParaRPr lang="en-US" i="1" baseline="-25000" dirty="0">
              <a:latin typeface="+mj-lt"/>
            </a:endParaRPr>
          </a:p>
        </p:txBody>
      </p:sp>
      <p:graphicFrame>
        <p:nvGraphicFramePr>
          <p:cNvPr id="12293" name="Object 5"/>
          <p:cNvGraphicFramePr>
            <a:graphicFrameLocks noChangeAspect="1"/>
          </p:cNvGraphicFramePr>
          <p:nvPr/>
        </p:nvGraphicFramePr>
        <p:xfrm>
          <a:off x="3263900" y="2913125"/>
          <a:ext cx="2603500" cy="363475"/>
        </p:xfrm>
        <a:graphic>
          <a:graphicData uri="http://schemas.openxmlformats.org/presentationml/2006/ole">
            <p:oleObj spid="_x0000_s1188866" name="Equation" r:id="rId3" imgW="3911400" imgH="545760" progId="">
              <p:embed/>
            </p:oleObj>
          </a:graphicData>
        </a:graphic>
      </p:graphicFrame>
      <p:graphicFrame>
        <p:nvGraphicFramePr>
          <p:cNvPr id="12294" name="Object 6"/>
          <p:cNvGraphicFramePr>
            <a:graphicFrameLocks noChangeAspect="1"/>
          </p:cNvGraphicFramePr>
          <p:nvPr/>
        </p:nvGraphicFramePr>
        <p:xfrm>
          <a:off x="2667000" y="3546571"/>
          <a:ext cx="3733800" cy="415829"/>
        </p:xfrm>
        <a:graphic>
          <a:graphicData uri="http://schemas.openxmlformats.org/presentationml/2006/ole">
            <p:oleObj spid="_x0000_s1188867" name="Equation" r:id="rId4" imgW="5473440" imgH="609480" progId="">
              <p:embed/>
            </p:oleObj>
          </a:graphicData>
        </a:graphic>
      </p:graphicFrame>
      <p:graphicFrame>
        <p:nvGraphicFramePr>
          <p:cNvPr id="12295" name="Object 7"/>
          <p:cNvGraphicFramePr>
            <a:graphicFrameLocks noChangeAspect="1"/>
          </p:cNvGraphicFramePr>
          <p:nvPr/>
        </p:nvGraphicFramePr>
        <p:xfrm>
          <a:off x="3657600" y="4396154"/>
          <a:ext cx="1828800" cy="633046"/>
        </p:xfrm>
        <a:graphic>
          <a:graphicData uri="http://schemas.openxmlformats.org/presentationml/2006/ole">
            <p:oleObj spid="_x0000_s1188868" name="Equation" r:id="rId5" imgW="2641320" imgH="914400" progId="">
              <p:embed/>
            </p:oleObj>
          </a:graphicData>
        </a:graphic>
      </p:graphicFrame>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dirty="0" smtClean="0"/>
              <a:t>9. </a:t>
            </a:r>
            <a:r>
              <a:rPr lang="en-US" dirty="0" err="1" smtClean="0"/>
              <a:t>Pisarenko</a:t>
            </a:r>
            <a:r>
              <a:rPr lang="en-US" dirty="0" smtClean="0"/>
              <a:t> Harmonic Decomposition (2) </a:t>
            </a:r>
            <a:endParaRPr lang="en-US" dirty="0">
              <a:latin typeface="Arial" charset="0"/>
            </a:endParaRPr>
          </a:p>
        </p:txBody>
      </p:sp>
      <p:sp>
        <p:nvSpPr>
          <p:cNvPr id="174083" name="Rectangle 3"/>
          <p:cNvSpPr>
            <a:spLocks noGrp="1" noChangeArrowheads="1"/>
          </p:cNvSpPr>
          <p:nvPr>
            <p:ph type="body" idx="1"/>
          </p:nvPr>
        </p:nvSpPr>
        <p:spPr/>
        <p:txBody>
          <a:bodyPr/>
          <a:lstStyle/>
          <a:p>
            <a:pPr>
              <a:buNone/>
            </a:pPr>
            <a:r>
              <a:rPr lang="en-US" dirty="0" smtClean="0"/>
              <a:t>	</a:t>
            </a:r>
            <a:r>
              <a:rPr lang="en-US" dirty="0" smtClean="0">
                <a:latin typeface="+mj-lt"/>
              </a:rPr>
              <a:t>The </a:t>
            </a:r>
            <a:r>
              <a:rPr lang="en-US" dirty="0">
                <a:latin typeface="+mj-lt"/>
              </a:rPr>
              <a:t>last equation is a polynomial in            and hence its </a:t>
            </a:r>
            <a:r>
              <a:rPr lang="en-US" i="1" dirty="0" smtClean="0">
                <a:latin typeface="+mj-lt"/>
              </a:rPr>
              <a:t>M</a:t>
            </a:r>
            <a:r>
              <a:rPr lang="en-US" dirty="0" smtClean="0">
                <a:latin typeface="+mj-lt"/>
              </a:rPr>
              <a:t> -1 = </a:t>
            </a:r>
            <a:r>
              <a:rPr lang="en-US" i="1" dirty="0" smtClean="0">
                <a:latin typeface="+mj-lt"/>
              </a:rPr>
              <a:t>p</a:t>
            </a:r>
            <a:r>
              <a:rPr lang="en-US" dirty="0" smtClean="0">
                <a:latin typeface="+mj-lt"/>
              </a:rPr>
              <a:t>                       </a:t>
            </a:r>
            <a:r>
              <a:rPr lang="en-US" dirty="0">
                <a:latin typeface="+mj-lt"/>
              </a:rPr>
              <a:t>which all lie on the unit circle correspond to the frequencies of the </a:t>
            </a:r>
            <a:r>
              <a:rPr lang="en-US" dirty="0" err="1">
                <a:latin typeface="+mj-lt"/>
              </a:rPr>
              <a:t>sinuoidal</a:t>
            </a:r>
            <a:r>
              <a:rPr lang="en-US" dirty="0">
                <a:latin typeface="+mj-lt"/>
              </a:rPr>
              <a:t> signal. </a:t>
            </a:r>
            <a:endParaRPr lang="en-US" dirty="0" smtClean="0">
              <a:latin typeface="+mj-lt"/>
            </a:endParaRPr>
          </a:p>
          <a:p>
            <a:pPr>
              <a:buNone/>
            </a:pPr>
            <a:endParaRPr lang="en-US" sz="800" dirty="0">
              <a:latin typeface="+mj-lt"/>
            </a:endParaRPr>
          </a:p>
          <a:p>
            <a:pPr>
              <a:buNone/>
            </a:pPr>
            <a:r>
              <a:rPr lang="en-US" dirty="0" smtClean="0">
                <a:latin typeface="+mj-lt"/>
              </a:rPr>
              <a:t>	The </a:t>
            </a:r>
            <a:r>
              <a:rPr lang="en-US" dirty="0">
                <a:latin typeface="+mj-lt"/>
              </a:rPr>
              <a:t>amplitudes are obtained from the autocorrelation relationships of the observations as given earlier</a:t>
            </a:r>
            <a:r>
              <a:rPr lang="en-US" dirty="0" smtClean="0">
                <a:latin typeface="+mj-lt"/>
              </a:rPr>
              <a:t>.</a:t>
            </a:r>
          </a:p>
          <a:p>
            <a:pPr>
              <a:buNone/>
            </a:pPr>
            <a:endParaRPr lang="en-US" sz="800" dirty="0">
              <a:latin typeface="+mj-lt"/>
            </a:endParaRPr>
          </a:p>
          <a:p>
            <a:pPr>
              <a:buNone/>
            </a:pPr>
            <a:r>
              <a:rPr lang="en-US" dirty="0" smtClean="0">
                <a:latin typeface="+mj-lt"/>
              </a:rPr>
              <a:t>	The </a:t>
            </a:r>
            <a:r>
              <a:rPr lang="en-US" dirty="0">
                <a:latin typeface="+mj-lt"/>
              </a:rPr>
              <a:t>noise strength is given from the last </a:t>
            </a:r>
            <a:r>
              <a:rPr lang="en-US" dirty="0" err="1">
                <a:latin typeface="+mj-lt"/>
              </a:rPr>
              <a:t>eigenvalue</a:t>
            </a:r>
            <a:r>
              <a:rPr lang="en-US" dirty="0">
                <a:latin typeface="+mj-lt"/>
              </a:rPr>
              <a:t> of the same autocorrelation matrix.</a:t>
            </a:r>
          </a:p>
        </p:txBody>
      </p:sp>
      <p:graphicFrame>
        <p:nvGraphicFramePr>
          <p:cNvPr id="174084" name="Object 4"/>
          <p:cNvGraphicFramePr>
            <a:graphicFrameLocks noChangeAspect="1"/>
          </p:cNvGraphicFramePr>
          <p:nvPr/>
        </p:nvGraphicFramePr>
        <p:xfrm>
          <a:off x="4876800" y="828206"/>
          <a:ext cx="533400" cy="314794"/>
        </p:xfrm>
        <a:graphic>
          <a:graphicData uri="http://schemas.openxmlformats.org/presentationml/2006/ole">
            <p:oleObj spid="_x0000_s1189890" name="Equation" r:id="rId3" imgW="774360" imgH="457200" progId="">
              <p:embed/>
            </p:oleObj>
          </a:graphicData>
        </a:graphic>
      </p:graphicFrame>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r>
              <a:rPr lang="en-US" dirty="0" smtClean="0"/>
              <a:t>9. Multiple Signal Classification (MUSIC) (1)</a:t>
            </a:r>
            <a:endParaRPr lang="en-US" dirty="0">
              <a:latin typeface="Arial" charset="0"/>
            </a:endParaRPr>
          </a:p>
        </p:txBody>
      </p:sp>
      <p:sp>
        <p:nvSpPr>
          <p:cNvPr id="175107" name="Rectangle 3"/>
          <p:cNvSpPr>
            <a:spLocks noGrp="1" noChangeArrowheads="1"/>
          </p:cNvSpPr>
          <p:nvPr>
            <p:ph type="body" idx="1"/>
          </p:nvPr>
        </p:nvSpPr>
        <p:spPr/>
        <p:txBody>
          <a:bodyPr/>
          <a:lstStyle/>
          <a:p>
            <a:r>
              <a:rPr lang="en-US" b="1" dirty="0">
                <a:latin typeface="+mj-lt"/>
              </a:rPr>
              <a:t>Multiple Signal Classification </a:t>
            </a:r>
            <a:r>
              <a:rPr lang="en-US" dirty="0">
                <a:latin typeface="+mj-lt"/>
              </a:rPr>
              <a:t>relies on the same principle of </a:t>
            </a:r>
            <a:r>
              <a:rPr lang="en-US" dirty="0" err="1">
                <a:latin typeface="+mj-lt"/>
              </a:rPr>
              <a:t>orthogonality</a:t>
            </a:r>
            <a:r>
              <a:rPr lang="en-US" dirty="0">
                <a:latin typeface="+mj-lt"/>
              </a:rPr>
              <a:t>.</a:t>
            </a:r>
          </a:p>
          <a:p>
            <a:pPr>
              <a:buNone/>
            </a:pPr>
            <a:r>
              <a:rPr lang="en-US" dirty="0" smtClean="0">
                <a:latin typeface="+mj-lt"/>
              </a:rPr>
              <a:t>	Let</a:t>
            </a:r>
          </a:p>
          <a:p>
            <a:pPr>
              <a:buNone/>
            </a:pPr>
            <a:endParaRPr lang="en-US" dirty="0" smtClean="0">
              <a:latin typeface="+mj-lt"/>
            </a:endParaRPr>
          </a:p>
          <a:p>
            <a:pPr>
              <a:buNone/>
            </a:pPr>
            <a:endParaRPr lang="en-US" dirty="0" smtClean="0">
              <a:latin typeface="+mj-lt"/>
            </a:endParaRPr>
          </a:p>
          <a:p>
            <a:pPr>
              <a:buNone/>
            </a:pPr>
            <a:endParaRPr lang="en-US" sz="800" dirty="0">
              <a:latin typeface="+mj-lt"/>
            </a:endParaRPr>
          </a:p>
          <a:p>
            <a:pPr>
              <a:buNone/>
            </a:pPr>
            <a:r>
              <a:rPr lang="en-US" dirty="0" smtClean="0">
                <a:latin typeface="+mj-lt"/>
              </a:rPr>
              <a:t>	Now define the function:</a:t>
            </a:r>
          </a:p>
          <a:p>
            <a:pPr>
              <a:buNone/>
            </a:pPr>
            <a:endParaRPr lang="en-US" dirty="0" smtClean="0">
              <a:latin typeface="+mj-lt"/>
            </a:endParaRPr>
          </a:p>
          <a:p>
            <a:pPr>
              <a:buNone/>
            </a:pPr>
            <a:endParaRPr lang="en-US" dirty="0" smtClean="0">
              <a:latin typeface="+mj-lt"/>
            </a:endParaRPr>
          </a:p>
          <a:p>
            <a:pPr>
              <a:buNone/>
            </a:pPr>
            <a:endParaRPr lang="en-US" sz="800" dirty="0" smtClean="0">
              <a:latin typeface="+mj-lt"/>
            </a:endParaRPr>
          </a:p>
          <a:p>
            <a:pPr>
              <a:lnSpc>
                <a:spcPct val="90000"/>
              </a:lnSpc>
              <a:buNone/>
            </a:pPr>
            <a:r>
              <a:rPr lang="en-US" dirty="0" smtClean="0">
                <a:latin typeface="+mj-lt"/>
              </a:rPr>
              <a:t>	Clearly </a:t>
            </a:r>
            <a:r>
              <a:rPr lang="en-US" i="1" dirty="0" smtClean="0">
                <a:latin typeface="+mj-lt"/>
              </a:rPr>
              <a:t>M</a:t>
            </a:r>
            <a:r>
              <a:rPr lang="en-US" dirty="0" smtClean="0">
                <a:latin typeface="+mj-lt"/>
              </a:rPr>
              <a:t>(</a:t>
            </a:r>
            <a:r>
              <a:rPr lang="en-US" i="1" dirty="0" smtClean="0">
                <a:latin typeface="+mj-lt"/>
                <a:sym typeface="Symbol"/>
              </a:rPr>
              <a:t></a:t>
            </a:r>
            <a:r>
              <a:rPr lang="en-US" i="1" baseline="-25000" dirty="0" err="1" smtClean="0">
                <a:latin typeface="+mj-lt"/>
                <a:sym typeface="Symbol"/>
              </a:rPr>
              <a:t>i</a:t>
            </a:r>
            <a:r>
              <a:rPr lang="en-US" dirty="0" smtClean="0">
                <a:latin typeface="+mj-lt"/>
              </a:rPr>
              <a:t>) = 0. Hence its reciprocal is </a:t>
            </a:r>
            <a:r>
              <a:rPr lang="en-US" dirty="0" err="1" smtClean="0">
                <a:latin typeface="+mj-lt"/>
              </a:rPr>
              <a:t>infinite.Thus</a:t>
            </a:r>
            <a:r>
              <a:rPr lang="en-US" dirty="0" smtClean="0">
                <a:latin typeface="+mj-lt"/>
              </a:rPr>
              <a:t> the reciprocal of the above function exhibits </a:t>
            </a:r>
            <a:r>
              <a:rPr lang="en-US" b="1" dirty="0" smtClean="0">
                <a:latin typeface="+mj-lt"/>
              </a:rPr>
              <a:t>peaks at the input frequencies</a:t>
            </a:r>
            <a:r>
              <a:rPr lang="en-US" dirty="0" smtClean="0">
                <a:latin typeface="+mj-lt"/>
              </a:rPr>
              <a:t>.</a:t>
            </a:r>
          </a:p>
          <a:p>
            <a:pPr>
              <a:lnSpc>
                <a:spcPct val="90000"/>
              </a:lnSpc>
              <a:buNone/>
            </a:pPr>
            <a:endParaRPr lang="en-US" sz="800" dirty="0" smtClean="0">
              <a:latin typeface="+mj-lt"/>
            </a:endParaRPr>
          </a:p>
          <a:p>
            <a:pPr>
              <a:lnSpc>
                <a:spcPct val="90000"/>
              </a:lnSpc>
              <a:buNone/>
            </a:pPr>
            <a:endParaRPr lang="en-US" sz="800" dirty="0" smtClean="0">
              <a:latin typeface="+mj-lt"/>
            </a:endParaRPr>
          </a:p>
          <a:p>
            <a:pPr>
              <a:lnSpc>
                <a:spcPct val="90000"/>
              </a:lnSpc>
              <a:buNone/>
            </a:pPr>
            <a:r>
              <a:rPr lang="en-US" dirty="0" smtClean="0">
                <a:latin typeface="+mj-lt"/>
              </a:rPr>
              <a:t>	The signal strengths can be computed as in the </a:t>
            </a:r>
            <a:r>
              <a:rPr lang="en-US" dirty="0" err="1" smtClean="0">
                <a:latin typeface="+mj-lt"/>
              </a:rPr>
              <a:t>Pisarenko</a:t>
            </a:r>
            <a:r>
              <a:rPr lang="en-US" dirty="0" smtClean="0">
                <a:latin typeface="+mj-lt"/>
              </a:rPr>
              <a:t> Harmonic Decomposition.</a:t>
            </a:r>
          </a:p>
          <a:p>
            <a:pPr>
              <a:buNone/>
            </a:pPr>
            <a:endParaRPr lang="en-US" dirty="0" smtClean="0">
              <a:latin typeface="+mj-lt"/>
            </a:endParaRPr>
          </a:p>
          <a:p>
            <a:endParaRPr lang="en-US" dirty="0">
              <a:solidFill>
                <a:srgbClr val="0000FF"/>
              </a:solidFill>
              <a:latin typeface="+mj-lt"/>
            </a:endParaRPr>
          </a:p>
          <a:p>
            <a:endParaRPr lang="en-US" dirty="0">
              <a:solidFill>
                <a:srgbClr val="0000FF"/>
              </a:solidFill>
              <a:latin typeface="Arial" charset="0"/>
            </a:endParaRPr>
          </a:p>
        </p:txBody>
      </p:sp>
      <p:graphicFrame>
        <p:nvGraphicFramePr>
          <p:cNvPr id="190464" name="Object 0"/>
          <p:cNvGraphicFramePr>
            <a:graphicFrameLocks noChangeAspect="1"/>
          </p:cNvGraphicFramePr>
          <p:nvPr/>
        </p:nvGraphicFramePr>
        <p:xfrm>
          <a:off x="2514600" y="1828800"/>
          <a:ext cx="3810000" cy="354811"/>
        </p:xfrm>
        <a:graphic>
          <a:graphicData uri="http://schemas.openxmlformats.org/presentationml/2006/ole">
            <p:oleObj spid="_x0000_s1190914" name="Equation" r:id="rId3" imgW="5727600" imgH="533160" progId="">
              <p:embed/>
            </p:oleObj>
          </a:graphicData>
        </a:graphic>
      </p:graphicFrame>
      <p:graphicFrame>
        <p:nvGraphicFramePr>
          <p:cNvPr id="190465" name="Object 1"/>
          <p:cNvGraphicFramePr>
            <a:graphicFrameLocks noChangeAspect="1"/>
          </p:cNvGraphicFramePr>
          <p:nvPr/>
        </p:nvGraphicFramePr>
        <p:xfrm>
          <a:off x="3886200" y="2362200"/>
          <a:ext cx="1219200" cy="344740"/>
        </p:xfrm>
        <a:graphic>
          <a:graphicData uri="http://schemas.openxmlformats.org/presentationml/2006/ole">
            <p:oleObj spid="_x0000_s1190915" name="Equation" r:id="rId4" imgW="1841400" imgH="520560" progId="">
              <p:embed/>
            </p:oleObj>
          </a:graphicData>
        </a:graphic>
      </p:graphicFrame>
      <p:graphicFrame>
        <p:nvGraphicFramePr>
          <p:cNvPr id="15364" name="Object 4"/>
          <p:cNvGraphicFramePr>
            <a:graphicFrameLocks noChangeAspect="1"/>
          </p:cNvGraphicFramePr>
          <p:nvPr/>
        </p:nvGraphicFramePr>
        <p:xfrm>
          <a:off x="3352800" y="3098800"/>
          <a:ext cx="2362200" cy="787400"/>
        </p:xfrm>
        <a:graphic>
          <a:graphicData uri="http://schemas.openxmlformats.org/presentationml/2006/ole">
            <p:oleObj spid="_x0000_s1190916" name="Equation" r:id="rId5" imgW="1409400" imgH="469800" progId="">
              <p:embed/>
            </p:oleObj>
          </a:graphicData>
        </a:graphic>
      </p:graphicFrame>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r>
              <a:rPr lang="en-US" dirty="0" smtClean="0"/>
              <a:t>9. Multiple Signal Classification (MUSIC) (2)</a:t>
            </a:r>
            <a:endParaRPr lang="en-US" dirty="0">
              <a:latin typeface="Arial" charset="0"/>
            </a:endParaRPr>
          </a:p>
        </p:txBody>
      </p:sp>
      <p:sp>
        <p:nvSpPr>
          <p:cNvPr id="177155" name="Rectangle 3"/>
          <p:cNvSpPr>
            <a:spLocks noGrp="1" noChangeArrowheads="1"/>
          </p:cNvSpPr>
          <p:nvPr>
            <p:ph type="body" idx="1"/>
          </p:nvPr>
        </p:nvSpPr>
        <p:spPr/>
        <p:txBody>
          <a:bodyPr/>
          <a:lstStyle/>
          <a:p>
            <a:r>
              <a:rPr lang="en-US" dirty="0">
                <a:latin typeface="+mj-lt"/>
              </a:rPr>
              <a:t>The quantity below is known as the </a:t>
            </a:r>
            <a:r>
              <a:rPr lang="en-US" b="1" dirty="0">
                <a:latin typeface="+mj-lt"/>
              </a:rPr>
              <a:t>MUSIC spectrum</a:t>
            </a:r>
            <a:r>
              <a:rPr lang="en-US" dirty="0">
                <a:latin typeface="+mj-lt"/>
              </a:rPr>
              <a:t>.</a:t>
            </a:r>
          </a:p>
          <a:p>
            <a:endParaRPr lang="en-US" dirty="0">
              <a:solidFill>
                <a:srgbClr val="0000FF"/>
              </a:solidFill>
              <a:latin typeface="+mj-lt"/>
            </a:endParaRPr>
          </a:p>
        </p:txBody>
      </p:sp>
      <p:graphicFrame>
        <p:nvGraphicFramePr>
          <p:cNvPr id="177156" name="Object 4"/>
          <p:cNvGraphicFramePr>
            <a:graphicFrameLocks noChangeAspect="1"/>
          </p:cNvGraphicFramePr>
          <p:nvPr/>
        </p:nvGraphicFramePr>
        <p:xfrm>
          <a:off x="2851150" y="1295400"/>
          <a:ext cx="3321050" cy="1013621"/>
        </p:xfrm>
        <a:graphic>
          <a:graphicData uri="http://schemas.openxmlformats.org/presentationml/2006/ole">
            <p:oleObj spid="_x0000_s1191938" name="Equation" r:id="rId3" imgW="5117760" imgH="1562040" progId="">
              <p:embed/>
            </p:oleObj>
          </a:graphicData>
        </a:graphic>
      </p:graphicFrame>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Multiple Signal Classification (MUSIC) (3)</a:t>
            </a:r>
            <a:endParaRPr lang="en-US" dirty="0"/>
          </a:p>
        </p:txBody>
      </p:sp>
      <p:sp>
        <p:nvSpPr>
          <p:cNvPr id="5" name="Date Placeholder 4"/>
          <p:cNvSpPr>
            <a:spLocks noGrp="1"/>
          </p:cNvSpPr>
          <p:nvPr>
            <p:ph type="dt" sz="half" idx="10"/>
          </p:nvPr>
        </p:nvSpPr>
        <p:spPr/>
        <p:txBody>
          <a:bodyPr/>
          <a:lstStyle/>
          <a:p>
            <a:r>
              <a:rPr lang="en-US" smtClean="0"/>
              <a:t>		 </a:t>
            </a:r>
            <a:r>
              <a:rPr lang="en-US" sz="1200" smtClean="0"/>
              <a:t> </a:t>
            </a:r>
            <a:fld id="{9D88E55B-E773-472C-8DE4-6660EB46D1E7}" type="slidenum">
              <a:rPr lang="en-US" sz="1200" smtClean="0">
                <a:solidFill>
                  <a:srgbClr val="003399"/>
                </a:solidFill>
                <a:cs typeface="+mj-cs"/>
              </a:rPr>
              <a:pPr/>
              <a:t>209</a:t>
            </a:fld>
            <a:endParaRPr lang="en-US" sz="1200">
              <a:solidFill>
                <a:srgbClr val="003399"/>
              </a:solidFill>
            </a:endParaRPr>
          </a:p>
        </p:txBody>
      </p:sp>
      <p:pic>
        <p:nvPicPr>
          <p:cNvPr id="6" name="Picture 9" descr="C:\mydoc\MSthesis\figure\arb2d2d\spec3dM_1.BMP"/>
          <p:cNvPicPr>
            <a:picLocks noGrp="1" noChangeAspect="1" noChangeArrowheads="1"/>
          </p:cNvPicPr>
          <p:nvPr>
            <p:ph sz="half" idx="1"/>
          </p:nvPr>
        </p:nvPicPr>
        <p:blipFill>
          <a:blip r:embed="rId2" cstate="print"/>
          <a:srcRect/>
          <a:stretch>
            <a:fillRect/>
          </a:stretch>
        </p:blipFill>
        <p:spPr bwMode="auto">
          <a:xfrm>
            <a:off x="1295400" y="1123950"/>
            <a:ext cx="6629400" cy="4972050"/>
          </a:xfrm>
          <a:prstGeom prst="rect">
            <a:avLst/>
          </a:prstGeom>
          <a:noFill/>
        </p:spPr>
      </p:pic>
      <p:sp>
        <p:nvSpPr>
          <p:cNvPr id="7" name="TextBox 6"/>
          <p:cNvSpPr txBox="1"/>
          <p:nvPr/>
        </p:nvSpPr>
        <p:spPr>
          <a:xfrm>
            <a:off x="685800" y="838200"/>
            <a:ext cx="3175869" cy="400110"/>
          </a:xfrm>
          <a:prstGeom prst="rect">
            <a:avLst/>
          </a:prstGeom>
          <a:noFill/>
        </p:spPr>
        <p:txBody>
          <a:bodyPr wrap="none" rtlCol="0">
            <a:spAutoFit/>
          </a:bodyPr>
          <a:lstStyle/>
          <a:p>
            <a:r>
              <a:rPr lang="en-US" b="1" dirty="0" smtClean="0">
                <a:latin typeface="Times New Roman" pitchFamily="18" charset="0"/>
                <a:cs typeface="Times New Roman" pitchFamily="18" charset="0"/>
              </a:rPr>
              <a:t>MUSIC spectrum example</a:t>
            </a:r>
            <a:r>
              <a:rPr lang="en-US" dirty="0" smtClean="0"/>
              <a:t>:</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a:t>
            </a:r>
            <a:r>
              <a:rPr lang="en-US" sz="1200"/>
              <a:t> </a:t>
            </a:r>
            <a:fld id="{5F3A1F73-79B4-4B96-B033-CC9D43C2086A}" type="slidenum">
              <a:rPr lang="en-US" sz="1200">
                <a:solidFill>
                  <a:srgbClr val="003399"/>
                </a:solidFill>
                <a:cs typeface="Times New Roman" pitchFamily="18" charset="0"/>
              </a:rPr>
              <a:pPr/>
              <a:t>21</a:t>
            </a:fld>
            <a:endParaRPr lang="en-US" sz="1200">
              <a:solidFill>
                <a:srgbClr val="003399"/>
              </a:solidFill>
            </a:endParaRPr>
          </a:p>
        </p:txBody>
      </p:sp>
      <p:sp>
        <p:nvSpPr>
          <p:cNvPr id="1072130" name="Rectangle 2"/>
          <p:cNvSpPr>
            <a:spLocks noGrp="1" noChangeArrowheads="1"/>
          </p:cNvSpPr>
          <p:nvPr>
            <p:ph type="title"/>
          </p:nvPr>
        </p:nvSpPr>
        <p:spPr/>
        <p:txBody>
          <a:bodyPr/>
          <a:lstStyle/>
          <a:p>
            <a:r>
              <a:rPr lang="en-US" sz="2800"/>
              <a:t>9. Cramer-Rao Lower Bound (CRLB) (2)</a:t>
            </a:r>
          </a:p>
        </p:txBody>
      </p:sp>
      <p:sp>
        <p:nvSpPr>
          <p:cNvPr id="1072131" name="Rectangle 3"/>
          <p:cNvSpPr>
            <a:spLocks noGrp="1" noChangeArrowheads="1"/>
          </p:cNvSpPr>
          <p:nvPr>
            <p:ph type="body" idx="1"/>
          </p:nvPr>
        </p:nvSpPr>
        <p:spPr>
          <a:xfrm>
            <a:off x="685800" y="914400"/>
            <a:ext cx="7772400" cy="5181600"/>
          </a:xfrm>
        </p:spPr>
        <p:txBody>
          <a:bodyPr/>
          <a:lstStyle/>
          <a:p>
            <a:pPr>
              <a:lnSpc>
                <a:spcPct val="105000"/>
              </a:lnSpc>
            </a:pPr>
            <a:r>
              <a:rPr lang="en-US" sz="2000" b="1" u="sng">
                <a:latin typeface="Times New Roman" pitchFamily="18" charset="0"/>
              </a:rPr>
              <a:t>Some uses of the CRLB</a:t>
            </a:r>
            <a:r>
              <a:rPr lang="en-US" sz="2000" b="1">
                <a:latin typeface="Times New Roman" pitchFamily="18" charset="0"/>
              </a:rPr>
              <a:t>:</a:t>
            </a:r>
          </a:p>
          <a:p>
            <a:pPr lvl="1">
              <a:lnSpc>
                <a:spcPct val="105000"/>
              </a:lnSpc>
            </a:pPr>
            <a:r>
              <a:rPr lang="en-US" sz="2000">
                <a:latin typeface="Times New Roman" pitchFamily="18" charset="0"/>
              </a:rPr>
              <a:t>Feasibility studies (e.g. Sensor usefulness, etc.) </a:t>
            </a:r>
          </a:p>
          <a:p>
            <a:pPr lvl="2">
              <a:lnSpc>
                <a:spcPct val="105000"/>
              </a:lnSpc>
            </a:pPr>
            <a:r>
              <a:rPr lang="en-US" sz="2000">
                <a:latin typeface="Times New Roman" pitchFamily="18" charset="0"/>
              </a:rPr>
              <a:t>Can we meet our specifications?</a:t>
            </a:r>
          </a:p>
          <a:p>
            <a:pPr lvl="1">
              <a:lnSpc>
                <a:spcPct val="105000"/>
              </a:lnSpc>
            </a:pPr>
            <a:r>
              <a:rPr lang="en-US" sz="2000">
                <a:latin typeface="Times New Roman" pitchFamily="18" charset="0"/>
              </a:rPr>
              <a:t>Judgment of proposed estimators</a:t>
            </a:r>
          </a:p>
          <a:p>
            <a:pPr lvl="2">
              <a:lnSpc>
                <a:spcPct val="105000"/>
              </a:lnSpc>
            </a:pPr>
            <a:r>
              <a:rPr lang="en-US" sz="2000">
                <a:latin typeface="Times New Roman" pitchFamily="18" charset="0"/>
              </a:rPr>
              <a:t>Estimators that don’t achieve CRLB are looked down upon in the technical literature.</a:t>
            </a:r>
          </a:p>
          <a:p>
            <a:pPr lvl="1">
              <a:lnSpc>
                <a:spcPct val="105000"/>
              </a:lnSpc>
            </a:pPr>
            <a:r>
              <a:rPr lang="en-US" sz="2000">
                <a:latin typeface="Times New Roman" pitchFamily="18" charset="0"/>
              </a:rPr>
              <a:t>Can sometimes provide form for MVU estimate.</a:t>
            </a:r>
          </a:p>
          <a:p>
            <a:pPr lvl="1">
              <a:lnSpc>
                <a:spcPct val="105000"/>
              </a:lnSpc>
            </a:pPr>
            <a:r>
              <a:rPr lang="en-US" sz="2000">
                <a:latin typeface="Times New Roman" pitchFamily="18" charset="0"/>
              </a:rPr>
              <a:t>Demonstrates importance of physical and/or signal parameters to the estimation problem.</a:t>
            </a:r>
          </a:p>
          <a:p>
            <a:pPr lvl="2">
              <a:lnSpc>
                <a:spcPct val="105000"/>
              </a:lnSpc>
              <a:buFontTx/>
              <a:buNone/>
            </a:pPr>
            <a:r>
              <a:rPr lang="en-US" sz="2000">
                <a:latin typeface="Times New Roman" pitchFamily="18" charset="0"/>
              </a:rPr>
              <a:t>e.g. We’ll see that a signal’s BW determines delay estimate accuracy </a:t>
            </a:r>
            <a:r>
              <a:rPr lang="en-US" sz="2000">
                <a:latin typeface="Times New Roman" pitchFamily="18" charset="0"/>
                <a:sym typeface="Symbol" pitchFamily="18" charset="2"/>
              </a:rPr>
              <a:t> </a:t>
            </a:r>
            <a:r>
              <a:rPr lang="en-US" sz="2000">
                <a:latin typeface="Times New Roman" pitchFamily="18" charset="0"/>
              </a:rPr>
              <a:t>Radars should use wide BW signals.</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Multiple Signal Classification (MUSIC) (4)</a:t>
            </a:r>
            <a:endParaRPr lang="en-US" dirty="0"/>
          </a:p>
        </p:txBody>
      </p:sp>
      <p:sp>
        <p:nvSpPr>
          <p:cNvPr id="4" name="Date Placeholder 3"/>
          <p:cNvSpPr>
            <a:spLocks noGrp="1"/>
          </p:cNvSpPr>
          <p:nvPr>
            <p:ph type="dt" sz="half" idx="10"/>
          </p:nvPr>
        </p:nvSpPr>
        <p:spPr/>
        <p:txBody>
          <a:bodyPr/>
          <a:lstStyle/>
          <a:p>
            <a:r>
              <a:rPr lang="en-US" smtClean="0"/>
              <a:t>		 </a:t>
            </a:r>
            <a:r>
              <a:rPr lang="en-US" sz="1200" smtClean="0"/>
              <a:t> </a:t>
            </a:r>
            <a:fld id="{00419DC8-3E54-4AC2-B4B3-4E4A59206CF8}" type="slidenum">
              <a:rPr lang="en-US" sz="1200" smtClean="0">
                <a:solidFill>
                  <a:srgbClr val="003399"/>
                </a:solidFill>
                <a:cs typeface="+mj-cs"/>
              </a:rPr>
              <a:pPr/>
              <a:t>210</a:t>
            </a:fld>
            <a:endParaRPr lang="en-US" sz="1200">
              <a:solidFill>
                <a:srgbClr val="003399"/>
              </a:solidFill>
            </a:endParaRPr>
          </a:p>
        </p:txBody>
      </p:sp>
      <p:pic>
        <p:nvPicPr>
          <p:cNvPr id="5" name="Picture 10" descr="C:\mydoc\MSthesis\figure\arb2d2d\spec3dM_2.BMP"/>
          <p:cNvPicPr>
            <a:picLocks noGrp="1" noChangeAspect="1" noChangeArrowheads="1"/>
          </p:cNvPicPr>
          <p:nvPr>
            <p:ph idx="1"/>
          </p:nvPr>
        </p:nvPicPr>
        <p:blipFill>
          <a:blip r:embed="rId2" cstate="print"/>
          <a:srcRect/>
          <a:stretch>
            <a:fillRect/>
          </a:stretch>
        </p:blipFill>
        <p:spPr bwMode="auto">
          <a:xfrm>
            <a:off x="1066800" y="838199"/>
            <a:ext cx="7035800" cy="5276851"/>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a:t>
            </a:r>
            <a:r>
              <a:rPr lang="en-US" sz="1200"/>
              <a:t> </a:t>
            </a:r>
            <a:fld id="{0BD370C6-92D3-4143-A409-CF36E9D83E57}" type="slidenum">
              <a:rPr lang="en-US" sz="1200">
                <a:solidFill>
                  <a:srgbClr val="003399"/>
                </a:solidFill>
                <a:cs typeface="Times New Roman" pitchFamily="18" charset="0"/>
              </a:rPr>
              <a:pPr/>
              <a:t>22</a:t>
            </a:fld>
            <a:endParaRPr lang="en-US" sz="1200">
              <a:solidFill>
                <a:srgbClr val="003399"/>
              </a:solidFill>
            </a:endParaRPr>
          </a:p>
        </p:txBody>
      </p:sp>
      <p:sp>
        <p:nvSpPr>
          <p:cNvPr id="1073154" name="Rectangle 2"/>
          <p:cNvSpPr>
            <a:spLocks noGrp="1" noChangeArrowheads="1"/>
          </p:cNvSpPr>
          <p:nvPr>
            <p:ph type="title"/>
          </p:nvPr>
        </p:nvSpPr>
        <p:spPr/>
        <p:txBody>
          <a:bodyPr/>
          <a:lstStyle/>
          <a:p>
            <a:r>
              <a:rPr lang="en-US" sz="2800"/>
              <a:t>9. Cramer-Rao Lower Bound (CRLB) (3)</a:t>
            </a:r>
          </a:p>
        </p:txBody>
      </p:sp>
      <p:sp>
        <p:nvSpPr>
          <p:cNvPr id="1073155" name="Rectangle 3"/>
          <p:cNvSpPr>
            <a:spLocks noGrp="1" noChangeArrowheads="1"/>
          </p:cNvSpPr>
          <p:nvPr>
            <p:ph type="body" idx="1"/>
          </p:nvPr>
        </p:nvSpPr>
        <p:spPr>
          <a:xfrm>
            <a:off x="685800" y="914400"/>
            <a:ext cx="7772400" cy="5181600"/>
          </a:xfrm>
        </p:spPr>
        <p:txBody>
          <a:bodyPr/>
          <a:lstStyle/>
          <a:p>
            <a:r>
              <a:rPr lang="en-US" sz="2000" b="1" u="sng">
                <a:latin typeface="Times New Roman" pitchFamily="18" charset="0"/>
              </a:rPr>
              <a:t>Estimation accuracy consideration</a:t>
            </a:r>
            <a:r>
              <a:rPr lang="en-US" sz="2000" b="1">
                <a:latin typeface="Times New Roman" pitchFamily="18" charset="0"/>
              </a:rPr>
              <a:t>: </a:t>
            </a:r>
            <a:r>
              <a:rPr lang="en-US" sz="2000">
                <a:latin typeface="Times New Roman" pitchFamily="18" charset="0"/>
              </a:rPr>
              <a:t>What determines how well you can estimate </a:t>
            </a:r>
            <a:r>
              <a:rPr lang="en-US" sz="2000" i="1">
                <a:latin typeface="Times New Roman" pitchFamily="18" charset="0"/>
              </a:rPr>
              <a:t>θ </a:t>
            </a:r>
            <a:r>
              <a:rPr lang="en-US" sz="2000">
                <a:latin typeface="Times New Roman" pitchFamily="18" charset="0"/>
              </a:rPr>
              <a:t>?</a:t>
            </a:r>
          </a:p>
          <a:p>
            <a:pPr>
              <a:buFont typeface="Wingdings" pitchFamily="2" charset="2"/>
              <a:buNone/>
            </a:pPr>
            <a:r>
              <a:rPr lang="en-US"/>
              <a:t>	</a:t>
            </a:r>
            <a:r>
              <a:rPr lang="en-US" sz="2000">
                <a:latin typeface="Times New Roman" pitchFamily="18" charset="0"/>
              </a:rPr>
              <a:t>Recall: Data vector is </a:t>
            </a:r>
            <a:r>
              <a:rPr lang="en-US" sz="2000" b="1">
                <a:latin typeface="Times New Roman" pitchFamily="18" charset="0"/>
              </a:rPr>
              <a:t>x: </a:t>
            </a:r>
            <a:r>
              <a:rPr lang="en-US" sz="2000">
                <a:latin typeface="Times New Roman" pitchFamily="18" charset="0"/>
              </a:rPr>
              <a:t>samples from a random process that depends on </a:t>
            </a:r>
            <a:r>
              <a:rPr lang="en-US" sz="2000" i="1">
                <a:latin typeface="Times New Roman" pitchFamily="18" charset="0"/>
              </a:rPr>
              <a:t>θ </a:t>
            </a:r>
            <a:r>
              <a:rPr lang="en-US" sz="2000">
                <a:latin typeface="Times New Roman" pitchFamily="18" charset="0"/>
                <a:sym typeface="Symbol" pitchFamily="18" charset="2"/>
              </a:rPr>
              <a:t></a:t>
            </a:r>
            <a:r>
              <a:rPr lang="en-US" sz="2000" i="1">
                <a:latin typeface="Times New Roman" pitchFamily="18" charset="0"/>
                <a:sym typeface="Symbol" pitchFamily="18" charset="2"/>
              </a:rPr>
              <a:t> </a:t>
            </a:r>
            <a:r>
              <a:rPr lang="en-US" sz="2000">
                <a:latin typeface="Times New Roman" pitchFamily="18" charset="0"/>
              </a:rPr>
              <a:t>the PDF describes that dependence: </a:t>
            </a:r>
            <a:r>
              <a:rPr lang="en-US" sz="2000" i="1">
                <a:latin typeface="Times New Roman" pitchFamily="18" charset="0"/>
              </a:rPr>
              <a:t>p</a:t>
            </a:r>
            <a:r>
              <a:rPr lang="en-US" sz="2000">
                <a:latin typeface="Times New Roman" pitchFamily="18" charset="0"/>
              </a:rPr>
              <a:t>(</a:t>
            </a:r>
            <a:r>
              <a:rPr lang="en-US" sz="2000" b="1">
                <a:latin typeface="Times New Roman" pitchFamily="18" charset="0"/>
              </a:rPr>
              <a:t>x</a:t>
            </a:r>
            <a:r>
              <a:rPr lang="en-US" sz="2000">
                <a:latin typeface="Times New Roman" pitchFamily="18" charset="0"/>
              </a:rPr>
              <a:t>; </a:t>
            </a:r>
            <a:r>
              <a:rPr lang="en-US" sz="2000" i="1">
                <a:latin typeface="Times New Roman" pitchFamily="18" charset="0"/>
              </a:rPr>
              <a:t>θ</a:t>
            </a:r>
            <a:r>
              <a:rPr lang="en-US" sz="2000">
                <a:latin typeface="Times New Roman" pitchFamily="18" charset="0"/>
              </a:rPr>
              <a:t>).</a:t>
            </a:r>
          </a:p>
          <a:p>
            <a:pPr>
              <a:buFont typeface="Wingdings" pitchFamily="2" charset="2"/>
              <a:buNone/>
            </a:pPr>
            <a:endParaRPr lang="en-US" sz="2000">
              <a:latin typeface="Times New Roman" pitchFamily="18" charset="0"/>
            </a:endParaRPr>
          </a:p>
          <a:p>
            <a:pPr>
              <a:buFont typeface="Wingdings" pitchFamily="2" charset="2"/>
              <a:buNone/>
            </a:pPr>
            <a:r>
              <a:rPr lang="en-US" sz="2000">
                <a:latin typeface="Times New Roman" pitchFamily="18" charset="0"/>
              </a:rPr>
              <a:t>	Clearly if </a:t>
            </a:r>
            <a:r>
              <a:rPr lang="en-US" sz="2000" i="1">
                <a:latin typeface="Times New Roman" pitchFamily="18" charset="0"/>
              </a:rPr>
              <a:t>p</a:t>
            </a:r>
            <a:r>
              <a:rPr lang="en-US" sz="2000">
                <a:latin typeface="Times New Roman" pitchFamily="18" charset="0"/>
              </a:rPr>
              <a:t>(</a:t>
            </a:r>
            <a:r>
              <a:rPr lang="en-US" sz="2000" b="1">
                <a:latin typeface="Times New Roman" pitchFamily="18" charset="0"/>
              </a:rPr>
              <a:t>x</a:t>
            </a:r>
            <a:r>
              <a:rPr lang="en-US" sz="2000">
                <a:latin typeface="Times New Roman" pitchFamily="18" charset="0"/>
              </a:rPr>
              <a:t>; </a:t>
            </a:r>
            <a:r>
              <a:rPr lang="en-US" sz="2000" i="1">
                <a:latin typeface="Times New Roman" pitchFamily="18" charset="0"/>
              </a:rPr>
              <a:t>θ</a:t>
            </a:r>
            <a:r>
              <a:rPr lang="en-US" sz="2000">
                <a:latin typeface="Times New Roman" pitchFamily="18" charset="0"/>
              </a:rPr>
              <a:t>) depends strongly/weakly on </a:t>
            </a:r>
            <a:r>
              <a:rPr lang="en-US" sz="2000" i="1">
                <a:latin typeface="Times New Roman" pitchFamily="18" charset="0"/>
              </a:rPr>
              <a:t>θ</a:t>
            </a:r>
            <a:r>
              <a:rPr lang="en-US" sz="2000">
                <a:latin typeface="Times New Roman" pitchFamily="18" charset="0"/>
              </a:rPr>
              <a:t>…we should be able to estimate </a:t>
            </a:r>
            <a:r>
              <a:rPr lang="en-US" sz="2000" i="1">
                <a:latin typeface="Times New Roman" pitchFamily="18" charset="0"/>
              </a:rPr>
              <a:t>θ</a:t>
            </a:r>
            <a:r>
              <a:rPr lang="en-US" sz="2000">
                <a:latin typeface="Times New Roman" pitchFamily="18" charset="0"/>
              </a:rPr>
              <a:t> well/poorly. </a:t>
            </a:r>
          </a:p>
          <a:p>
            <a:pPr>
              <a:buFont typeface="Wingdings" pitchFamily="2" charset="2"/>
              <a:buNone/>
            </a:pPr>
            <a:r>
              <a:rPr lang="en-US" sz="2000">
                <a:latin typeface="Times New Roman" pitchFamily="18" charset="0"/>
              </a:rPr>
              <a:t>	 </a:t>
            </a:r>
            <a:r>
              <a:rPr lang="en-US" sz="2000">
                <a:latin typeface="Times New Roman" pitchFamily="18" charset="0"/>
                <a:sym typeface="Symbol" pitchFamily="18" charset="2"/>
              </a:rPr>
              <a:t></a:t>
            </a:r>
            <a:r>
              <a:rPr lang="en-US" sz="2000">
                <a:latin typeface="Times New Roman" pitchFamily="18" charset="0"/>
              </a:rPr>
              <a:t> Should look at </a:t>
            </a:r>
            <a:r>
              <a:rPr lang="en-US" sz="2000" i="1">
                <a:latin typeface="Times New Roman" pitchFamily="18" charset="0"/>
              </a:rPr>
              <a:t>p</a:t>
            </a:r>
            <a:r>
              <a:rPr lang="en-US" sz="2000">
                <a:latin typeface="Times New Roman" pitchFamily="18" charset="0"/>
              </a:rPr>
              <a:t>(</a:t>
            </a:r>
            <a:r>
              <a:rPr lang="en-US" sz="2000" b="1">
                <a:latin typeface="Times New Roman" pitchFamily="18" charset="0"/>
              </a:rPr>
              <a:t>x</a:t>
            </a:r>
            <a:r>
              <a:rPr lang="en-US" sz="2000">
                <a:latin typeface="Times New Roman" pitchFamily="18" charset="0"/>
              </a:rPr>
              <a:t>; </a:t>
            </a:r>
            <a:r>
              <a:rPr lang="en-US" sz="2000" i="1">
                <a:latin typeface="Times New Roman" pitchFamily="18" charset="0"/>
              </a:rPr>
              <a:t>θ</a:t>
            </a:r>
            <a:r>
              <a:rPr lang="en-US" sz="2000">
                <a:latin typeface="Times New Roman" pitchFamily="18" charset="0"/>
              </a:rPr>
              <a:t>) as a function of </a:t>
            </a:r>
            <a:r>
              <a:rPr lang="en-US" sz="2000" i="1">
                <a:latin typeface="Times New Roman" pitchFamily="18" charset="0"/>
              </a:rPr>
              <a:t>θ </a:t>
            </a:r>
            <a:r>
              <a:rPr lang="en-US" sz="2000">
                <a:latin typeface="Times New Roman" pitchFamily="18" charset="0"/>
              </a:rPr>
              <a:t>for fixed value of observed 	data </a:t>
            </a:r>
            <a:r>
              <a:rPr lang="en-US" sz="2000" b="1">
                <a:latin typeface="Times New Roman" pitchFamily="18" charset="0"/>
              </a:rPr>
              <a:t>x</a:t>
            </a:r>
            <a:r>
              <a:rPr lang="en-US" sz="2000">
                <a:latin typeface="Times New Roman" pitchFamily="18" charset="0"/>
              </a:rPr>
              <a:t>.</a:t>
            </a:r>
          </a:p>
          <a:p>
            <a:pPr>
              <a:buFont typeface="Wingdings" pitchFamily="2" charset="2"/>
              <a:buNone/>
            </a:pPr>
            <a:endParaRPr lang="en-US" sz="2000">
              <a:latin typeface="Times New Roman" pitchFamily="18" charset="0"/>
            </a:endParaRPr>
          </a:p>
          <a:p>
            <a:pPr>
              <a:buFont typeface="Wingdings" pitchFamily="2" charset="2"/>
              <a:buNone/>
            </a:pPr>
            <a:r>
              <a:rPr lang="en-US" sz="2000">
                <a:latin typeface="Times New Roman" pitchFamily="18" charset="0"/>
              </a:rPr>
              <a:t>	</a:t>
            </a:r>
          </a:p>
          <a:p>
            <a:pPr>
              <a:buFont typeface="Wingdings" pitchFamily="2" charset="2"/>
              <a:buNone/>
            </a:pPr>
            <a:r>
              <a:rPr lang="en-US" sz="2000">
                <a:latin typeface="Times New Roman" pitchFamily="18" charset="0"/>
              </a:rPr>
              <a:t>	</a:t>
            </a:r>
          </a:p>
          <a:p>
            <a:pPr lvl="2" indent="-285750"/>
            <a:endParaRPr lang="en-US" sz="2000">
              <a:latin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		 </a:t>
            </a:r>
            <a:r>
              <a:rPr lang="en-US" sz="1200"/>
              <a:t> </a:t>
            </a:r>
            <a:fld id="{FFD2FC38-8D98-444A-BD0A-E9489DBD251F}" type="slidenum">
              <a:rPr lang="en-US" sz="1200">
                <a:solidFill>
                  <a:srgbClr val="003399"/>
                </a:solidFill>
                <a:cs typeface="Times New Roman" pitchFamily="18" charset="0"/>
              </a:rPr>
              <a:pPr/>
              <a:t>23</a:t>
            </a:fld>
            <a:endParaRPr lang="en-US" sz="1200">
              <a:solidFill>
                <a:srgbClr val="003399"/>
              </a:solidFill>
            </a:endParaRPr>
          </a:p>
        </p:txBody>
      </p:sp>
      <p:sp>
        <p:nvSpPr>
          <p:cNvPr id="1074181" name="Rectangle 5"/>
          <p:cNvSpPr>
            <a:spLocks noGrp="1" noChangeArrowheads="1"/>
          </p:cNvSpPr>
          <p:nvPr>
            <p:ph type="title"/>
          </p:nvPr>
        </p:nvSpPr>
        <p:spPr/>
        <p:txBody>
          <a:bodyPr/>
          <a:lstStyle/>
          <a:p>
            <a:r>
              <a:rPr lang="en-US" sz="2800"/>
              <a:t>9. Cramer-Rao Lower Bound (CRLB) (4)</a:t>
            </a:r>
          </a:p>
        </p:txBody>
      </p:sp>
      <p:sp>
        <p:nvSpPr>
          <p:cNvPr id="1074179" name="Rectangle 3"/>
          <p:cNvSpPr>
            <a:spLocks noGrp="1" noChangeArrowheads="1"/>
          </p:cNvSpPr>
          <p:nvPr>
            <p:ph type="body" sz="half" idx="1"/>
          </p:nvPr>
        </p:nvSpPr>
        <p:spPr>
          <a:xfrm>
            <a:off x="685800" y="914400"/>
            <a:ext cx="7848600" cy="5181600"/>
          </a:xfrm>
        </p:spPr>
        <p:txBody>
          <a:bodyPr/>
          <a:lstStyle/>
          <a:p>
            <a:pPr marL="0" indent="0">
              <a:buFont typeface="Wingdings" pitchFamily="2" charset="2"/>
              <a:buNone/>
            </a:pPr>
            <a:r>
              <a:rPr lang="en-US" sz="2000" b="1" u="sng">
                <a:latin typeface="Times New Roman" pitchFamily="18" charset="0"/>
              </a:rPr>
              <a:t>Example</a:t>
            </a:r>
            <a:r>
              <a:rPr lang="en-US" sz="2000">
                <a:latin typeface="Times New Roman" pitchFamily="18" charset="0"/>
              </a:rPr>
              <a:t>: PDF dependence for DC level in noise</a:t>
            </a:r>
          </a:p>
          <a:p>
            <a:pPr marL="0" indent="0" algn="ctr">
              <a:buFont typeface="Wingdings" pitchFamily="2" charset="2"/>
              <a:buNone/>
            </a:pPr>
            <a:r>
              <a:rPr lang="en-US" sz="2000" i="1">
                <a:latin typeface="Times New Roman" pitchFamily="18" charset="0"/>
              </a:rPr>
              <a:t>x</a:t>
            </a:r>
            <a:r>
              <a:rPr lang="en-US" sz="2000">
                <a:latin typeface="Times New Roman" pitchFamily="18" charset="0"/>
              </a:rPr>
              <a:t>[0] = </a:t>
            </a:r>
            <a:r>
              <a:rPr lang="en-US" sz="2000" i="1">
                <a:latin typeface="Times New Roman" pitchFamily="18" charset="0"/>
              </a:rPr>
              <a:t>A</a:t>
            </a:r>
            <a:r>
              <a:rPr lang="en-US" sz="2000">
                <a:latin typeface="Times New Roman" pitchFamily="18" charset="0"/>
              </a:rPr>
              <a:t>+ </a:t>
            </a:r>
            <a:r>
              <a:rPr lang="en-US" sz="2000" i="1">
                <a:latin typeface="Times New Roman" pitchFamily="18" charset="0"/>
              </a:rPr>
              <a:t>w</a:t>
            </a:r>
            <a:r>
              <a:rPr lang="en-US" sz="2000">
                <a:latin typeface="Times New Roman" pitchFamily="18" charset="0"/>
              </a:rPr>
              <a:t>[0]</a:t>
            </a:r>
          </a:p>
          <a:p>
            <a:pPr marL="0" indent="0" algn="ctr">
              <a:buFont typeface="Wingdings" pitchFamily="2" charset="2"/>
              <a:buNone/>
            </a:pPr>
            <a:endParaRPr lang="en-US" sz="1000">
              <a:latin typeface="Times New Roman" pitchFamily="18" charset="0"/>
            </a:endParaRPr>
          </a:p>
          <a:p>
            <a:pPr marL="0" indent="0">
              <a:buFont typeface="Wingdings" pitchFamily="2" charset="2"/>
              <a:buNone/>
            </a:pPr>
            <a:r>
              <a:rPr lang="en-US" sz="2000">
                <a:latin typeface="Times New Roman" pitchFamily="18" charset="0"/>
              </a:rPr>
              <a:t>where </a:t>
            </a:r>
            <a:r>
              <a:rPr lang="en-US" sz="2000" i="1">
                <a:latin typeface="Times New Roman" pitchFamily="18" charset="0"/>
              </a:rPr>
              <a:t>w</a:t>
            </a:r>
            <a:r>
              <a:rPr lang="en-US" sz="2000">
                <a:latin typeface="Times New Roman" pitchFamily="18" charset="0"/>
              </a:rPr>
              <a:t>[0] ~ </a:t>
            </a:r>
            <a:r>
              <a:rPr lang="en-US" sz="2000" i="1">
                <a:latin typeface="Times New Roman" pitchFamily="18" charset="0"/>
              </a:rPr>
              <a:t>N</a:t>
            </a:r>
            <a:r>
              <a:rPr lang="en-US" sz="2000">
                <a:latin typeface="Times New Roman" pitchFamily="18" charset="0"/>
              </a:rPr>
              <a:t>(0, </a:t>
            </a:r>
            <a:r>
              <a:rPr lang="en-US" sz="2000" i="1">
                <a:latin typeface="Times New Roman" pitchFamily="18" charset="0"/>
              </a:rPr>
              <a:t>σ</a:t>
            </a:r>
            <a:r>
              <a:rPr lang="en-US" sz="2000" baseline="30000">
                <a:latin typeface="Times New Roman" pitchFamily="18" charset="0"/>
              </a:rPr>
              <a:t>2</a:t>
            </a:r>
            <a:r>
              <a:rPr lang="en-US" sz="2000">
                <a:latin typeface="Times New Roman" pitchFamily="18" charset="0"/>
              </a:rPr>
              <a:t>). Then the parameter-dependent PDF of the data point </a:t>
            </a:r>
            <a:r>
              <a:rPr lang="en-US" sz="2000" i="1">
                <a:latin typeface="Times New Roman" pitchFamily="18" charset="0"/>
              </a:rPr>
              <a:t>x</a:t>
            </a:r>
            <a:r>
              <a:rPr lang="en-US" sz="2000">
                <a:latin typeface="Times New Roman" pitchFamily="18" charset="0"/>
              </a:rPr>
              <a:t>[0] is:</a:t>
            </a: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1800">
              <a:latin typeface="Times New Roman" pitchFamily="18" charset="0"/>
            </a:endParaRPr>
          </a:p>
          <a:p>
            <a:pPr marL="0" indent="0">
              <a:buFont typeface="Wingdings" pitchFamily="2" charset="2"/>
              <a:buNone/>
            </a:pPr>
            <a:r>
              <a:rPr lang="en-US" sz="2000" b="1" u="sng">
                <a:latin typeface="Times New Roman" pitchFamily="18" charset="0"/>
              </a:rPr>
              <a:t>Define</a:t>
            </a:r>
            <a:r>
              <a:rPr lang="en-US" sz="2000">
                <a:latin typeface="Times New Roman" pitchFamily="18" charset="0"/>
              </a:rPr>
              <a:t>: </a:t>
            </a:r>
            <a:r>
              <a:rPr lang="en-US" sz="2000" b="1">
                <a:latin typeface="Times New Roman" pitchFamily="18" charset="0"/>
              </a:rPr>
              <a:t>Likelihood Function (LF)</a:t>
            </a:r>
          </a:p>
          <a:p>
            <a:pPr marL="0" indent="0">
              <a:buFont typeface="Wingdings" pitchFamily="2" charset="2"/>
              <a:buNone/>
            </a:pPr>
            <a:r>
              <a:rPr lang="en-US" sz="2000">
                <a:latin typeface="Times New Roman" pitchFamily="18" charset="0"/>
              </a:rPr>
              <a:t>The LF = the PDF </a:t>
            </a:r>
            <a:r>
              <a:rPr lang="en-US" sz="2000" i="1">
                <a:latin typeface="Times New Roman" pitchFamily="18" charset="0"/>
              </a:rPr>
              <a:t>p</a:t>
            </a:r>
            <a:r>
              <a:rPr lang="en-US" sz="2000">
                <a:latin typeface="Times New Roman" pitchFamily="18" charset="0"/>
              </a:rPr>
              <a:t>(</a:t>
            </a:r>
            <a:r>
              <a:rPr lang="en-US" sz="2000" b="1">
                <a:latin typeface="Times New Roman" pitchFamily="18" charset="0"/>
              </a:rPr>
              <a:t>x</a:t>
            </a:r>
            <a:r>
              <a:rPr lang="en-US" sz="2000">
                <a:latin typeface="Times New Roman" pitchFamily="18" charset="0"/>
              </a:rPr>
              <a:t>; </a:t>
            </a:r>
            <a:r>
              <a:rPr lang="en-US" sz="2000" i="1">
                <a:latin typeface="Times New Roman" pitchFamily="18" charset="0"/>
              </a:rPr>
              <a:t>θ</a:t>
            </a:r>
            <a:r>
              <a:rPr lang="en-US" sz="2000">
                <a:latin typeface="Times New Roman" pitchFamily="18" charset="0"/>
              </a:rPr>
              <a:t>), but as a function of parameter </a:t>
            </a:r>
            <a:r>
              <a:rPr lang="en-US" sz="2000" i="1">
                <a:latin typeface="Times New Roman" pitchFamily="18" charset="0"/>
              </a:rPr>
              <a:t>θ </a:t>
            </a:r>
            <a:r>
              <a:rPr lang="en-US" sz="2000">
                <a:latin typeface="Times New Roman" pitchFamily="18" charset="0"/>
              </a:rPr>
              <a:t>with the data vector </a:t>
            </a:r>
            <a:r>
              <a:rPr lang="en-US" sz="2000" b="1">
                <a:latin typeface="Times New Roman" pitchFamily="18" charset="0"/>
              </a:rPr>
              <a:t>x</a:t>
            </a:r>
            <a:r>
              <a:rPr lang="en-US" sz="2000">
                <a:latin typeface="Times New Roman" pitchFamily="18" charset="0"/>
              </a:rPr>
              <a:t> fixed.</a:t>
            </a:r>
          </a:p>
          <a:p>
            <a:pPr marL="0" indent="0">
              <a:buFont typeface="Wingdings" pitchFamily="2" charset="2"/>
              <a:buNone/>
            </a:pPr>
            <a:endParaRPr lang="en-US" sz="1000">
              <a:latin typeface="Times New Roman" pitchFamily="18" charset="0"/>
            </a:endParaRPr>
          </a:p>
          <a:p>
            <a:pPr marL="0" indent="0">
              <a:buFont typeface="Wingdings" pitchFamily="2" charset="2"/>
              <a:buNone/>
            </a:pPr>
            <a:r>
              <a:rPr lang="en-US" sz="2000">
                <a:latin typeface="Times New Roman" pitchFamily="18" charset="0"/>
              </a:rPr>
              <a:t>We will also often need the </a:t>
            </a:r>
            <a:r>
              <a:rPr lang="en-US" sz="2000" b="1">
                <a:latin typeface="Times New Roman" pitchFamily="18" charset="0"/>
              </a:rPr>
              <a:t>Log Likelihood Function (LLF):</a:t>
            </a:r>
          </a:p>
          <a:p>
            <a:pPr marL="0" indent="0" algn="ctr">
              <a:buFont typeface="Wingdings" pitchFamily="2" charset="2"/>
              <a:buNone/>
            </a:pPr>
            <a:r>
              <a:rPr lang="en-US" sz="2000">
                <a:latin typeface="Times New Roman" pitchFamily="18" charset="0"/>
              </a:rPr>
              <a:t>LLF = ln{LF} =ln{ </a:t>
            </a:r>
            <a:r>
              <a:rPr lang="en-US" sz="2000" i="1">
                <a:latin typeface="Times New Roman" pitchFamily="18" charset="0"/>
              </a:rPr>
              <a:t>p</a:t>
            </a:r>
            <a:r>
              <a:rPr lang="en-US" sz="2000">
                <a:latin typeface="Times New Roman" pitchFamily="18" charset="0"/>
              </a:rPr>
              <a:t>(</a:t>
            </a:r>
            <a:r>
              <a:rPr lang="en-US" sz="2000" b="1">
                <a:latin typeface="Times New Roman" pitchFamily="18" charset="0"/>
              </a:rPr>
              <a:t>x</a:t>
            </a:r>
            <a:r>
              <a:rPr lang="en-US" sz="2000">
                <a:latin typeface="Times New Roman" pitchFamily="18" charset="0"/>
              </a:rPr>
              <a:t>; </a:t>
            </a:r>
            <a:r>
              <a:rPr lang="en-US" sz="2000" i="1">
                <a:latin typeface="Times New Roman" pitchFamily="18" charset="0"/>
              </a:rPr>
              <a:t>θ</a:t>
            </a:r>
            <a:r>
              <a:rPr lang="en-US" sz="2000">
                <a:latin typeface="Times New Roman" pitchFamily="18" charset="0"/>
              </a:rPr>
              <a:t>)}</a:t>
            </a:r>
          </a:p>
        </p:txBody>
      </p:sp>
      <p:graphicFrame>
        <p:nvGraphicFramePr>
          <p:cNvPr id="1074180" name="Object 4"/>
          <p:cNvGraphicFramePr>
            <a:graphicFrameLocks noChangeAspect="1"/>
          </p:cNvGraphicFramePr>
          <p:nvPr>
            <p:ph sz="half" idx="2"/>
          </p:nvPr>
        </p:nvGraphicFramePr>
        <p:xfrm>
          <a:off x="2514600" y="2400300"/>
          <a:ext cx="4267200" cy="952500"/>
        </p:xfrm>
        <a:graphic>
          <a:graphicData uri="http://schemas.openxmlformats.org/presentationml/2006/ole">
            <p:oleObj spid="_x0000_s1074180" name="Equation" r:id="rId3" imgW="2501640" imgH="558720" progId="">
              <p:embed/>
            </p:oleObj>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a:t>		 </a:t>
            </a:r>
            <a:r>
              <a:rPr lang="en-US" sz="1200"/>
              <a:t> </a:t>
            </a:r>
            <a:fld id="{E0F982D8-BAA5-4D49-A3E6-BAD4FA26D5C8}" type="slidenum">
              <a:rPr lang="en-US" sz="1200">
                <a:solidFill>
                  <a:srgbClr val="003399"/>
                </a:solidFill>
                <a:cs typeface="Times New Roman" pitchFamily="18" charset="0"/>
              </a:rPr>
              <a:pPr/>
              <a:t>24</a:t>
            </a:fld>
            <a:endParaRPr lang="en-US" sz="1200">
              <a:solidFill>
                <a:srgbClr val="003399"/>
              </a:solidFill>
            </a:endParaRPr>
          </a:p>
        </p:txBody>
      </p:sp>
      <p:sp>
        <p:nvSpPr>
          <p:cNvPr id="1076232" name="Rectangle 8"/>
          <p:cNvSpPr>
            <a:spLocks noGrp="1" noChangeArrowheads="1"/>
          </p:cNvSpPr>
          <p:nvPr>
            <p:ph type="title"/>
          </p:nvPr>
        </p:nvSpPr>
        <p:spPr/>
        <p:txBody>
          <a:bodyPr/>
          <a:lstStyle/>
          <a:p>
            <a:r>
              <a:rPr lang="en-US" sz="2800"/>
              <a:t>9. Cramer-Rao Lower Bound (CRLB) (5)</a:t>
            </a:r>
          </a:p>
        </p:txBody>
      </p:sp>
      <p:sp>
        <p:nvSpPr>
          <p:cNvPr id="1076227" name="Rectangle 3"/>
          <p:cNvSpPr>
            <a:spLocks noGrp="1" noChangeArrowheads="1"/>
          </p:cNvSpPr>
          <p:nvPr>
            <p:ph type="body" sz="half" idx="1"/>
          </p:nvPr>
        </p:nvSpPr>
        <p:spPr>
          <a:xfrm>
            <a:off x="685800" y="914400"/>
            <a:ext cx="7848600" cy="5181600"/>
          </a:xfrm>
        </p:spPr>
        <p:txBody>
          <a:bodyPr/>
          <a:lstStyle/>
          <a:p>
            <a:r>
              <a:rPr lang="en-US" sz="2000" b="1" u="sng">
                <a:latin typeface="Times New Roman" pitchFamily="18" charset="0"/>
              </a:rPr>
              <a:t>LF characteristics that affect accuracy</a:t>
            </a:r>
            <a:r>
              <a:rPr lang="en-US" sz="2000" b="1">
                <a:latin typeface="Times New Roman" pitchFamily="18" charset="0"/>
              </a:rPr>
              <a:t>: </a:t>
            </a:r>
            <a:r>
              <a:rPr lang="en-US" sz="2000">
                <a:latin typeface="Times New Roman" pitchFamily="18" charset="0"/>
              </a:rPr>
              <a:t>Intuitively, “sharpness” of the LF sets accuracy.</a:t>
            </a:r>
          </a:p>
          <a:p>
            <a:pPr>
              <a:buFont typeface="Wingdings" pitchFamily="2" charset="2"/>
              <a:buNone/>
            </a:pPr>
            <a:r>
              <a:rPr lang="en-US" sz="2000">
                <a:latin typeface="Times New Roman" pitchFamily="18" charset="0"/>
              </a:rPr>
              <a:t>	Sharpness is measured using </a:t>
            </a:r>
            <a:r>
              <a:rPr lang="en-US" sz="2000" u="sng">
                <a:latin typeface="Times New Roman" pitchFamily="18" charset="0"/>
              </a:rPr>
              <a:t>curvature:</a:t>
            </a:r>
          </a:p>
          <a:p>
            <a:pPr>
              <a:buFont typeface="Wingdings" pitchFamily="2" charset="2"/>
              <a:buNone/>
            </a:pPr>
            <a:endParaRPr lang="en-US" sz="2000" u="sng">
              <a:latin typeface="Times New Roman" pitchFamily="18" charset="0"/>
            </a:endParaRPr>
          </a:p>
          <a:p>
            <a:pPr>
              <a:buFont typeface="Wingdings" pitchFamily="2" charset="2"/>
              <a:buNone/>
            </a:pPr>
            <a:endParaRPr lang="en-US" sz="2000" u="sng">
              <a:latin typeface="Times New Roman" pitchFamily="18" charset="0"/>
            </a:endParaRPr>
          </a:p>
          <a:p>
            <a:pPr>
              <a:buFont typeface="Wingdings" pitchFamily="2" charset="2"/>
              <a:buNone/>
            </a:pPr>
            <a:endParaRPr lang="en-US" sz="2000" u="sng">
              <a:latin typeface="Times New Roman" pitchFamily="18" charset="0"/>
            </a:endParaRPr>
          </a:p>
          <a:p>
            <a:pPr>
              <a:buFont typeface="Wingdings" pitchFamily="2" charset="2"/>
              <a:buNone/>
            </a:pPr>
            <a:endParaRPr lang="en-US" sz="1000" u="sng">
              <a:latin typeface="Times New Roman" pitchFamily="18" charset="0"/>
            </a:endParaRPr>
          </a:p>
          <a:p>
            <a:pPr algn="ctr">
              <a:buFont typeface="Wingdings" pitchFamily="2" charset="2"/>
              <a:buNone/>
            </a:pPr>
            <a:r>
              <a:rPr lang="en-US" sz="2000" b="1">
                <a:solidFill>
                  <a:srgbClr val="000099"/>
                </a:solidFill>
                <a:latin typeface="Times New Roman" pitchFamily="18" charset="0"/>
              </a:rPr>
              <a:t>Curvature ↑ </a:t>
            </a:r>
            <a:r>
              <a:rPr lang="en-US" sz="2000" b="1">
                <a:solidFill>
                  <a:srgbClr val="000099"/>
                </a:solidFill>
                <a:latin typeface="Times New Roman" pitchFamily="18" charset="0"/>
                <a:sym typeface="Symbol" pitchFamily="18" charset="2"/>
              </a:rPr>
              <a:t> </a:t>
            </a:r>
            <a:r>
              <a:rPr lang="en-US" sz="2000" b="1">
                <a:solidFill>
                  <a:srgbClr val="000099"/>
                </a:solidFill>
                <a:latin typeface="Times New Roman" pitchFamily="18" charset="0"/>
              </a:rPr>
              <a:t>PDF concentration  ↑ </a:t>
            </a:r>
            <a:r>
              <a:rPr lang="en-US" sz="2000" b="1">
                <a:solidFill>
                  <a:srgbClr val="000099"/>
                </a:solidFill>
                <a:latin typeface="Times New Roman" pitchFamily="18" charset="0"/>
                <a:sym typeface="Symbol" pitchFamily="18" charset="2"/>
              </a:rPr>
              <a:t></a:t>
            </a:r>
            <a:r>
              <a:rPr lang="en-US" sz="2000" b="1">
                <a:solidFill>
                  <a:srgbClr val="000099"/>
                </a:solidFill>
                <a:latin typeface="Times New Roman" pitchFamily="18" charset="0"/>
              </a:rPr>
              <a:t> Accuracy ↑</a:t>
            </a:r>
            <a:r>
              <a:rPr lang="en-US" sz="2000">
                <a:solidFill>
                  <a:srgbClr val="000099"/>
                </a:solidFill>
                <a:latin typeface="Times New Roman" pitchFamily="18" charset="0"/>
              </a:rPr>
              <a:t> </a:t>
            </a:r>
          </a:p>
          <a:p>
            <a:pPr>
              <a:buFont typeface="Wingdings" pitchFamily="2" charset="2"/>
              <a:buNone/>
            </a:pPr>
            <a:r>
              <a:rPr lang="en-US" sz="2800"/>
              <a:t>	</a:t>
            </a:r>
            <a:r>
              <a:rPr lang="en-US" sz="2000">
                <a:latin typeface="Times New Roman" pitchFamily="18" charset="0"/>
              </a:rPr>
              <a:t>But this is for a particular set of data we want “in general”. So, average over random vector to give the </a:t>
            </a:r>
            <a:r>
              <a:rPr lang="en-US" sz="2000" u="sng">
                <a:latin typeface="Times New Roman" pitchFamily="18" charset="0"/>
              </a:rPr>
              <a:t>average curvature</a:t>
            </a:r>
          </a:p>
        </p:txBody>
      </p:sp>
      <p:graphicFrame>
        <p:nvGraphicFramePr>
          <p:cNvPr id="1076228" name="Object 4"/>
          <p:cNvGraphicFramePr>
            <a:graphicFrameLocks noChangeAspect="1"/>
          </p:cNvGraphicFramePr>
          <p:nvPr>
            <p:ph sz="quarter" idx="2"/>
          </p:nvPr>
        </p:nvGraphicFramePr>
        <p:xfrm>
          <a:off x="3276600" y="1981200"/>
          <a:ext cx="2590800" cy="1069975"/>
        </p:xfrm>
        <a:graphic>
          <a:graphicData uri="http://schemas.openxmlformats.org/presentationml/2006/ole">
            <p:oleObj spid="_x0000_s1076228" name="Equation" r:id="rId3" imgW="1447560" imgH="596880" progId="">
              <p:embed/>
            </p:oleObj>
          </a:graphicData>
        </a:graphic>
      </p:graphicFrame>
      <p:graphicFrame>
        <p:nvGraphicFramePr>
          <p:cNvPr id="1076231" name="Object 7"/>
          <p:cNvGraphicFramePr>
            <a:graphicFrameLocks noChangeAspect="1"/>
          </p:cNvGraphicFramePr>
          <p:nvPr>
            <p:ph sz="quarter" idx="3"/>
          </p:nvPr>
        </p:nvGraphicFramePr>
        <p:xfrm>
          <a:off x="3200400" y="4419600"/>
          <a:ext cx="3048000" cy="1008063"/>
        </p:xfrm>
        <a:graphic>
          <a:graphicData uri="http://schemas.openxmlformats.org/presentationml/2006/ole">
            <p:oleObj spid="_x0000_s1076231" name="Equation" r:id="rId4" imgW="1650960" imgH="545760" progId="">
              <p:embed/>
            </p:oleObj>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half" idx="10"/>
          </p:nvPr>
        </p:nvSpPr>
        <p:spPr/>
        <p:txBody>
          <a:bodyPr/>
          <a:lstStyle/>
          <a:p>
            <a:r>
              <a:rPr lang="en-US"/>
              <a:t>		 </a:t>
            </a:r>
            <a:r>
              <a:rPr lang="en-US" sz="1200"/>
              <a:t> </a:t>
            </a:r>
            <a:fld id="{18460134-4B4F-4B3A-ABD6-8C2B36F8FBD6}" type="slidenum">
              <a:rPr lang="en-US" sz="1200">
                <a:solidFill>
                  <a:srgbClr val="003399"/>
                </a:solidFill>
                <a:cs typeface="Times New Roman" pitchFamily="18" charset="0"/>
              </a:rPr>
              <a:pPr/>
              <a:t>25</a:t>
            </a:fld>
            <a:endParaRPr lang="en-US" sz="1200">
              <a:solidFill>
                <a:srgbClr val="003399"/>
              </a:solidFill>
            </a:endParaRPr>
          </a:p>
        </p:txBody>
      </p:sp>
      <p:sp>
        <p:nvSpPr>
          <p:cNvPr id="1079304" name="Rectangle 8"/>
          <p:cNvSpPr>
            <a:spLocks noGrp="1" noChangeArrowheads="1"/>
          </p:cNvSpPr>
          <p:nvPr>
            <p:ph type="title"/>
          </p:nvPr>
        </p:nvSpPr>
        <p:spPr/>
        <p:txBody>
          <a:bodyPr/>
          <a:lstStyle/>
          <a:p>
            <a:r>
              <a:rPr lang="en-US" sz="2800"/>
              <a:t>9. Cramer-Rao Lower Bound (CRLB) (6)</a:t>
            </a:r>
          </a:p>
        </p:txBody>
      </p:sp>
      <p:sp>
        <p:nvSpPr>
          <p:cNvPr id="1079299" name="Rectangle 3"/>
          <p:cNvSpPr>
            <a:spLocks noGrp="1" noChangeArrowheads="1"/>
          </p:cNvSpPr>
          <p:nvPr>
            <p:ph type="body" sz="half" idx="1"/>
          </p:nvPr>
        </p:nvSpPr>
        <p:spPr>
          <a:xfrm>
            <a:off x="685800" y="914400"/>
            <a:ext cx="7848600" cy="5181600"/>
          </a:xfrm>
        </p:spPr>
        <p:txBody>
          <a:bodyPr/>
          <a:lstStyle/>
          <a:p>
            <a:r>
              <a:rPr lang="pt-BR" sz="2000" b="1" u="sng">
                <a:latin typeface="Times New Roman" pitchFamily="18" charset="0"/>
              </a:rPr>
              <a:t>Theorem</a:t>
            </a:r>
            <a:r>
              <a:rPr lang="pt-BR" sz="2000" b="1">
                <a:latin typeface="Times New Roman" pitchFamily="18" charset="0"/>
              </a:rPr>
              <a:t>: CRLB for scalar parameter</a:t>
            </a:r>
          </a:p>
          <a:p>
            <a:pPr>
              <a:buFont typeface="Wingdings" pitchFamily="2" charset="2"/>
              <a:buNone/>
            </a:pPr>
            <a:r>
              <a:rPr lang="en-US" sz="2000">
                <a:latin typeface="Times New Roman" pitchFamily="18" charset="0"/>
              </a:rPr>
              <a:t>	Assume “regularity” condition is met:</a:t>
            </a:r>
            <a:r>
              <a:rPr lang="en-US" sz="1800">
                <a:latin typeface="Times New Roman" pitchFamily="18" charset="0"/>
              </a:rPr>
              <a:t> </a:t>
            </a:r>
          </a:p>
          <a:p>
            <a:pPr>
              <a:buFont typeface="Wingdings" pitchFamily="2" charset="2"/>
              <a:buNone/>
            </a:pPr>
            <a:endParaRPr lang="en-US" sz="1800">
              <a:latin typeface="Times New Roman" pitchFamily="18" charset="0"/>
            </a:endParaRPr>
          </a:p>
          <a:p>
            <a:pPr>
              <a:buFont typeface="Wingdings" pitchFamily="2" charset="2"/>
              <a:buNone/>
            </a:pPr>
            <a:endParaRPr lang="en-US" sz="1800">
              <a:latin typeface="Times New Roman" pitchFamily="18" charset="0"/>
            </a:endParaRPr>
          </a:p>
          <a:p>
            <a:pPr>
              <a:buFont typeface="Wingdings" pitchFamily="2" charset="2"/>
              <a:buNone/>
            </a:pPr>
            <a:endParaRPr lang="en-US" sz="1800">
              <a:latin typeface="Times New Roman" pitchFamily="18" charset="0"/>
            </a:endParaRPr>
          </a:p>
          <a:p>
            <a:pPr>
              <a:buFont typeface="Wingdings" pitchFamily="2" charset="2"/>
              <a:buNone/>
            </a:pPr>
            <a:endParaRPr lang="en-US" sz="1000">
              <a:latin typeface="Times New Roman" pitchFamily="18" charset="0"/>
            </a:endParaRPr>
          </a:p>
          <a:p>
            <a:pPr>
              <a:buFont typeface="Wingdings" pitchFamily="2" charset="2"/>
              <a:buNone/>
            </a:pPr>
            <a:r>
              <a:rPr lang="en-US" sz="1800">
                <a:latin typeface="Times New Roman" pitchFamily="18" charset="0"/>
              </a:rPr>
              <a:t>	</a:t>
            </a:r>
            <a:r>
              <a:rPr lang="en-US" sz="2000">
                <a:latin typeface="Times New Roman" pitchFamily="18" charset="0"/>
              </a:rPr>
              <a:t>Then</a:t>
            </a: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r>
              <a:rPr lang="en-US" sz="2000">
                <a:latin typeface="Times New Roman" pitchFamily="18" charset="0"/>
              </a:rPr>
              <a:t>	where</a:t>
            </a:r>
          </a:p>
        </p:txBody>
      </p:sp>
      <p:graphicFrame>
        <p:nvGraphicFramePr>
          <p:cNvPr id="1079300" name="Object 4"/>
          <p:cNvGraphicFramePr>
            <a:graphicFrameLocks noChangeAspect="1"/>
          </p:cNvGraphicFramePr>
          <p:nvPr>
            <p:ph sz="quarter" idx="2"/>
          </p:nvPr>
        </p:nvGraphicFramePr>
        <p:xfrm>
          <a:off x="3200400" y="1797050"/>
          <a:ext cx="2819400" cy="793750"/>
        </p:xfrm>
        <a:graphic>
          <a:graphicData uri="http://schemas.openxmlformats.org/presentationml/2006/ole">
            <p:oleObj spid="_x0000_s1079300" name="Equation" r:id="rId3" imgW="1714320" imgH="482400" progId="">
              <p:embed/>
            </p:oleObj>
          </a:graphicData>
        </a:graphic>
      </p:graphicFrame>
      <p:graphicFrame>
        <p:nvGraphicFramePr>
          <p:cNvPr id="1079303" name="Object 7"/>
          <p:cNvGraphicFramePr>
            <a:graphicFrameLocks noChangeAspect="1"/>
          </p:cNvGraphicFramePr>
          <p:nvPr>
            <p:ph sz="quarter" idx="3"/>
          </p:nvPr>
        </p:nvGraphicFramePr>
        <p:xfrm>
          <a:off x="2819400" y="3024188"/>
          <a:ext cx="3657600" cy="1471612"/>
        </p:xfrm>
        <a:graphic>
          <a:graphicData uri="http://schemas.openxmlformats.org/presentationml/2006/ole">
            <p:oleObj spid="_x0000_s1079303" name="Equation" r:id="rId4" imgW="2209680" imgH="888840" progId="">
              <p:embed/>
            </p:oleObj>
          </a:graphicData>
        </a:graphic>
      </p:graphicFrame>
      <p:graphicFrame>
        <p:nvGraphicFramePr>
          <p:cNvPr id="1079306" name="Object 10"/>
          <p:cNvGraphicFramePr>
            <a:graphicFrameLocks noChangeAspect="1"/>
          </p:cNvGraphicFramePr>
          <p:nvPr/>
        </p:nvGraphicFramePr>
        <p:xfrm>
          <a:off x="2362200" y="4983163"/>
          <a:ext cx="4572000" cy="841375"/>
        </p:xfrm>
        <a:graphic>
          <a:graphicData uri="http://schemas.openxmlformats.org/presentationml/2006/ole">
            <p:oleObj spid="_x0000_s1079306" name="Equation" r:id="rId5" imgW="2755800" imgH="507960" progId="">
              <p:embed/>
            </p:oleObj>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a:t>
            </a:r>
            <a:r>
              <a:rPr lang="en-US" sz="1200"/>
              <a:t> </a:t>
            </a:r>
            <a:fld id="{7F3D373B-33C4-4D09-80AB-2876B30FF50C}" type="slidenum">
              <a:rPr lang="en-US" sz="1200">
                <a:solidFill>
                  <a:srgbClr val="003399"/>
                </a:solidFill>
                <a:cs typeface="Times New Roman" pitchFamily="18" charset="0"/>
              </a:rPr>
              <a:pPr/>
              <a:t>26</a:t>
            </a:fld>
            <a:endParaRPr lang="en-US" sz="1200">
              <a:solidFill>
                <a:srgbClr val="003399"/>
              </a:solidFill>
            </a:endParaRPr>
          </a:p>
        </p:txBody>
      </p:sp>
      <p:sp>
        <p:nvSpPr>
          <p:cNvPr id="1082370" name="Rectangle 2"/>
          <p:cNvSpPr>
            <a:spLocks noGrp="1" noChangeArrowheads="1"/>
          </p:cNvSpPr>
          <p:nvPr>
            <p:ph type="title"/>
          </p:nvPr>
        </p:nvSpPr>
        <p:spPr/>
        <p:txBody>
          <a:bodyPr/>
          <a:lstStyle/>
          <a:p>
            <a:r>
              <a:rPr lang="en-US" sz="2800"/>
              <a:t>9. Cramer-Rao Lower Bound (CRLB) (7)</a:t>
            </a:r>
          </a:p>
        </p:txBody>
      </p:sp>
      <p:sp>
        <p:nvSpPr>
          <p:cNvPr id="1082371" name="Rectangle 3"/>
          <p:cNvSpPr>
            <a:spLocks noGrp="1" noChangeArrowheads="1"/>
          </p:cNvSpPr>
          <p:nvPr>
            <p:ph type="body" idx="1"/>
          </p:nvPr>
        </p:nvSpPr>
        <p:spPr>
          <a:xfrm>
            <a:off x="685800" y="914400"/>
            <a:ext cx="7772400" cy="5181600"/>
          </a:xfrm>
        </p:spPr>
        <p:txBody>
          <a:bodyPr/>
          <a:lstStyle/>
          <a:p>
            <a:r>
              <a:rPr lang="en-US" sz="2000" b="1" u="sng">
                <a:latin typeface="Times New Roman" pitchFamily="18" charset="0"/>
              </a:rPr>
              <a:t>Steps to find the CRLB</a:t>
            </a:r>
            <a:r>
              <a:rPr lang="en-US" sz="2000" b="1">
                <a:latin typeface="Times New Roman" pitchFamily="18" charset="0"/>
              </a:rPr>
              <a:t>:</a:t>
            </a:r>
          </a:p>
          <a:p>
            <a:pPr lvl="1">
              <a:buFont typeface="Wingdings" pitchFamily="2" charset="2"/>
              <a:buNone/>
            </a:pPr>
            <a:r>
              <a:rPr lang="en-US" sz="2000">
                <a:latin typeface="Times New Roman" pitchFamily="18" charset="0"/>
              </a:rPr>
              <a:t>1. Write log 1ikelihood function as a function of </a:t>
            </a:r>
            <a:r>
              <a:rPr lang="en-US" sz="2000" i="1">
                <a:latin typeface="Times New Roman" pitchFamily="18" charset="0"/>
              </a:rPr>
              <a:t>θ</a:t>
            </a:r>
            <a:r>
              <a:rPr lang="en-US" sz="2000">
                <a:latin typeface="Times New Roman" pitchFamily="18" charset="0"/>
              </a:rPr>
              <a:t>: </a:t>
            </a:r>
          </a:p>
          <a:p>
            <a:pPr lvl="1" algn="ctr">
              <a:buFont typeface="Wingdings" pitchFamily="2" charset="2"/>
              <a:buNone/>
            </a:pPr>
            <a:r>
              <a:rPr lang="en-US" sz="2000">
                <a:latin typeface="Times New Roman" pitchFamily="18" charset="0"/>
              </a:rPr>
              <a:t>ln </a:t>
            </a:r>
            <a:r>
              <a:rPr lang="en-US" sz="2000" i="1">
                <a:latin typeface="Times New Roman" pitchFamily="18" charset="0"/>
              </a:rPr>
              <a:t>p</a:t>
            </a:r>
            <a:r>
              <a:rPr lang="en-US" sz="2000">
                <a:latin typeface="Times New Roman" pitchFamily="18" charset="0"/>
              </a:rPr>
              <a:t>(</a:t>
            </a:r>
            <a:r>
              <a:rPr lang="en-US" sz="2000" b="1">
                <a:latin typeface="Times New Roman" pitchFamily="18" charset="0"/>
              </a:rPr>
              <a:t>x</a:t>
            </a:r>
            <a:r>
              <a:rPr lang="en-US" sz="2000">
                <a:latin typeface="Times New Roman" pitchFamily="18" charset="0"/>
              </a:rPr>
              <a:t>; </a:t>
            </a:r>
            <a:r>
              <a:rPr lang="en-US" sz="2000" i="1">
                <a:latin typeface="Times New Roman" pitchFamily="18" charset="0"/>
              </a:rPr>
              <a:t>θ</a:t>
            </a:r>
            <a:r>
              <a:rPr lang="en-US" sz="2000">
                <a:latin typeface="Times New Roman" pitchFamily="18" charset="0"/>
              </a:rPr>
              <a:t>)</a:t>
            </a:r>
          </a:p>
          <a:p>
            <a:pPr lvl="1" algn="ctr">
              <a:buFont typeface="Wingdings" pitchFamily="2" charset="2"/>
              <a:buNone/>
            </a:pPr>
            <a:endParaRPr lang="en-US" sz="1000">
              <a:latin typeface="Times New Roman" pitchFamily="18" charset="0"/>
            </a:endParaRPr>
          </a:p>
          <a:p>
            <a:pPr lvl="1">
              <a:buFont typeface="Wingdings" pitchFamily="2" charset="2"/>
              <a:buNone/>
            </a:pPr>
            <a:r>
              <a:rPr lang="en-US" sz="2000">
                <a:latin typeface="Times New Roman" pitchFamily="18" charset="0"/>
              </a:rPr>
              <a:t>2. Fix </a:t>
            </a:r>
            <a:r>
              <a:rPr lang="en-US" sz="2000" b="1">
                <a:latin typeface="Times New Roman" pitchFamily="18" charset="0"/>
              </a:rPr>
              <a:t>x</a:t>
            </a:r>
            <a:r>
              <a:rPr lang="en-US" sz="2000">
                <a:latin typeface="Times New Roman" pitchFamily="18" charset="0"/>
              </a:rPr>
              <a:t> and take 2</a:t>
            </a:r>
            <a:r>
              <a:rPr lang="en-US" sz="2000" baseline="30000">
                <a:latin typeface="Times New Roman" pitchFamily="18" charset="0"/>
              </a:rPr>
              <a:t>nd </a:t>
            </a:r>
            <a:r>
              <a:rPr lang="en-US" sz="2000">
                <a:latin typeface="Times New Roman" pitchFamily="18" charset="0"/>
              </a:rPr>
              <a:t>partial of LLF: </a:t>
            </a:r>
          </a:p>
          <a:p>
            <a:pPr lvl="1" algn="ctr">
              <a:buFont typeface="Wingdings" pitchFamily="2" charset="2"/>
              <a:buNone/>
            </a:pPr>
            <a:r>
              <a:rPr lang="en-US" sz="2000">
                <a:latin typeface="Times New Roman" pitchFamily="18" charset="0"/>
              </a:rPr>
              <a:t>∂</a:t>
            </a:r>
            <a:r>
              <a:rPr lang="en-US" sz="2000" baseline="30000">
                <a:latin typeface="Times New Roman" pitchFamily="18" charset="0"/>
              </a:rPr>
              <a:t>2</a:t>
            </a:r>
            <a:r>
              <a:rPr lang="en-US" sz="2000">
                <a:latin typeface="Times New Roman" pitchFamily="18" charset="0"/>
              </a:rPr>
              <a:t>ln </a:t>
            </a:r>
            <a:r>
              <a:rPr lang="en-US" sz="2000" i="1">
                <a:latin typeface="Times New Roman" pitchFamily="18" charset="0"/>
              </a:rPr>
              <a:t>p</a:t>
            </a:r>
            <a:r>
              <a:rPr lang="en-US" sz="2000">
                <a:latin typeface="Times New Roman" pitchFamily="18" charset="0"/>
              </a:rPr>
              <a:t>(</a:t>
            </a:r>
            <a:r>
              <a:rPr lang="en-US" sz="2000" b="1">
                <a:latin typeface="Times New Roman" pitchFamily="18" charset="0"/>
              </a:rPr>
              <a:t>x</a:t>
            </a:r>
            <a:r>
              <a:rPr lang="en-US" sz="2000">
                <a:latin typeface="Times New Roman" pitchFamily="18" charset="0"/>
              </a:rPr>
              <a:t>; </a:t>
            </a:r>
            <a:r>
              <a:rPr lang="en-US" sz="2000" i="1">
                <a:latin typeface="Times New Roman" pitchFamily="18" charset="0"/>
              </a:rPr>
              <a:t>θ</a:t>
            </a:r>
            <a:r>
              <a:rPr lang="en-US" sz="2000">
                <a:latin typeface="Times New Roman" pitchFamily="18" charset="0"/>
              </a:rPr>
              <a:t>)/∂θ</a:t>
            </a:r>
            <a:r>
              <a:rPr lang="en-US" sz="2000" baseline="30000">
                <a:latin typeface="Times New Roman" pitchFamily="18" charset="0"/>
              </a:rPr>
              <a:t>2</a:t>
            </a:r>
          </a:p>
          <a:p>
            <a:pPr lvl="1" algn="ctr">
              <a:buFont typeface="Wingdings" pitchFamily="2" charset="2"/>
              <a:buNone/>
            </a:pPr>
            <a:endParaRPr lang="en-US" sz="1000" baseline="30000">
              <a:latin typeface="Times New Roman" pitchFamily="18" charset="0"/>
            </a:endParaRPr>
          </a:p>
          <a:p>
            <a:pPr lvl="1">
              <a:buFont typeface="Wingdings" pitchFamily="2" charset="2"/>
              <a:buNone/>
            </a:pPr>
            <a:r>
              <a:rPr lang="en-US" sz="2000">
                <a:latin typeface="Times New Roman" pitchFamily="18" charset="0"/>
              </a:rPr>
              <a:t>3. If result still depends on </a:t>
            </a:r>
            <a:r>
              <a:rPr lang="en-US" sz="2000" b="1">
                <a:latin typeface="Times New Roman" pitchFamily="18" charset="0"/>
              </a:rPr>
              <a:t>x</a:t>
            </a:r>
            <a:r>
              <a:rPr lang="en-US" sz="2000">
                <a:latin typeface="Times New Roman" pitchFamily="18" charset="0"/>
              </a:rPr>
              <a:t>:</a:t>
            </a:r>
          </a:p>
          <a:p>
            <a:pPr lvl="1">
              <a:buFont typeface="Wingdings" pitchFamily="2" charset="2"/>
              <a:buNone/>
            </a:pPr>
            <a:r>
              <a:rPr lang="en-US" sz="2000">
                <a:latin typeface="Times New Roman" pitchFamily="18" charset="0"/>
              </a:rPr>
              <a:t>	• Fix </a:t>
            </a:r>
            <a:r>
              <a:rPr lang="en-US" sz="2000" i="1">
                <a:latin typeface="Times New Roman" pitchFamily="18" charset="0"/>
              </a:rPr>
              <a:t>θ</a:t>
            </a:r>
            <a:r>
              <a:rPr lang="en-US" sz="2000">
                <a:latin typeface="Times New Roman" pitchFamily="18" charset="0"/>
              </a:rPr>
              <a:t> and take expected value with respect to </a:t>
            </a:r>
            <a:r>
              <a:rPr lang="en-US" sz="2000" b="1">
                <a:latin typeface="Times New Roman" pitchFamily="18" charset="0"/>
              </a:rPr>
              <a:t>x</a:t>
            </a:r>
          </a:p>
          <a:p>
            <a:pPr lvl="1">
              <a:buFont typeface="Wingdings" pitchFamily="2" charset="2"/>
              <a:buNone/>
            </a:pPr>
            <a:r>
              <a:rPr lang="en-US" sz="2000">
                <a:latin typeface="Times New Roman" pitchFamily="18" charset="0"/>
              </a:rPr>
              <a:t>	• Otherwise skip this step</a:t>
            </a:r>
          </a:p>
          <a:p>
            <a:pPr lvl="1">
              <a:buFont typeface="Wingdings" pitchFamily="2" charset="2"/>
              <a:buNone/>
            </a:pPr>
            <a:endParaRPr lang="en-US" sz="1000">
              <a:latin typeface="Times New Roman" pitchFamily="18" charset="0"/>
            </a:endParaRPr>
          </a:p>
          <a:p>
            <a:pPr lvl="1">
              <a:buFont typeface="Wingdings" pitchFamily="2" charset="2"/>
              <a:buNone/>
            </a:pPr>
            <a:r>
              <a:rPr lang="en-US" sz="2000">
                <a:latin typeface="Times New Roman" pitchFamily="18" charset="0"/>
              </a:rPr>
              <a:t>4. Result may still depend on </a:t>
            </a:r>
            <a:r>
              <a:rPr lang="en-US" sz="2000" i="1">
                <a:latin typeface="Times New Roman" pitchFamily="18" charset="0"/>
              </a:rPr>
              <a:t>θ</a:t>
            </a:r>
            <a:r>
              <a:rPr lang="en-US" sz="2000">
                <a:latin typeface="Times New Roman" pitchFamily="18" charset="0"/>
              </a:rPr>
              <a:t>: Evaluate at each specific value of </a:t>
            </a:r>
            <a:r>
              <a:rPr lang="en-US" sz="2000" i="1">
                <a:latin typeface="Times New Roman" pitchFamily="18" charset="0"/>
              </a:rPr>
              <a:t>θ</a:t>
            </a:r>
            <a:r>
              <a:rPr lang="en-US" sz="2000">
                <a:latin typeface="Times New Roman" pitchFamily="18" charset="0"/>
              </a:rPr>
              <a:t> desired.  </a:t>
            </a:r>
          </a:p>
          <a:p>
            <a:pPr lvl="1">
              <a:buFont typeface="Wingdings" pitchFamily="2" charset="2"/>
              <a:buNone/>
            </a:pPr>
            <a:endParaRPr lang="en-US" sz="1000">
              <a:latin typeface="Times New Roman" pitchFamily="18" charset="0"/>
            </a:endParaRPr>
          </a:p>
          <a:p>
            <a:pPr lvl="1">
              <a:buFont typeface="Wingdings" pitchFamily="2" charset="2"/>
              <a:buNone/>
            </a:pPr>
            <a:r>
              <a:rPr lang="en-US" sz="2000">
                <a:latin typeface="Times New Roman" pitchFamily="18" charset="0"/>
              </a:rPr>
              <a:t>5. Negate and form reciprocal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4"/>
          <p:cNvSpPr>
            <a:spLocks noGrp="1"/>
          </p:cNvSpPr>
          <p:nvPr>
            <p:ph type="dt" sz="half" idx="10"/>
          </p:nvPr>
        </p:nvSpPr>
        <p:spPr/>
        <p:txBody>
          <a:bodyPr/>
          <a:lstStyle/>
          <a:p>
            <a:r>
              <a:rPr lang="en-US"/>
              <a:t>		 </a:t>
            </a:r>
            <a:r>
              <a:rPr lang="en-US" sz="1200"/>
              <a:t> </a:t>
            </a:r>
            <a:fld id="{30F62B79-E254-4423-A69D-2F8DC3671293}" type="slidenum">
              <a:rPr lang="en-US" sz="1200">
                <a:solidFill>
                  <a:srgbClr val="003399"/>
                </a:solidFill>
                <a:cs typeface="Times New Roman" pitchFamily="18" charset="0"/>
              </a:rPr>
              <a:pPr/>
              <a:t>27</a:t>
            </a:fld>
            <a:endParaRPr lang="en-US" sz="1200">
              <a:solidFill>
                <a:srgbClr val="003399"/>
              </a:solidFill>
            </a:endParaRPr>
          </a:p>
        </p:txBody>
      </p:sp>
      <p:sp>
        <p:nvSpPr>
          <p:cNvPr id="1083397" name="Rectangle 5"/>
          <p:cNvSpPr>
            <a:spLocks noGrp="1" noChangeArrowheads="1"/>
          </p:cNvSpPr>
          <p:nvPr>
            <p:ph type="title"/>
          </p:nvPr>
        </p:nvSpPr>
        <p:spPr/>
        <p:txBody>
          <a:bodyPr/>
          <a:lstStyle/>
          <a:p>
            <a:r>
              <a:rPr lang="en-US" sz="2800"/>
              <a:t>9. Cramer-Rao Lower Bound (CRLB) (8)</a:t>
            </a:r>
          </a:p>
        </p:txBody>
      </p:sp>
      <p:sp>
        <p:nvSpPr>
          <p:cNvPr id="1083395" name="Rectangle 3"/>
          <p:cNvSpPr>
            <a:spLocks noGrp="1" noChangeArrowheads="1"/>
          </p:cNvSpPr>
          <p:nvPr>
            <p:ph type="body" sz="half" idx="1"/>
          </p:nvPr>
        </p:nvSpPr>
        <p:spPr>
          <a:xfrm>
            <a:off x="685800" y="914400"/>
            <a:ext cx="7848600" cy="5181600"/>
          </a:xfrm>
        </p:spPr>
        <p:txBody>
          <a:bodyPr/>
          <a:lstStyle/>
          <a:p>
            <a:pPr>
              <a:buFont typeface="Wingdings" pitchFamily="2" charset="2"/>
              <a:buNone/>
            </a:pPr>
            <a:r>
              <a:rPr lang="en-US" sz="2000" b="1" u="sng">
                <a:latin typeface="Times New Roman" pitchFamily="18" charset="0"/>
              </a:rPr>
              <a:t>Example</a:t>
            </a:r>
            <a:r>
              <a:rPr lang="en-US" sz="2000">
                <a:latin typeface="Times New Roman" pitchFamily="18" charset="0"/>
              </a:rPr>
              <a:t>: </a:t>
            </a:r>
            <a:r>
              <a:rPr lang="en-US" sz="2000" b="1">
                <a:latin typeface="Times New Roman" pitchFamily="18" charset="0"/>
              </a:rPr>
              <a:t>CRLB for DC in AWGN</a:t>
            </a:r>
          </a:p>
          <a:p>
            <a:pPr>
              <a:buFont typeface="Wingdings" pitchFamily="2" charset="2"/>
              <a:buNone/>
            </a:pPr>
            <a:endParaRPr lang="en-US" sz="800">
              <a:latin typeface="Times New Roman" pitchFamily="18" charset="0"/>
            </a:endParaRPr>
          </a:p>
          <a:p>
            <a:pPr algn="ctr">
              <a:buFont typeface="Wingdings" pitchFamily="2" charset="2"/>
              <a:buNone/>
            </a:pPr>
            <a:r>
              <a:rPr lang="en-US" sz="2000" i="1">
                <a:latin typeface="Times New Roman" pitchFamily="18" charset="0"/>
              </a:rPr>
              <a:t>x</a:t>
            </a:r>
            <a:r>
              <a:rPr lang="en-US" sz="2000">
                <a:latin typeface="Times New Roman" pitchFamily="18" charset="0"/>
              </a:rPr>
              <a:t>[</a:t>
            </a:r>
            <a:r>
              <a:rPr lang="en-US" sz="2000" i="1">
                <a:latin typeface="Times New Roman" pitchFamily="18" charset="0"/>
              </a:rPr>
              <a:t>n</a:t>
            </a:r>
            <a:r>
              <a:rPr lang="en-US" sz="2000">
                <a:latin typeface="Times New Roman" pitchFamily="18" charset="0"/>
              </a:rPr>
              <a:t>] = </a:t>
            </a:r>
            <a:r>
              <a:rPr lang="en-US" sz="2000" i="1">
                <a:latin typeface="Times New Roman" pitchFamily="18" charset="0"/>
              </a:rPr>
              <a:t>A</a:t>
            </a:r>
            <a:r>
              <a:rPr lang="en-US" sz="2000">
                <a:latin typeface="Times New Roman" pitchFamily="18" charset="0"/>
              </a:rPr>
              <a:t>+ </a:t>
            </a:r>
            <a:r>
              <a:rPr lang="en-US" sz="2000" i="1">
                <a:latin typeface="Times New Roman" pitchFamily="18" charset="0"/>
              </a:rPr>
              <a:t>w</a:t>
            </a:r>
            <a:r>
              <a:rPr lang="en-US" sz="2000">
                <a:latin typeface="Times New Roman" pitchFamily="18" charset="0"/>
              </a:rPr>
              <a:t>[</a:t>
            </a:r>
            <a:r>
              <a:rPr lang="en-US" sz="2000" i="1">
                <a:latin typeface="Times New Roman" pitchFamily="18" charset="0"/>
              </a:rPr>
              <a:t>n</a:t>
            </a:r>
            <a:r>
              <a:rPr lang="en-US" sz="2000">
                <a:latin typeface="Times New Roman" pitchFamily="18" charset="0"/>
              </a:rPr>
              <a:t>],  </a:t>
            </a:r>
            <a:r>
              <a:rPr lang="pt-BR" sz="2000" i="1">
                <a:latin typeface="Times New Roman" pitchFamily="18" charset="0"/>
              </a:rPr>
              <a:t>n</a:t>
            </a:r>
            <a:r>
              <a:rPr lang="pt-BR" sz="2000">
                <a:latin typeface="Times New Roman" pitchFamily="18" charset="0"/>
              </a:rPr>
              <a:t> = 0, 1, … , </a:t>
            </a:r>
            <a:r>
              <a:rPr lang="pt-BR" sz="2000" i="1">
                <a:latin typeface="Times New Roman" pitchFamily="18" charset="0"/>
              </a:rPr>
              <a:t>N</a:t>
            </a:r>
            <a:r>
              <a:rPr lang="pt-BR" sz="2000">
                <a:latin typeface="Times New Roman" pitchFamily="18" charset="0"/>
              </a:rPr>
              <a:t> –1</a:t>
            </a:r>
            <a:endParaRPr lang="en-US" sz="2000">
              <a:latin typeface="Times New Roman" pitchFamily="18" charset="0"/>
            </a:endParaRPr>
          </a:p>
          <a:p>
            <a:pPr algn="ctr">
              <a:buFont typeface="Wingdings" pitchFamily="2" charset="2"/>
              <a:buNone/>
            </a:pPr>
            <a:endParaRPr lang="en-US" sz="800">
              <a:latin typeface="Times New Roman" pitchFamily="18" charset="0"/>
            </a:endParaRPr>
          </a:p>
          <a:p>
            <a:pPr>
              <a:buFont typeface="Wingdings" pitchFamily="2" charset="2"/>
              <a:buNone/>
            </a:pPr>
            <a:r>
              <a:rPr lang="en-US" sz="2000">
                <a:latin typeface="Times New Roman" pitchFamily="18" charset="0"/>
              </a:rPr>
              <a:t>		  where </a:t>
            </a:r>
            <a:r>
              <a:rPr lang="en-US" sz="2000" i="1">
                <a:latin typeface="Times New Roman" pitchFamily="18" charset="0"/>
              </a:rPr>
              <a:t>w</a:t>
            </a:r>
            <a:r>
              <a:rPr lang="en-US" sz="2000">
                <a:latin typeface="Times New Roman" pitchFamily="18" charset="0"/>
              </a:rPr>
              <a:t>[</a:t>
            </a:r>
            <a:r>
              <a:rPr lang="en-US" sz="2000" i="1">
                <a:latin typeface="Times New Roman" pitchFamily="18" charset="0"/>
              </a:rPr>
              <a:t>n</a:t>
            </a:r>
            <a:r>
              <a:rPr lang="en-US" sz="2000">
                <a:latin typeface="Times New Roman" pitchFamily="18" charset="0"/>
              </a:rPr>
              <a:t>] ~ </a:t>
            </a:r>
            <a:r>
              <a:rPr lang="en-US" sz="2000" i="1">
                <a:latin typeface="Times New Roman" pitchFamily="18" charset="0"/>
              </a:rPr>
              <a:t>N</a:t>
            </a:r>
            <a:r>
              <a:rPr lang="en-US" sz="2000">
                <a:latin typeface="Times New Roman" pitchFamily="18" charset="0"/>
              </a:rPr>
              <a:t>(0, </a:t>
            </a:r>
            <a:r>
              <a:rPr lang="en-US" sz="2000" i="1">
                <a:latin typeface="Times New Roman" pitchFamily="18" charset="0"/>
              </a:rPr>
              <a:t>σ</a:t>
            </a:r>
            <a:r>
              <a:rPr lang="en-US" sz="2000" baseline="30000">
                <a:latin typeface="Times New Roman" pitchFamily="18" charset="0"/>
              </a:rPr>
              <a:t>2</a:t>
            </a:r>
            <a:r>
              <a:rPr lang="en-US" sz="2000">
                <a:latin typeface="Times New Roman" pitchFamily="18" charset="0"/>
              </a:rPr>
              <a:t>) and white.</a:t>
            </a:r>
          </a:p>
          <a:p>
            <a:pPr>
              <a:buFont typeface="Wingdings" pitchFamily="2" charset="2"/>
              <a:buNone/>
            </a:pPr>
            <a:endParaRPr lang="en-US" sz="2000">
              <a:latin typeface="Times New Roman" pitchFamily="18" charset="0"/>
            </a:endParaRPr>
          </a:p>
          <a:p>
            <a:pPr>
              <a:buFont typeface="Wingdings" pitchFamily="2" charset="2"/>
              <a:buNone/>
            </a:pPr>
            <a:r>
              <a:rPr lang="en-US" sz="2000">
                <a:latin typeface="Times New Roman" pitchFamily="18" charset="0"/>
              </a:rPr>
              <a:t>Need likelihood function:</a:t>
            </a:r>
          </a:p>
          <a:p>
            <a:pPr>
              <a:buFont typeface="Wingdings" pitchFamily="2" charset="2"/>
              <a:buNone/>
            </a:pPr>
            <a:endParaRPr lang="en-US" sz="2000">
              <a:latin typeface="Times New Roman" pitchFamily="18" charset="0"/>
            </a:endParaRPr>
          </a:p>
        </p:txBody>
      </p:sp>
      <p:graphicFrame>
        <p:nvGraphicFramePr>
          <p:cNvPr id="1083396" name="Object 4"/>
          <p:cNvGraphicFramePr>
            <a:graphicFrameLocks noChangeAspect="1"/>
          </p:cNvGraphicFramePr>
          <p:nvPr>
            <p:ph sz="half" idx="2"/>
          </p:nvPr>
        </p:nvGraphicFramePr>
        <p:xfrm>
          <a:off x="2209800" y="3124200"/>
          <a:ext cx="4267200" cy="2416175"/>
        </p:xfrm>
        <a:graphic>
          <a:graphicData uri="http://schemas.openxmlformats.org/presentationml/2006/ole">
            <p:oleObj spid="_x0000_s1083396" name="Equation" r:id="rId3" imgW="2514600" imgH="1422360" progId="">
              <p:embed/>
            </p:oleObj>
          </a:graphicData>
        </a:graphic>
      </p:graphicFrame>
      <p:sp>
        <p:nvSpPr>
          <p:cNvPr id="1083399" name="Text Box 7"/>
          <p:cNvSpPr txBox="1">
            <a:spLocks noChangeArrowheads="1"/>
          </p:cNvSpPr>
          <p:nvPr/>
        </p:nvSpPr>
        <p:spPr bwMode="auto">
          <a:xfrm>
            <a:off x="6553200" y="3352800"/>
            <a:ext cx="1911350" cy="366713"/>
          </a:xfrm>
          <a:prstGeom prst="rect">
            <a:avLst/>
          </a:prstGeom>
          <a:noFill/>
          <a:ln w="9525">
            <a:noFill/>
            <a:miter lim="800000"/>
            <a:headEnd/>
            <a:tailEnd/>
          </a:ln>
          <a:effectLst/>
        </p:spPr>
        <p:txBody>
          <a:bodyPr wrap="none">
            <a:spAutoFit/>
          </a:bodyPr>
          <a:lstStyle/>
          <a:p>
            <a:r>
              <a:rPr lang="en-US" sz="1800">
                <a:latin typeface="Times New Roman" pitchFamily="18" charset="0"/>
              </a:rPr>
              <a:t>(Due to whiteness)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5"/>
          <p:cNvSpPr>
            <a:spLocks noGrp="1"/>
          </p:cNvSpPr>
          <p:nvPr>
            <p:ph type="dt" sz="half" idx="10"/>
          </p:nvPr>
        </p:nvSpPr>
        <p:spPr/>
        <p:txBody>
          <a:bodyPr/>
          <a:lstStyle/>
          <a:p>
            <a:r>
              <a:rPr lang="en-US"/>
              <a:t>		 </a:t>
            </a:r>
            <a:r>
              <a:rPr lang="en-US" sz="1200"/>
              <a:t> </a:t>
            </a:r>
            <a:fld id="{A815BDCB-4527-4853-BA59-4DDFD15E14A9}" type="slidenum">
              <a:rPr lang="en-US" sz="1200">
                <a:solidFill>
                  <a:srgbClr val="003399"/>
                </a:solidFill>
                <a:cs typeface="Times New Roman" pitchFamily="18" charset="0"/>
              </a:rPr>
              <a:pPr/>
              <a:t>28</a:t>
            </a:fld>
            <a:endParaRPr lang="en-US" sz="1200">
              <a:solidFill>
                <a:srgbClr val="003399"/>
              </a:solidFill>
            </a:endParaRPr>
          </a:p>
        </p:txBody>
      </p:sp>
      <p:sp>
        <p:nvSpPr>
          <p:cNvPr id="1085448" name="Rectangle 8"/>
          <p:cNvSpPr>
            <a:spLocks noGrp="1" noChangeArrowheads="1"/>
          </p:cNvSpPr>
          <p:nvPr>
            <p:ph type="title"/>
          </p:nvPr>
        </p:nvSpPr>
        <p:spPr/>
        <p:txBody>
          <a:bodyPr/>
          <a:lstStyle/>
          <a:p>
            <a:r>
              <a:rPr lang="en-US" sz="2800"/>
              <a:t>9. Cramer-Rao Lower Bound (CRLB) (9)</a:t>
            </a:r>
          </a:p>
        </p:txBody>
      </p:sp>
      <p:sp>
        <p:nvSpPr>
          <p:cNvPr id="1085443" name="Rectangle 3"/>
          <p:cNvSpPr>
            <a:spLocks noGrp="1" noChangeArrowheads="1"/>
          </p:cNvSpPr>
          <p:nvPr>
            <p:ph type="body" sz="half" idx="1"/>
          </p:nvPr>
        </p:nvSpPr>
        <p:spPr>
          <a:xfrm>
            <a:off x="685800" y="914400"/>
            <a:ext cx="7924800" cy="5181600"/>
          </a:xfrm>
        </p:spPr>
        <p:txBody>
          <a:bodyPr/>
          <a:lstStyle/>
          <a:p>
            <a:pPr>
              <a:buFont typeface="Wingdings" pitchFamily="2" charset="2"/>
              <a:buNone/>
            </a:pPr>
            <a:r>
              <a:rPr lang="en-US" sz="2000">
                <a:latin typeface="Times New Roman" pitchFamily="18" charset="0"/>
              </a:rPr>
              <a:t>Now take ln to get LLF:</a:t>
            </a: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r>
              <a:rPr lang="en-US" sz="2000">
                <a:latin typeface="Times New Roman" pitchFamily="18" charset="0"/>
              </a:rPr>
              <a:t>Now take first partial with respect to </a:t>
            </a:r>
            <a:r>
              <a:rPr lang="en-US" sz="2000" i="1">
                <a:latin typeface="Times New Roman" pitchFamily="18" charset="0"/>
              </a:rPr>
              <a:t>A</a:t>
            </a:r>
            <a:r>
              <a:rPr lang="en-US" sz="2000">
                <a:latin typeface="Times New Roman" pitchFamily="18" charset="0"/>
              </a:rPr>
              <a:t>:</a:t>
            </a: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r>
              <a:rPr lang="en-US" sz="2000">
                <a:latin typeface="Times New Roman" pitchFamily="18" charset="0"/>
              </a:rPr>
              <a:t>Take partial again</a:t>
            </a:r>
            <a:r>
              <a:rPr lang="en-US" sz="2000"/>
              <a:t>:</a:t>
            </a:r>
          </a:p>
        </p:txBody>
      </p:sp>
      <p:graphicFrame>
        <p:nvGraphicFramePr>
          <p:cNvPr id="1085444" name="Object 4"/>
          <p:cNvGraphicFramePr>
            <a:graphicFrameLocks noChangeAspect="1"/>
          </p:cNvGraphicFramePr>
          <p:nvPr>
            <p:ph sz="quarter" idx="2"/>
          </p:nvPr>
        </p:nvGraphicFramePr>
        <p:xfrm>
          <a:off x="1981200" y="1293813"/>
          <a:ext cx="5105400" cy="1296987"/>
        </p:xfrm>
        <a:graphic>
          <a:graphicData uri="http://schemas.openxmlformats.org/presentationml/2006/ole">
            <p:oleObj spid="_x0000_s1085444" name="Equation" r:id="rId3" imgW="2997000" imgH="761760" progId="">
              <p:embed/>
            </p:oleObj>
          </a:graphicData>
        </a:graphic>
      </p:graphicFrame>
      <p:graphicFrame>
        <p:nvGraphicFramePr>
          <p:cNvPr id="1085447" name="Object 7"/>
          <p:cNvGraphicFramePr>
            <a:graphicFrameLocks noChangeAspect="1"/>
          </p:cNvGraphicFramePr>
          <p:nvPr>
            <p:ph sz="quarter" idx="3"/>
          </p:nvPr>
        </p:nvGraphicFramePr>
        <p:xfrm>
          <a:off x="1905000" y="3232150"/>
          <a:ext cx="5410200" cy="730250"/>
        </p:xfrm>
        <a:graphic>
          <a:graphicData uri="http://schemas.openxmlformats.org/presentationml/2006/ole">
            <p:oleObj spid="_x0000_s1085447" name="Equation" r:id="rId4" imgW="3200400" imgH="431640" progId="">
              <p:embed/>
            </p:oleObj>
          </a:graphicData>
        </a:graphic>
      </p:graphicFrame>
      <p:graphicFrame>
        <p:nvGraphicFramePr>
          <p:cNvPr id="1085450" name="Object 10"/>
          <p:cNvGraphicFramePr>
            <a:graphicFrameLocks noChangeAspect="1"/>
          </p:cNvGraphicFramePr>
          <p:nvPr/>
        </p:nvGraphicFramePr>
        <p:xfrm>
          <a:off x="3505200" y="4572000"/>
          <a:ext cx="2209800" cy="681038"/>
        </p:xfrm>
        <a:graphic>
          <a:graphicData uri="http://schemas.openxmlformats.org/presentationml/2006/ole">
            <p:oleObj spid="_x0000_s1085450" name="Equation" r:id="rId5" imgW="1358640" imgH="419040" progId="">
              <p:embed/>
            </p:oleObj>
          </a:graphicData>
        </a:graphic>
      </p:graphicFrame>
      <p:sp>
        <p:nvSpPr>
          <p:cNvPr id="1085451" name="Text Box 11"/>
          <p:cNvSpPr txBox="1">
            <a:spLocks noChangeArrowheads="1"/>
          </p:cNvSpPr>
          <p:nvPr/>
        </p:nvSpPr>
        <p:spPr bwMode="auto">
          <a:xfrm>
            <a:off x="2133600" y="5486400"/>
            <a:ext cx="5426075" cy="396875"/>
          </a:xfrm>
          <a:prstGeom prst="rect">
            <a:avLst/>
          </a:prstGeom>
          <a:noFill/>
          <a:ln w="9525">
            <a:noFill/>
            <a:miter lim="800000"/>
            <a:headEnd/>
            <a:tailEnd/>
          </a:ln>
          <a:effectLst/>
        </p:spPr>
        <p:txBody>
          <a:bodyPr wrap="none">
            <a:spAutoFit/>
          </a:bodyPr>
          <a:lstStyle/>
          <a:p>
            <a:r>
              <a:rPr lang="en-US">
                <a:latin typeface="Times New Roman" pitchFamily="18" charset="0"/>
                <a:cs typeface="Times New Roman" pitchFamily="18" charset="0"/>
              </a:rPr>
              <a:t>(Doesn’t depend on </a:t>
            </a:r>
            <a:r>
              <a:rPr lang="en-US" b="1">
                <a:latin typeface="Times New Roman" pitchFamily="18" charset="0"/>
                <a:cs typeface="Times New Roman" pitchFamily="18" charset="0"/>
              </a:rPr>
              <a:t>x</a:t>
            </a:r>
            <a:r>
              <a:rPr lang="en-US">
                <a:latin typeface="Times New Roman" pitchFamily="18" charset="0"/>
                <a:cs typeface="Times New Roman" pitchFamily="18" charset="0"/>
              </a:rPr>
              <a:t> so we don’t need to do </a:t>
            </a:r>
            <a:r>
              <a:rPr lang="en-US" i="1">
                <a:latin typeface="Times New Roman" pitchFamily="18" charset="0"/>
                <a:cs typeface="Times New Roman" pitchFamily="18" charset="0"/>
              </a:rPr>
              <a:t>E</a:t>
            </a:r>
            <a:r>
              <a:rPr lang="en-US">
                <a:latin typeface="Times New Roman" pitchFamily="18" charset="0"/>
                <a:cs typeface="Times New Roman" pitchFamily="18" charset="0"/>
              </a:rPr>
              <a:t>{.})</a:t>
            </a:r>
            <a:r>
              <a:rPr lang="en-US"/>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5"/>
          <p:cNvSpPr>
            <a:spLocks noGrp="1"/>
          </p:cNvSpPr>
          <p:nvPr>
            <p:ph type="dt" sz="half" idx="10"/>
          </p:nvPr>
        </p:nvSpPr>
        <p:spPr/>
        <p:txBody>
          <a:bodyPr/>
          <a:lstStyle/>
          <a:p>
            <a:r>
              <a:rPr lang="en-US"/>
              <a:t>		 </a:t>
            </a:r>
            <a:r>
              <a:rPr lang="en-US" sz="1200"/>
              <a:t> </a:t>
            </a:r>
            <a:fld id="{723BF769-0845-41D0-B68B-72BB0D509FF2}" type="slidenum">
              <a:rPr lang="en-US" sz="1200">
                <a:solidFill>
                  <a:srgbClr val="003399"/>
                </a:solidFill>
                <a:cs typeface="Times New Roman" pitchFamily="18" charset="0"/>
              </a:rPr>
              <a:pPr/>
              <a:t>29</a:t>
            </a:fld>
            <a:endParaRPr lang="en-US" sz="1200">
              <a:solidFill>
                <a:srgbClr val="003399"/>
              </a:solidFill>
            </a:endParaRPr>
          </a:p>
        </p:txBody>
      </p:sp>
      <p:sp>
        <p:nvSpPr>
          <p:cNvPr id="1088520" name="Rectangle 8"/>
          <p:cNvSpPr>
            <a:spLocks noGrp="1" noChangeArrowheads="1"/>
          </p:cNvSpPr>
          <p:nvPr>
            <p:ph type="title"/>
          </p:nvPr>
        </p:nvSpPr>
        <p:spPr/>
        <p:txBody>
          <a:bodyPr/>
          <a:lstStyle/>
          <a:p>
            <a:r>
              <a:rPr lang="en-US" sz="2800"/>
              <a:t>9. Cramer-Rao Lower Bound (CRLB) (10)</a:t>
            </a:r>
          </a:p>
        </p:txBody>
      </p:sp>
      <p:sp>
        <p:nvSpPr>
          <p:cNvPr id="1088515" name="Rectangle 3"/>
          <p:cNvSpPr>
            <a:spLocks noGrp="1" noChangeArrowheads="1"/>
          </p:cNvSpPr>
          <p:nvPr>
            <p:ph type="body" sz="half" idx="1"/>
          </p:nvPr>
        </p:nvSpPr>
        <p:spPr>
          <a:xfrm>
            <a:off x="685800" y="914400"/>
            <a:ext cx="7924800" cy="5181600"/>
          </a:xfrm>
        </p:spPr>
        <p:txBody>
          <a:bodyPr/>
          <a:lstStyle/>
          <a:p>
            <a:pPr marL="0" indent="0">
              <a:buFont typeface="Wingdings" pitchFamily="2" charset="2"/>
              <a:buNone/>
            </a:pPr>
            <a:r>
              <a:rPr lang="en-US" sz="2000">
                <a:latin typeface="Times New Roman" pitchFamily="18" charset="0"/>
              </a:rPr>
              <a:t>Since the result doesn’t depend on </a:t>
            </a:r>
            <a:r>
              <a:rPr lang="en-US" sz="2000" b="1">
                <a:latin typeface="Times New Roman" pitchFamily="18" charset="0"/>
              </a:rPr>
              <a:t>x</a:t>
            </a:r>
            <a:r>
              <a:rPr lang="en-US" sz="2000">
                <a:latin typeface="Times New Roman" pitchFamily="18" charset="0"/>
              </a:rPr>
              <a:t> or </a:t>
            </a:r>
            <a:r>
              <a:rPr lang="en-US" sz="2000" i="1">
                <a:latin typeface="Times New Roman" pitchFamily="18" charset="0"/>
              </a:rPr>
              <a:t>A</a:t>
            </a:r>
            <a:r>
              <a:rPr lang="en-US" sz="2000">
                <a:latin typeface="Times New Roman" pitchFamily="18" charset="0"/>
              </a:rPr>
              <a:t>, all we do is negate and form reciprocal to get CRLB:</a:t>
            </a:r>
          </a:p>
        </p:txBody>
      </p:sp>
      <p:graphicFrame>
        <p:nvGraphicFramePr>
          <p:cNvPr id="1088516" name="Object 4"/>
          <p:cNvGraphicFramePr>
            <a:graphicFrameLocks noChangeAspect="1"/>
          </p:cNvGraphicFramePr>
          <p:nvPr>
            <p:ph sz="quarter" idx="2"/>
          </p:nvPr>
        </p:nvGraphicFramePr>
        <p:xfrm>
          <a:off x="1066800" y="1676400"/>
          <a:ext cx="4572000" cy="1235075"/>
        </p:xfrm>
        <a:graphic>
          <a:graphicData uri="http://schemas.openxmlformats.org/presentationml/2006/ole">
            <p:oleObj spid="_x0000_s1088516" name="Equation" r:id="rId3" imgW="2679480" imgH="723600" progId="">
              <p:embed/>
            </p:oleObj>
          </a:graphicData>
        </a:graphic>
      </p:graphicFrame>
      <p:graphicFrame>
        <p:nvGraphicFramePr>
          <p:cNvPr id="1088519" name="Object 7"/>
          <p:cNvGraphicFramePr>
            <a:graphicFrameLocks noChangeAspect="1"/>
          </p:cNvGraphicFramePr>
          <p:nvPr>
            <p:ph sz="quarter" idx="3"/>
          </p:nvPr>
        </p:nvGraphicFramePr>
        <p:xfrm>
          <a:off x="6096000" y="1676400"/>
          <a:ext cx="1676400" cy="682625"/>
        </p:xfrm>
        <a:graphic>
          <a:graphicData uri="http://schemas.openxmlformats.org/presentationml/2006/ole">
            <p:oleObj spid="_x0000_s1088519" name="Equation" r:id="rId4" imgW="1028520" imgH="419040" progId="">
              <p:embed/>
            </p:oleObj>
          </a:graphicData>
        </a:graphic>
      </p:graphicFrame>
      <p:sp>
        <p:nvSpPr>
          <p:cNvPr id="1088523" name="Line 11"/>
          <p:cNvSpPr>
            <a:spLocks noChangeShapeType="1"/>
          </p:cNvSpPr>
          <p:nvPr/>
        </p:nvSpPr>
        <p:spPr bwMode="auto">
          <a:xfrm flipV="1">
            <a:off x="6705600" y="2362200"/>
            <a:ext cx="304800" cy="762000"/>
          </a:xfrm>
          <a:prstGeom prst="line">
            <a:avLst/>
          </a:prstGeom>
          <a:noFill/>
          <a:ln w="9525">
            <a:solidFill>
              <a:schemeClr val="tx1"/>
            </a:solidFill>
            <a:round/>
            <a:headEnd/>
            <a:tailEnd type="triangle" w="med" len="med"/>
          </a:ln>
          <a:effectLst/>
        </p:spPr>
        <p:txBody>
          <a:bodyPr/>
          <a:lstStyle/>
          <a:p>
            <a:endParaRPr lang="en-US"/>
          </a:p>
        </p:txBody>
      </p:sp>
      <p:pic>
        <p:nvPicPr>
          <p:cNvPr id="1088524" name="Picture 12"/>
          <p:cNvPicPr>
            <a:picLocks noChangeAspect="1" noChangeArrowheads="1"/>
          </p:cNvPicPr>
          <p:nvPr/>
        </p:nvPicPr>
        <p:blipFill>
          <a:blip r:embed="rId5" cstate="print"/>
          <a:srcRect/>
          <a:stretch>
            <a:fillRect/>
          </a:stretch>
        </p:blipFill>
        <p:spPr bwMode="auto">
          <a:xfrm>
            <a:off x="1066800" y="2971800"/>
            <a:ext cx="6038850" cy="3135313"/>
          </a:xfrm>
          <a:prstGeom prst="rect">
            <a:avLst/>
          </a:prstGeom>
          <a:noFill/>
          <a:ln w="9525">
            <a:noFill/>
            <a:miter lim="800000"/>
            <a:headEnd/>
            <a:tailEnd/>
          </a:ln>
          <a:effectLst/>
        </p:spPr>
      </p:pic>
      <p:sp>
        <p:nvSpPr>
          <p:cNvPr id="1088525" name="Text Box 13"/>
          <p:cNvSpPr txBox="1">
            <a:spLocks noChangeArrowheads="1"/>
          </p:cNvSpPr>
          <p:nvPr/>
        </p:nvSpPr>
        <p:spPr bwMode="auto">
          <a:xfrm>
            <a:off x="5316538" y="3048000"/>
            <a:ext cx="2908300" cy="955675"/>
          </a:xfrm>
          <a:prstGeom prst="rect">
            <a:avLst/>
          </a:prstGeom>
          <a:noFill/>
          <a:ln w="9525">
            <a:solidFill>
              <a:schemeClr val="tx1"/>
            </a:solidFill>
            <a:miter lim="800000"/>
            <a:headEnd/>
            <a:tailEnd/>
          </a:ln>
          <a:effectLst/>
        </p:spPr>
        <p:txBody>
          <a:bodyPr wrap="none">
            <a:spAutoFit/>
          </a:bodyPr>
          <a:lstStyle/>
          <a:p>
            <a:pPr>
              <a:buFont typeface="Wingdings" pitchFamily="2" charset="2"/>
              <a:buChar char="§"/>
            </a:pPr>
            <a:r>
              <a:rPr lang="en-US"/>
              <a:t> </a:t>
            </a:r>
            <a:r>
              <a:rPr lang="en-US" sz="1800">
                <a:latin typeface="Times New Roman" pitchFamily="18" charset="0"/>
              </a:rPr>
              <a:t>Doesn’t depend on </a:t>
            </a:r>
            <a:r>
              <a:rPr lang="en-US" sz="1800" i="1">
                <a:latin typeface="Times New Roman" pitchFamily="18" charset="0"/>
              </a:rPr>
              <a:t>A</a:t>
            </a:r>
          </a:p>
          <a:p>
            <a:pPr>
              <a:buFont typeface="Wingdings" pitchFamily="2" charset="2"/>
              <a:buChar char="§"/>
            </a:pPr>
            <a:r>
              <a:rPr lang="en-US" sz="1800">
                <a:latin typeface="Times New Roman" pitchFamily="18" charset="0"/>
              </a:rPr>
              <a:t>  Increases linearly with </a:t>
            </a:r>
            <a:r>
              <a:rPr lang="en-US" sz="1800" i="1">
                <a:latin typeface="Times New Roman" pitchFamily="18" charset="0"/>
              </a:rPr>
              <a:t>σ</a:t>
            </a:r>
            <a:r>
              <a:rPr lang="en-US" sz="1800" baseline="30000">
                <a:latin typeface="Times New Roman" pitchFamily="18" charset="0"/>
              </a:rPr>
              <a:t>2</a:t>
            </a:r>
          </a:p>
          <a:p>
            <a:pPr>
              <a:buFont typeface="Wingdings" pitchFamily="2" charset="2"/>
              <a:buChar char="§"/>
            </a:pPr>
            <a:r>
              <a:rPr lang="en-US" sz="1800">
                <a:latin typeface="Times New Roman" pitchFamily="18" charset="0"/>
              </a:rPr>
              <a:t>  Decreases inversely with </a:t>
            </a:r>
            <a:r>
              <a:rPr lang="en-US" sz="1800" i="1">
                <a:latin typeface="Times New Roman" pitchFamily="18" charset="0"/>
              </a:rPr>
              <a:t>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A199C759-F5D2-4300-8574-38DDC3FCE16C}" type="slidenum">
              <a:rPr lang="en-US" sz="1200">
                <a:solidFill>
                  <a:srgbClr val="003399"/>
                </a:solidFill>
                <a:cs typeface="Times New Roman" pitchFamily="18" charset="0"/>
              </a:rPr>
              <a:pPr/>
              <a:t>3</a:t>
            </a:fld>
            <a:endParaRPr lang="en-US" sz="1200">
              <a:solidFill>
                <a:srgbClr val="003399"/>
              </a:solidFill>
            </a:endParaRPr>
          </a:p>
        </p:txBody>
      </p:sp>
      <p:sp>
        <p:nvSpPr>
          <p:cNvPr id="1033218" name="Rectangle 2"/>
          <p:cNvSpPr>
            <a:spLocks noGrp="1" noChangeArrowheads="1"/>
          </p:cNvSpPr>
          <p:nvPr>
            <p:ph type="title"/>
          </p:nvPr>
        </p:nvSpPr>
        <p:spPr/>
        <p:txBody>
          <a:bodyPr/>
          <a:lstStyle/>
          <a:p>
            <a:r>
              <a:rPr lang="en-US" sz="2800"/>
              <a:t>9. Fundamentals (1)</a:t>
            </a:r>
          </a:p>
        </p:txBody>
      </p:sp>
      <p:sp>
        <p:nvSpPr>
          <p:cNvPr id="1033220" name="Text Box 4"/>
          <p:cNvSpPr txBox="1">
            <a:spLocks noChangeArrowheads="1"/>
          </p:cNvSpPr>
          <p:nvPr/>
        </p:nvSpPr>
        <p:spPr bwMode="auto">
          <a:xfrm>
            <a:off x="534988" y="846138"/>
            <a:ext cx="4951412" cy="396875"/>
          </a:xfrm>
          <a:prstGeom prst="rect">
            <a:avLst/>
          </a:prstGeom>
          <a:noFill/>
          <a:ln w="9525">
            <a:noFill/>
            <a:miter lim="800000"/>
            <a:headEnd/>
            <a:tailEnd/>
          </a:ln>
          <a:effectLst/>
        </p:spPr>
        <p:txBody>
          <a:bodyPr wrap="none">
            <a:spAutoFit/>
          </a:bodyPr>
          <a:lstStyle/>
          <a:p>
            <a:pPr>
              <a:buFont typeface="Wingdings" pitchFamily="2" charset="2"/>
              <a:buChar char="q"/>
            </a:pPr>
            <a:r>
              <a:rPr lang="en-US"/>
              <a:t> </a:t>
            </a:r>
            <a:r>
              <a:rPr lang="en-US" b="1" u="sng">
                <a:latin typeface="Times New Roman" pitchFamily="18" charset="0"/>
              </a:rPr>
              <a:t>An example estimation problem</a:t>
            </a:r>
            <a:r>
              <a:rPr lang="en-US" b="1">
                <a:latin typeface="Times New Roman" pitchFamily="18" charset="0"/>
              </a:rPr>
              <a:t>: DSB Rx</a:t>
            </a:r>
          </a:p>
        </p:txBody>
      </p:sp>
      <p:pic>
        <p:nvPicPr>
          <p:cNvPr id="1033221" name="Picture 5"/>
          <p:cNvPicPr>
            <a:picLocks noChangeAspect="1" noChangeArrowheads="1"/>
          </p:cNvPicPr>
          <p:nvPr/>
        </p:nvPicPr>
        <p:blipFill>
          <a:blip r:embed="rId2" cstate="print"/>
          <a:srcRect/>
          <a:stretch>
            <a:fillRect/>
          </a:stretch>
        </p:blipFill>
        <p:spPr bwMode="auto">
          <a:xfrm>
            <a:off x="1171575" y="1201738"/>
            <a:ext cx="6905625" cy="48942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5"/>
          <p:cNvSpPr>
            <a:spLocks noGrp="1"/>
          </p:cNvSpPr>
          <p:nvPr>
            <p:ph type="dt" sz="half" idx="10"/>
          </p:nvPr>
        </p:nvSpPr>
        <p:spPr/>
        <p:txBody>
          <a:bodyPr/>
          <a:lstStyle/>
          <a:p>
            <a:r>
              <a:rPr lang="en-US"/>
              <a:t>		 </a:t>
            </a:r>
            <a:r>
              <a:rPr lang="en-US" sz="1200"/>
              <a:t> </a:t>
            </a:r>
            <a:fld id="{8B62AB24-EF08-4357-A739-6618A02860DE}" type="slidenum">
              <a:rPr lang="en-US" sz="1200">
                <a:solidFill>
                  <a:srgbClr val="003399"/>
                </a:solidFill>
                <a:cs typeface="Times New Roman" pitchFamily="18" charset="0"/>
              </a:rPr>
              <a:pPr/>
              <a:t>30</a:t>
            </a:fld>
            <a:endParaRPr lang="en-US" sz="1200">
              <a:solidFill>
                <a:srgbClr val="003399"/>
              </a:solidFill>
            </a:endParaRPr>
          </a:p>
        </p:txBody>
      </p:sp>
      <p:sp>
        <p:nvSpPr>
          <p:cNvPr id="1091593" name="Rectangle 9"/>
          <p:cNvSpPr>
            <a:spLocks noGrp="1" noChangeArrowheads="1"/>
          </p:cNvSpPr>
          <p:nvPr>
            <p:ph type="title"/>
          </p:nvPr>
        </p:nvSpPr>
        <p:spPr/>
        <p:txBody>
          <a:bodyPr/>
          <a:lstStyle/>
          <a:p>
            <a:r>
              <a:rPr lang="en-US" sz="2800"/>
              <a:t>9. Cramer-Rao Lower Bound (CRLB) (11)</a:t>
            </a:r>
          </a:p>
        </p:txBody>
      </p:sp>
      <p:sp>
        <p:nvSpPr>
          <p:cNvPr id="1091587" name="Rectangle 3"/>
          <p:cNvSpPr>
            <a:spLocks noGrp="1" noChangeArrowheads="1"/>
          </p:cNvSpPr>
          <p:nvPr>
            <p:ph type="body" sz="half" idx="1"/>
          </p:nvPr>
        </p:nvSpPr>
        <p:spPr>
          <a:xfrm>
            <a:off x="457200" y="914400"/>
            <a:ext cx="8229600" cy="5181600"/>
          </a:xfrm>
        </p:spPr>
        <p:txBody>
          <a:bodyPr/>
          <a:lstStyle/>
          <a:p>
            <a:r>
              <a:rPr lang="en-US" sz="2000" b="1" u="sng">
                <a:latin typeface="Times New Roman" pitchFamily="18" charset="0"/>
              </a:rPr>
              <a:t>Continuation of theorem on CRLB</a:t>
            </a:r>
          </a:p>
          <a:p>
            <a:pPr>
              <a:buFont typeface="Wingdings" pitchFamily="2" charset="2"/>
              <a:buNone/>
            </a:pPr>
            <a:r>
              <a:rPr lang="en-US" sz="2000" b="1"/>
              <a:t>	</a:t>
            </a:r>
            <a:r>
              <a:rPr lang="en-US" sz="2000">
                <a:latin typeface="Times New Roman" pitchFamily="18" charset="0"/>
              </a:rPr>
              <a:t>There exists an unbiased estimator that </a:t>
            </a:r>
            <a:r>
              <a:rPr lang="en-US" sz="2000" u="sng">
                <a:latin typeface="Times New Roman" pitchFamily="18" charset="0"/>
              </a:rPr>
              <a:t>attains </a:t>
            </a:r>
            <a:r>
              <a:rPr lang="en-US" sz="2000">
                <a:latin typeface="Times New Roman" pitchFamily="18" charset="0"/>
              </a:rPr>
              <a:t>the CRLB iff:</a:t>
            </a: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r>
              <a:rPr lang="en-US" sz="2000">
                <a:latin typeface="Times New Roman" pitchFamily="18" charset="0"/>
              </a:rPr>
              <a:t>	</a:t>
            </a:r>
          </a:p>
          <a:p>
            <a:pPr>
              <a:buFont typeface="Wingdings" pitchFamily="2" charset="2"/>
              <a:buNone/>
            </a:pPr>
            <a:r>
              <a:rPr lang="en-US" sz="2000">
                <a:latin typeface="Times New Roman" pitchFamily="18" charset="0"/>
              </a:rPr>
              <a:t>	Furthermore, the estimator that achieves the CRLB is then given by:</a:t>
            </a:r>
          </a:p>
        </p:txBody>
      </p:sp>
      <p:graphicFrame>
        <p:nvGraphicFramePr>
          <p:cNvPr id="1091588" name="Object 4"/>
          <p:cNvGraphicFramePr>
            <a:graphicFrameLocks noChangeAspect="1"/>
          </p:cNvGraphicFramePr>
          <p:nvPr>
            <p:ph sz="quarter" idx="2"/>
          </p:nvPr>
        </p:nvGraphicFramePr>
        <p:xfrm>
          <a:off x="2667000" y="1658938"/>
          <a:ext cx="4030663" cy="679450"/>
        </p:xfrm>
        <a:graphic>
          <a:graphicData uri="http://schemas.openxmlformats.org/presentationml/2006/ole">
            <p:oleObj spid="_x0000_s1091588" name="Equation" r:id="rId3" imgW="2336760" imgH="393480" progId="">
              <p:embed/>
            </p:oleObj>
          </a:graphicData>
        </a:graphic>
      </p:graphicFrame>
      <p:sp>
        <p:nvSpPr>
          <p:cNvPr id="1091591" name="Text Box 7"/>
          <p:cNvSpPr txBox="1">
            <a:spLocks noChangeArrowheads="1"/>
          </p:cNvSpPr>
          <p:nvPr/>
        </p:nvSpPr>
        <p:spPr bwMode="auto">
          <a:xfrm>
            <a:off x="762000" y="2441575"/>
            <a:ext cx="3505200" cy="396875"/>
          </a:xfrm>
          <a:prstGeom prst="rect">
            <a:avLst/>
          </a:prstGeom>
          <a:noFill/>
          <a:ln w="9525">
            <a:noFill/>
            <a:miter lim="800000"/>
            <a:headEnd/>
            <a:tailEnd/>
          </a:ln>
          <a:effectLst/>
        </p:spPr>
        <p:txBody>
          <a:bodyPr wrap="none">
            <a:spAutoFit/>
          </a:bodyPr>
          <a:lstStyle/>
          <a:p>
            <a:r>
              <a:rPr lang="en-US">
                <a:latin typeface="Times New Roman" pitchFamily="18" charset="0"/>
                <a:cs typeface="Times New Roman" pitchFamily="18" charset="0"/>
              </a:rPr>
              <a:t>for some functions </a:t>
            </a:r>
            <a:r>
              <a:rPr lang="en-US" i="1">
                <a:latin typeface="Times New Roman" pitchFamily="18" charset="0"/>
                <a:cs typeface="Times New Roman" pitchFamily="18" charset="0"/>
              </a:rPr>
              <a:t>I</a:t>
            </a:r>
            <a:r>
              <a:rPr lang="en-US">
                <a:latin typeface="Times New Roman" pitchFamily="18" charset="0"/>
                <a:cs typeface="Times New Roman" pitchFamily="18" charset="0"/>
              </a:rPr>
              <a:t>(</a:t>
            </a:r>
            <a:r>
              <a:rPr lang="en-US" i="1">
                <a:latin typeface="Times New Roman" pitchFamily="18" charset="0"/>
                <a:cs typeface="Times New Roman" pitchFamily="18" charset="0"/>
              </a:rPr>
              <a:t>θ</a:t>
            </a:r>
            <a:r>
              <a:rPr lang="en-US">
                <a:latin typeface="Times New Roman" pitchFamily="18" charset="0"/>
                <a:cs typeface="Times New Roman" pitchFamily="18" charset="0"/>
              </a:rPr>
              <a:t>) and </a:t>
            </a:r>
            <a:r>
              <a:rPr lang="en-US" i="1">
                <a:latin typeface="Times New Roman" pitchFamily="18" charset="0"/>
                <a:cs typeface="Times New Roman" pitchFamily="18" charset="0"/>
              </a:rPr>
              <a:t>g</a:t>
            </a:r>
            <a:r>
              <a:rPr lang="en-US">
                <a:latin typeface="Times New Roman" pitchFamily="18" charset="0"/>
                <a:cs typeface="Times New Roman" pitchFamily="18" charset="0"/>
              </a:rPr>
              <a:t>(</a:t>
            </a:r>
            <a:r>
              <a:rPr lang="en-US" b="1">
                <a:latin typeface="Times New Roman" pitchFamily="18" charset="0"/>
                <a:cs typeface="Times New Roman" pitchFamily="18" charset="0"/>
              </a:rPr>
              <a:t>x</a:t>
            </a:r>
            <a:r>
              <a:rPr lang="en-US">
                <a:latin typeface="Times New Roman" pitchFamily="18" charset="0"/>
                <a:cs typeface="Times New Roman" pitchFamily="18" charset="0"/>
              </a:rPr>
              <a:t>).</a:t>
            </a:r>
          </a:p>
        </p:txBody>
      </p:sp>
      <p:graphicFrame>
        <p:nvGraphicFramePr>
          <p:cNvPr id="1091592" name="Object 8"/>
          <p:cNvGraphicFramePr>
            <a:graphicFrameLocks noChangeAspect="1"/>
          </p:cNvGraphicFramePr>
          <p:nvPr>
            <p:ph sz="quarter" idx="3"/>
          </p:nvPr>
        </p:nvGraphicFramePr>
        <p:xfrm>
          <a:off x="914400" y="3571875"/>
          <a:ext cx="2438400" cy="1155700"/>
        </p:xfrm>
        <a:graphic>
          <a:graphicData uri="http://schemas.openxmlformats.org/presentationml/2006/ole">
            <p:oleObj spid="_x0000_s1091592" name="Equation" r:id="rId4" imgW="1447560" imgH="685800" progId="">
              <p:embed/>
            </p:oleObj>
          </a:graphicData>
        </a:graphic>
      </p:graphicFrame>
      <p:sp>
        <p:nvSpPr>
          <p:cNvPr id="1091595" name="Text Box 11"/>
          <p:cNvSpPr txBox="1">
            <a:spLocks noChangeArrowheads="1"/>
          </p:cNvSpPr>
          <p:nvPr/>
        </p:nvSpPr>
        <p:spPr bwMode="auto">
          <a:xfrm>
            <a:off x="3505200" y="3565525"/>
            <a:ext cx="5029200" cy="2073275"/>
          </a:xfrm>
          <a:prstGeom prst="rect">
            <a:avLst/>
          </a:prstGeom>
          <a:solidFill>
            <a:srgbClr val="FFFFCC"/>
          </a:solidFill>
          <a:ln w="9525">
            <a:noFill/>
            <a:miter lim="800000"/>
            <a:headEnd/>
            <a:tailEnd/>
          </a:ln>
          <a:effectLst/>
        </p:spPr>
        <p:txBody>
          <a:bodyPr>
            <a:spAutoFit/>
          </a:bodyPr>
          <a:lstStyle/>
          <a:p>
            <a:r>
              <a:rPr lang="en-US">
                <a:latin typeface="Times New Roman" pitchFamily="18" charset="0"/>
                <a:cs typeface="Times New Roman" pitchFamily="18" charset="0"/>
              </a:rPr>
              <a:t>Since no unbiased estimator can do better,</a:t>
            </a:r>
          </a:p>
          <a:p>
            <a:r>
              <a:rPr lang="en-US">
                <a:latin typeface="Times New Roman" pitchFamily="18" charset="0"/>
                <a:cs typeface="Times New Roman" pitchFamily="18" charset="0"/>
              </a:rPr>
              <a:t>this is the </a:t>
            </a:r>
            <a:r>
              <a:rPr lang="en-US" u="sng">
                <a:latin typeface="Times New Roman" pitchFamily="18" charset="0"/>
                <a:cs typeface="Times New Roman" pitchFamily="18" charset="0"/>
              </a:rPr>
              <a:t>MVU estimate </a:t>
            </a:r>
            <a:r>
              <a:rPr lang="en-US">
                <a:latin typeface="Times New Roman" pitchFamily="18" charset="0"/>
                <a:cs typeface="Times New Roman" pitchFamily="18" charset="0"/>
              </a:rPr>
              <a:t>!</a:t>
            </a:r>
          </a:p>
          <a:p>
            <a:endParaRPr lang="en-US" sz="1000">
              <a:latin typeface="Times New Roman" pitchFamily="18" charset="0"/>
              <a:cs typeface="Times New Roman" pitchFamily="18" charset="0"/>
            </a:endParaRPr>
          </a:p>
          <a:p>
            <a:r>
              <a:rPr lang="en-US" b="1" u="sng">
                <a:latin typeface="Times New Roman" pitchFamily="18" charset="0"/>
                <a:cs typeface="Times New Roman" pitchFamily="18" charset="0"/>
              </a:rPr>
              <a:t>This gives a possible way to find the MVU</a:t>
            </a:r>
            <a:r>
              <a:rPr lang="en-US">
                <a:latin typeface="Times New Roman" pitchFamily="18" charset="0"/>
                <a:cs typeface="Times New Roman" pitchFamily="18" charset="0"/>
              </a:rPr>
              <a:t>:</a:t>
            </a:r>
          </a:p>
          <a:p>
            <a:pPr>
              <a:buFont typeface="Wingdings" pitchFamily="2" charset="2"/>
              <a:buChar char="§"/>
            </a:pPr>
            <a:r>
              <a:rPr lang="en-US">
                <a:latin typeface="Times New Roman" pitchFamily="18" charset="0"/>
                <a:cs typeface="Times New Roman" pitchFamily="18" charset="0"/>
              </a:rPr>
              <a:t> Compute ∂ ln </a:t>
            </a:r>
            <a:r>
              <a:rPr lang="en-US" i="1">
                <a:latin typeface="Times New Roman" pitchFamily="18" charset="0"/>
                <a:cs typeface="Times New Roman" pitchFamily="18" charset="0"/>
              </a:rPr>
              <a:t>p</a:t>
            </a:r>
            <a:r>
              <a:rPr lang="en-US">
                <a:latin typeface="Times New Roman" pitchFamily="18" charset="0"/>
                <a:cs typeface="Times New Roman" pitchFamily="18" charset="0"/>
              </a:rPr>
              <a:t>(</a:t>
            </a:r>
            <a:r>
              <a:rPr lang="en-US" b="1">
                <a:latin typeface="Times New Roman" pitchFamily="18" charset="0"/>
                <a:cs typeface="Times New Roman" pitchFamily="18" charset="0"/>
              </a:rPr>
              <a:t>x</a:t>
            </a:r>
            <a:r>
              <a:rPr lang="en-US">
                <a:latin typeface="Times New Roman" pitchFamily="18" charset="0"/>
                <a:cs typeface="Times New Roman" pitchFamily="18" charset="0"/>
              </a:rPr>
              <a:t>; </a:t>
            </a:r>
            <a:r>
              <a:rPr lang="en-US" i="1">
                <a:latin typeface="Times New Roman" pitchFamily="18" charset="0"/>
                <a:cs typeface="Times New Roman" pitchFamily="18" charset="0"/>
              </a:rPr>
              <a:t>θ</a:t>
            </a:r>
            <a:r>
              <a:rPr lang="en-US">
                <a:latin typeface="Times New Roman" pitchFamily="18" charset="0"/>
                <a:cs typeface="Times New Roman" pitchFamily="18" charset="0"/>
              </a:rPr>
              <a:t>)/∂</a:t>
            </a:r>
            <a:r>
              <a:rPr lang="en-US" i="1">
                <a:latin typeface="Times New Roman" pitchFamily="18" charset="0"/>
                <a:cs typeface="Times New Roman" pitchFamily="18" charset="0"/>
              </a:rPr>
              <a:t>θ </a:t>
            </a:r>
            <a:r>
              <a:rPr lang="en-US">
                <a:latin typeface="Times New Roman" pitchFamily="18" charset="0"/>
                <a:cs typeface="Times New Roman" pitchFamily="18" charset="0"/>
              </a:rPr>
              <a:t>(need to anyway)</a:t>
            </a:r>
          </a:p>
          <a:p>
            <a:pPr>
              <a:buFont typeface="Wingdings" pitchFamily="2" charset="2"/>
              <a:buChar char="§"/>
            </a:pPr>
            <a:r>
              <a:rPr lang="en-US">
                <a:latin typeface="Times New Roman" pitchFamily="18" charset="0"/>
                <a:cs typeface="Times New Roman" pitchFamily="18" charset="0"/>
              </a:rPr>
              <a:t> Check to see if it can be put in  form like (**)</a:t>
            </a:r>
          </a:p>
          <a:p>
            <a:pPr>
              <a:buFont typeface="Wingdings" pitchFamily="2" charset="2"/>
              <a:buChar char="§"/>
            </a:pPr>
            <a:r>
              <a:rPr lang="en-US">
                <a:latin typeface="Times New Roman" pitchFamily="18" charset="0"/>
                <a:cs typeface="Times New Roman" pitchFamily="18" charset="0"/>
              </a:rPr>
              <a:t> If so…then </a:t>
            </a:r>
            <a:r>
              <a:rPr lang="en-US" i="1">
                <a:latin typeface="Times New Roman" pitchFamily="18" charset="0"/>
                <a:cs typeface="Times New Roman" pitchFamily="18" charset="0"/>
              </a:rPr>
              <a:t>g</a:t>
            </a:r>
            <a:r>
              <a:rPr lang="en-US">
                <a:latin typeface="Times New Roman" pitchFamily="18" charset="0"/>
                <a:cs typeface="Times New Roman" pitchFamily="18" charset="0"/>
              </a:rPr>
              <a:t>(</a:t>
            </a:r>
            <a:r>
              <a:rPr lang="en-US" b="1">
                <a:latin typeface="Times New Roman" pitchFamily="18" charset="0"/>
                <a:cs typeface="Times New Roman" pitchFamily="18" charset="0"/>
              </a:rPr>
              <a:t>x</a:t>
            </a:r>
            <a:r>
              <a:rPr lang="en-US">
                <a:latin typeface="Times New Roman" pitchFamily="18" charset="0"/>
                <a:cs typeface="Times New Roman" pitchFamily="18" charset="0"/>
              </a:rPr>
              <a:t>) is the MVU estimator.</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5"/>
          <p:cNvSpPr>
            <a:spLocks noGrp="1"/>
          </p:cNvSpPr>
          <p:nvPr>
            <p:ph type="dt" sz="half" idx="10"/>
          </p:nvPr>
        </p:nvSpPr>
        <p:spPr/>
        <p:txBody>
          <a:bodyPr/>
          <a:lstStyle/>
          <a:p>
            <a:r>
              <a:rPr lang="en-US"/>
              <a:t>		 </a:t>
            </a:r>
            <a:r>
              <a:rPr lang="en-US" sz="1200"/>
              <a:t> </a:t>
            </a:r>
            <a:fld id="{AC25592C-977A-45BD-A60B-7DAD5FBADE49}" type="slidenum">
              <a:rPr lang="en-US" sz="1200">
                <a:solidFill>
                  <a:srgbClr val="003399"/>
                </a:solidFill>
                <a:cs typeface="Times New Roman" pitchFamily="18" charset="0"/>
              </a:rPr>
              <a:pPr/>
              <a:t>31</a:t>
            </a:fld>
            <a:endParaRPr lang="en-US" sz="1200">
              <a:solidFill>
                <a:srgbClr val="003399"/>
              </a:solidFill>
            </a:endParaRPr>
          </a:p>
        </p:txBody>
      </p:sp>
      <p:sp>
        <p:nvSpPr>
          <p:cNvPr id="1094664" name="Rectangle 8"/>
          <p:cNvSpPr>
            <a:spLocks noGrp="1" noChangeArrowheads="1"/>
          </p:cNvSpPr>
          <p:nvPr>
            <p:ph type="title"/>
          </p:nvPr>
        </p:nvSpPr>
        <p:spPr/>
        <p:txBody>
          <a:bodyPr/>
          <a:lstStyle/>
          <a:p>
            <a:r>
              <a:rPr lang="en-US" sz="2800"/>
              <a:t>9. Cramer-Rao Lower Bound (CRLB) (12)</a:t>
            </a:r>
          </a:p>
        </p:txBody>
      </p:sp>
      <p:sp>
        <p:nvSpPr>
          <p:cNvPr id="1094659" name="Rectangle 3"/>
          <p:cNvSpPr>
            <a:spLocks noGrp="1" noChangeArrowheads="1"/>
          </p:cNvSpPr>
          <p:nvPr>
            <p:ph type="body" sz="half" idx="1"/>
          </p:nvPr>
        </p:nvSpPr>
        <p:spPr>
          <a:xfrm>
            <a:off x="609600" y="914400"/>
            <a:ext cx="8077200" cy="5181600"/>
          </a:xfrm>
        </p:spPr>
        <p:txBody>
          <a:bodyPr/>
          <a:lstStyle/>
          <a:p>
            <a:pPr marL="0" indent="0">
              <a:buFont typeface="Wingdings" pitchFamily="2" charset="2"/>
              <a:buNone/>
            </a:pPr>
            <a:r>
              <a:rPr lang="en-US" sz="2000" u="sng">
                <a:latin typeface="Times New Roman" pitchFamily="18" charset="0"/>
              </a:rPr>
              <a:t>Example</a:t>
            </a:r>
            <a:r>
              <a:rPr lang="en-US" sz="2000">
                <a:latin typeface="Times New Roman" pitchFamily="18" charset="0"/>
              </a:rPr>
              <a:t>: Find MVU estimate for DC level in AWGN (see example slide 27)</a:t>
            </a:r>
          </a:p>
          <a:p>
            <a:pPr marL="0" indent="0">
              <a:buFont typeface="Wingdings" pitchFamily="2" charset="2"/>
              <a:buNone/>
            </a:pPr>
            <a:endParaRPr lang="en-US" sz="2000">
              <a:latin typeface="Times New Roman" pitchFamily="18" charset="0"/>
            </a:endParaRPr>
          </a:p>
          <a:p>
            <a:pPr marL="0" indent="0">
              <a:buFont typeface="Wingdings" pitchFamily="2" charset="2"/>
              <a:buNone/>
            </a:pPr>
            <a:r>
              <a:rPr lang="en-US" sz="2000">
                <a:latin typeface="Times New Roman" pitchFamily="18" charset="0"/>
              </a:rPr>
              <a:t>We found in (*) that:</a:t>
            </a:r>
          </a:p>
          <a:p>
            <a:pPr marL="0" indent="0">
              <a:buFont typeface="Wingdings" pitchFamily="2" charset="2"/>
              <a:buNone/>
            </a:pPr>
            <a:endParaRPr lang="en-US" sz="2000">
              <a:latin typeface="Times New Roman" pitchFamily="18" charset="0"/>
            </a:endParaRPr>
          </a:p>
          <a:p>
            <a:pPr marL="0" indent="0">
              <a:buFont typeface="Wingdings" pitchFamily="2" charset="2"/>
              <a:buNone/>
            </a:pPr>
            <a:r>
              <a:rPr lang="en-US" sz="2000">
                <a:latin typeface="Times New Roman" pitchFamily="18" charset="0"/>
              </a:rPr>
              <a:t>has the form of </a:t>
            </a:r>
          </a:p>
          <a:p>
            <a:pPr marL="0" indent="0">
              <a:buFont typeface="Wingdings" pitchFamily="2" charset="2"/>
              <a:buNone/>
            </a:pPr>
            <a:endParaRPr lang="en-US" sz="2000">
              <a:latin typeface="Times New Roman" pitchFamily="18" charset="0"/>
            </a:endParaRPr>
          </a:p>
          <a:p>
            <a:pPr marL="0" indent="0">
              <a:buFont typeface="Wingdings" pitchFamily="2" charset="2"/>
              <a:buNone/>
            </a:pPr>
            <a:r>
              <a:rPr lang="en-US" sz="2000">
                <a:latin typeface="Times New Roman" pitchFamily="18" charset="0"/>
              </a:rPr>
              <a:t>	where </a:t>
            </a:r>
          </a:p>
          <a:p>
            <a:pPr marL="0" indent="0">
              <a:buFont typeface="Wingdings" pitchFamily="2" charset="2"/>
              <a:buNone/>
            </a:pPr>
            <a:endParaRPr lang="en-US" sz="2000">
              <a:latin typeface="Times New Roman" pitchFamily="18" charset="0"/>
            </a:endParaRPr>
          </a:p>
          <a:p>
            <a:pPr marL="0" indent="0">
              <a:buFont typeface="Wingdings" pitchFamily="2" charset="2"/>
              <a:buNone/>
            </a:pPr>
            <a:r>
              <a:rPr lang="en-US" sz="2000">
                <a:latin typeface="Times New Roman" pitchFamily="18" charset="0"/>
              </a:rPr>
              <a:t>	and </a:t>
            </a:r>
          </a:p>
          <a:p>
            <a:pPr marL="0" indent="0">
              <a:buFont typeface="Wingdings" pitchFamily="2" charset="2"/>
              <a:buNone/>
            </a:pPr>
            <a:endParaRPr lang="en-US" sz="2000">
              <a:latin typeface="Times New Roman" pitchFamily="18" charset="0"/>
            </a:endParaRPr>
          </a:p>
          <a:p>
            <a:pPr marL="0" indent="0">
              <a:buFont typeface="Wingdings" pitchFamily="2" charset="2"/>
              <a:buNone/>
            </a:pPr>
            <a:r>
              <a:rPr lang="en-US" sz="2000">
                <a:solidFill>
                  <a:srgbClr val="000099"/>
                </a:solidFill>
                <a:latin typeface="Times New Roman" pitchFamily="18" charset="0"/>
              </a:rPr>
              <a:t>So, for the DC Level in AWGN: the </a:t>
            </a:r>
            <a:r>
              <a:rPr lang="en-US" sz="2000" b="1">
                <a:solidFill>
                  <a:srgbClr val="000099"/>
                </a:solidFill>
                <a:latin typeface="Times New Roman" pitchFamily="18" charset="0"/>
              </a:rPr>
              <a:t>sample mean</a:t>
            </a:r>
            <a:r>
              <a:rPr lang="en-US" sz="2000">
                <a:solidFill>
                  <a:srgbClr val="000099"/>
                </a:solidFill>
                <a:latin typeface="Times New Roman" pitchFamily="18" charset="0"/>
              </a:rPr>
              <a:t> is the MVU Estimate !</a:t>
            </a:r>
          </a:p>
        </p:txBody>
      </p:sp>
      <p:graphicFrame>
        <p:nvGraphicFramePr>
          <p:cNvPr id="1094660" name="Object 4"/>
          <p:cNvGraphicFramePr>
            <a:graphicFrameLocks noChangeAspect="1"/>
          </p:cNvGraphicFramePr>
          <p:nvPr>
            <p:ph sz="quarter" idx="2"/>
          </p:nvPr>
        </p:nvGraphicFramePr>
        <p:xfrm>
          <a:off x="3048000" y="1555750"/>
          <a:ext cx="2743200" cy="654050"/>
        </p:xfrm>
        <a:graphic>
          <a:graphicData uri="http://schemas.openxmlformats.org/presentationml/2006/ole">
            <p:oleObj spid="_x0000_s1094660" name="Equation" r:id="rId3" imgW="1650960" imgH="393480" progId="">
              <p:embed/>
            </p:oleObj>
          </a:graphicData>
        </a:graphic>
      </p:graphicFrame>
      <p:graphicFrame>
        <p:nvGraphicFramePr>
          <p:cNvPr id="1094663" name="Object 7"/>
          <p:cNvGraphicFramePr>
            <a:graphicFrameLocks noChangeAspect="1"/>
          </p:cNvGraphicFramePr>
          <p:nvPr>
            <p:ph sz="quarter" idx="3"/>
          </p:nvPr>
        </p:nvGraphicFramePr>
        <p:xfrm>
          <a:off x="2362200" y="2417763"/>
          <a:ext cx="1524000" cy="401637"/>
        </p:xfrm>
        <a:graphic>
          <a:graphicData uri="http://schemas.openxmlformats.org/presentationml/2006/ole">
            <p:oleObj spid="_x0000_s1094663" name="Equation" r:id="rId4" imgW="965160" imgH="253800" progId="">
              <p:embed/>
            </p:oleObj>
          </a:graphicData>
        </a:graphic>
      </p:graphicFrame>
      <p:graphicFrame>
        <p:nvGraphicFramePr>
          <p:cNvPr id="1094666" name="Object 10"/>
          <p:cNvGraphicFramePr>
            <a:graphicFrameLocks noChangeAspect="1"/>
          </p:cNvGraphicFramePr>
          <p:nvPr/>
        </p:nvGraphicFramePr>
        <p:xfrm>
          <a:off x="2362200" y="2971800"/>
          <a:ext cx="4419600" cy="733425"/>
        </p:xfrm>
        <a:graphic>
          <a:graphicData uri="http://schemas.openxmlformats.org/presentationml/2006/ole">
            <p:oleObj spid="_x0000_s1094666" name="Equation" r:id="rId5" imgW="2679480" imgH="444240" progId="">
              <p:embed/>
            </p:oleObj>
          </a:graphicData>
        </a:graphic>
      </p:graphicFrame>
      <p:graphicFrame>
        <p:nvGraphicFramePr>
          <p:cNvPr id="1094667" name="Object 11"/>
          <p:cNvGraphicFramePr>
            <a:graphicFrameLocks noChangeAspect="1"/>
          </p:cNvGraphicFramePr>
          <p:nvPr/>
        </p:nvGraphicFramePr>
        <p:xfrm>
          <a:off x="2057400" y="3733800"/>
          <a:ext cx="2667000" cy="736600"/>
        </p:xfrm>
        <a:graphic>
          <a:graphicData uri="http://schemas.openxmlformats.org/presentationml/2006/ole">
            <p:oleObj spid="_x0000_s1094667" name="Equation" r:id="rId6" imgW="1562040" imgH="431640" progId="">
              <p:embed/>
            </p:oleObj>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a:t>
            </a:r>
            <a:r>
              <a:rPr lang="en-US" sz="1200"/>
              <a:t> </a:t>
            </a:r>
            <a:fld id="{B8100B11-A1A7-4C82-B8C2-1FCC60B79D67}" type="slidenum">
              <a:rPr lang="en-US" sz="1200">
                <a:solidFill>
                  <a:srgbClr val="003399"/>
                </a:solidFill>
                <a:cs typeface="Times New Roman" pitchFamily="18" charset="0"/>
              </a:rPr>
              <a:pPr/>
              <a:t>32</a:t>
            </a:fld>
            <a:endParaRPr lang="en-US" sz="1200">
              <a:solidFill>
                <a:srgbClr val="003399"/>
              </a:solidFill>
            </a:endParaRPr>
          </a:p>
        </p:txBody>
      </p:sp>
      <p:sp>
        <p:nvSpPr>
          <p:cNvPr id="1097730" name="Rectangle 2"/>
          <p:cNvSpPr>
            <a:spLocks noGrp="1" noChangeArrowheads="1"/>
          </p:cNvSpPr>
          <p:nvPr>
            <p:ph type="title"/>
          </p:nvPr>
        </p:nvSpPr>
        <p:spPr/>
        <p:txBody>
          <a:bodyPr/>
          <a:lstStyle/>
          <a:p>
            <a:r>
              <a:rPr lang="en-US" sz="2800"/>
              <a:t>9. Cramer-Rao Lower Bound (CRLB) (13)</a:t>
            </a:r>
          </a:p>
        </p:txBody>
      </p:sp>
      <p:sp>
        <p:nvSpPr>
          <p:cNvPr id="1097731" name="Rectangle 3"/>
          <p:cNvSpPr>
            <a:spLocks noGrp="1" noChangeArrowheads="1"/>
          </p:cNvSpPr>
          <p:nvPr>
            <p:ph type="body" idx="1"/>
          </p:nvPr>
        </p:nvSpPr>
        <p:spPr>
          <a:xfrm>
            <a:off x="685800" y="914400"/>
            <a:ext cx="7924800" cy="5181600"/>
          </a:xfrm>
        </p:spPr>
        <p:txBody>
          <a:bodyPr/>
          <a:lstStyle/>
          <a:p>
            <a:r>
              <a:rPr lang="en-US" sz="2000" b="1" u="sng">
                <a:latin typeface="Times New Roman" pitchFamily="18" charset="0"/>
              </a:rPr>
              <a:t>Definition: Efficient estimator</a:t>
            </a:r>
          </a:p>
          <a:p>
            <a:pPr>
              <a:buFont typeface="Wingdings" pitchFamily="2" charset="2"/>
              <a:buNone/>
            </a:pPr>
            <a:r>
              <a:rPr lang="en-US" sz="2000" b="1"/>
              <a:t>	 </a:t>
            </a:r>
            <a:r>
              <a:rPr lang="en-US" sz="2000">
                <a:latin typeface="Times New Roman" pitchFamily="18" charset="0"/>
              </a:rPr>
              <a:t>An estimator that is:</a:t>
            </a:r>
          </a:p>
          <a:p>
            <a:pPr lvl="2"/>
            <a:r>
              <a:rPr lang="en-US" sz="2000">
                <a:latin typeface="Times New Roman" pitchFamily="18" charset="0"/>
              </a:rPr>
              <a:t>unbiased and</a:t>
            </a:r>
          </a:p>
          <a:p>
            <a:pPr lvl="2"/>
            <a:r>
              <a:rPr lang="en-US" sz="2000">
                <a:latin typeface="Times New Roman" pitchFamily="18" charset="0"/>
              </a:rPr>
              <a:t>attains the CRLB</a:t>
            </a:r>
          </a:p>
          <a:p>
            <a:pPr lvl="1">
              <a:buFont typeface="Wingdings" pitchFamily="2" charset="2"/>
              <a:buNone/>
            </a:pPr>
            <a:r>
              <a:rPr lang="en-US" sz="2000">
                <a:latin typeface="Times New Roman" pitchFamily="18" charset="0"/>
              </a:rPr>
              <a:t>is said to be an </a:t>
            </a:r>
            <a:r>
              <a:rPr lang="en-US" sz="2000" b="1">
                <a:latin typeface="Times New Roman" pitchFamily="18" charset="0"/>
              </a:rPr>
              <a:t>efficient estimator</a:t>
            </a:r>
          </a:p>
          <a:p>
            <a:pPr lvl="1">
              <a:buFont typeface="Wingdings" pitchFamily="2" charset="2"/>
              <a:buNone/>
            </a:pPr>
            <a:endParaRPr lang="en-US" sz="2000">
              <a:latin typeface="Times New Roman" pitchFamily="18" charset="0"/>
            </a:endParaRPr>
          </a:p>
          <a:p>
            <a:pPr lvl="1">
              <a:buFont typeface="Wingdings" pitchFamily="2" charset="2"/>
              <a:buNone/>
            </a:pPr>
            <a:r>
              <a:rPr lang="en-US" sz="2000" u="sng">
                <a:latin typeface="Times New Roman" pitchFamily="18" charset="0"/>
              </a:rPr>
              <a:t>Notes:</a:t>
            </a:r>
          </a:p>
          <a:p>
            <a:pPr lvl="1">
              <a:buFont typeface="Wingdings" pitchFamily="2" charset="2"/>
              <a:buNone/>
            </a:pPr>
            <a:r>
              <a:rPr lang="en-US" sz="2000">
                <a:latin typeface="Times New Roman" pitchFamily="18" charset="0"/>
              </a:rPr>
              <a:t>	•	Not all estimators are efficient (see next example: Phase estimate)</a:t>
            </a:r>
          </a:p>
          <a:p>
            <a:pPr lvl="1">
              <a:buFont typeface="Wingdings" pitchFamily="2" charset="2"/>
              <a:buNone/>
            </a:pPr>
            <a:r>
              <a:rPr lang="en-US" sz="2000">
                <a:latin typeface="Times New Roman" pitchFamily="18" charset="0"/>
              </a:rPr>
              <a:t>	•	Not even all MVU estimators are efficient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a:t>		 </a:t>
            </a:r>
            <a:r>
              <a:rPr lang="en-US" sz="1200"/>
              <a:t> </a:t>
            </a:r>
            <a:fld id="{3E6B51A8-93E4-4ED3-9596-BDB542B0A63E}" type="slidenum">
              <a:rPr lang="en-US" sz="1200">
                <a:solidFill>
                  <a:srgbClr val="003399"/>
                </a:solidFill>
                <a:cs typeface="Times New Roman" pitchFamily="18" charset="0"/>
              </a:rPr>
              <a:pPr/>
              <a:t>33</a:t>
            </a:fld>
            <a:endParaRPr lang="en-US" sz="1200">
              <a:solidFill>
                <a:srgbClr val="003399"/>
              </a:solidFill>
            </a:endParaRPr>
          </a:p>
        </p:txBody>
      </p:sp>
      <p:sp>
        <p:nvSpPr>
          <p:cNvPr id="1098760" name="Rectangle 8"/>
          <p:cNvSpPr>
            <a:spLocks noGrp="1" noChangeArrowheads="1"/>
          </p:cNvSpPr>
          <p:nvPr>
            <p:ph type="title"/>
          </p:nvPr>
        </p:nvSpPr>
        <p:spPr/>
        <p:txBody>
          <a:bodyPr/>
          <a:lstStyle/>
          <a:p>
            <a:r>
              <a:rPr lang="en-US" sz="2800"/>
              <a:t>9. Cramer-Rao Lower Bound (CRLB) (14)</a:t>
            </a:r>
          </a:p>
        </p:txBody>
      </p:sp>
      <p:sp>
        <p:nvSpPr>
          <p:cNvPr id="1098755" name="Rectangle 3"/>
          <p:cNvSpPr>
            <a:spLocks noGrp="1" noChangeArrowheads="1"/>
          </p:cNvSpPr>
          <p:nvPr>
            <p:ph type="body" sz="half" idx="1"/>
          </p:nvPr>
        </p:nvSpPr>
        <p:spPr>
          <a:xfrm>
            <a:off x="685800" y="914400"/>
            <a:ext cx="7848600" cy="5181600"/>
          </a:xfrm>
        </p:spPr>
        <p:txBody>
          <a:bodyPr/>
          <a:lstStyle/>
          <a:p>
            <a:pPr marL="58738" indent="-58738">
              <a:buFont typeface="Wingdings" pitchFamily="2" charset="2"/>
              <a:buNone/>
            </a:pPr>
            <a:r>
              <a:rPr lang="en-US" sz="2000" b="1" u="sng">
                <a:latin typeface="Times New Roman" pitchFamily="18" charset="0"/>
              </a:rPr>
              <a:t>Example</a:t>
            </a:r>
            <a:r>
              <a:rPr lang="en-US" sz="2000">
                <a:latin typeface="Times New Roman" pitchFamily="18" charset="0"/>
              </a:rPr>
              <a:t>: </a:t>
            </a:r>
            <a:r>
              <a:rPr lang="en-US" sz="2000" b="1">
                <a:latin typeface="Times New Roman" pitchFamily="18" charset="0"/>
              </a:rPr>
              <a:t>CRLB for Phase Estimation</a:t>
            </a:r>
          </a:p>
          <a:p>
            <a:pPr marL="58738" indent="-58738">
              <a:buFont typeface="Wingdings" pitchFamily="2" charset="2"/>
              <a:buNone/>
            </a:pPr>
            <a:endParaRPr lang="en-US" sz="1000">
              <a:latin typeface="Times New Roman" pitchFamily="18" charset="0"/>
            </a:endParaRPr>
          </a:p>
          <a:p>
            <a:pPr marL="58738" indent="-58738">
              <a:buFont typeface="Wingdings" pitchFamily="2" charset="2"/>
              <a:buNone/>
            </a:pPr>
            <a:r>
              <a:rPr lang="en-US" sz="2000">
                <a:latin typeface="Times New Roman" pitchFamily="18" charset="0"/>
              </a:rPr>
              <a:t>This is related to the DSB carrier estimation problem (slide 3), except here, we have a </a:t>
            </a:r>
            <a:r>
              <a:rPr lang="en-US" sz="2000" u="sng">
                <a:latin typeface="Times New Roman" pitchFamily="18" charset="0"/>
              </a:rPr>
              <a:t>pure sinusoid</a:t>
            </a:r>
            <a:r>
              <a:rPr lang="en-US" sz="2000">
                <a:latin typeface="Times New Roman" pitchFamily="18" charset="0"/>
              </a:rPr>
              <a:t> and we only wish to </a:t>
            </a:r>
            <a:r>
              <a:rPr lang="en-US" sz="2000" u="sng">
                <a:latin typeface="Times New Roman" pitchFamily="18" charset="0"/>
              </a:rPr>
              <a:t>estimate only its phase.</a:t>
            </a:r>
          </a:p>
          <a:p>
            <a:pPr marL="58738" indent="-58738">
              <a:buFont typeface="Wingdings" pitchFamily="2" charset="2"/>
              <a:buNone/>
            </a:pPr>
            <a:endParaRPr lang="en-US" sz="1000" u="sng">
              <a:latin typeface="Times New Roman" pitchFamily="18" charset="0"/>
            </a:endParaRPr>
          </a:p>
          <a:p>
            <a:pPr marL="58738" indent="-58738">
              <a:buFont typeface="Wingdings" pitchFamily="2" charset="2"/>
              <a:buNone/>
            </a:pPr>
            <a:r>
              <a:rPr lang="en-US" sz="2000">
                <a:latin typeface="Times New Roman" pitchFamily="18" charset="0"/>
              </a:rPr>
              <a:t>Signal model:</a:t>
            </a:r>
          </a:p>
          <a:p>
            <a:pPr marL="58738" indent="-58738">
              <a:buFont typeface="Wingdings" pitchFamily="2" charset="2"/>
              <a:buNone/>
            </a:pPr>
            <a:endParaRPr lang="en-US" sz="2000">
              <a:latin typeface="Times New Roman" pitchFamily="18" charset="0"/>
            </a:endParaRPr>
          </a:p>
          <a:p>
            <a:pPr marL="58738" indent="-58738">
              <a:buFont typeface="Wingdings" pitchFamily="2" charset="2"/>
              <a:buNone/>
            </a:pPr>
            <a:endParaRPr lang="en-US" sz="1000">
              <a:latin typeface="Times New Roman" pitchFamily="18" charset="0"/>
            </a:endParaRPr>
          </a:p>
          <a:p>
            <a:pPr marL="58738" indent="-58738">
              <a:buFont typeface="Wingdings" pitchFamily="2" charset="2"/>
              <a:buNone/>
            </a:pPr>
            <a:r>
              <a:rPr lang="en-US" sz="2000">
                <a:latin typeface="Times New Roman" pitchFamily="18" charset="0"/>
              </a:rPr>
              <a:t>where </a:t>
            </a:r>
            <a:r>
              <a:rPr lang="en-US" sz="2000" i="1">
                <a:latin typeface="Times New Roman" pitchFamily="18" charset="0"/>
              </a:rPr>
              <a:t>w</a:t>
            </a:r>
            <a:r>
              <a:rPr lang="en-US" sz="2000">
                <a:latin typeface="Times New Roman" pitchFamily="18" charset="0"/>
              </a:rPr>
              <a:t>[</a:t>
            </a:r>
            <a:r>
              <a:rPr lang="en-US" sz="2000" i="1">
                <a:latin typeface="Times New Roman" pitchFamily="18" charset="0"/>
              </a:rPr>
              <a:t>n</a:t>
            </a:r>
            <a:r>
              <a:rPr lang="en-US" sz="2000">
                <a:latin typeface="Times New Roman" pitchFamily="18" charset="0"/>
              </a:rPr>
              <a:t>] is </a:t>
            </a:r>
            <a:r>
              <a:rPr lang="pl-PL" sz="2000">
                <a:latin typeface="Times New Roman" pitchFamily="18" charset="0"/>
              </a:rPr>
              <a:t>AWGN w</a:t>
            </a:r>
            <a:r>
              <a:rPr lang="en-US" sz="2000">
                <a:latin typeface="Times New Roman" pitchFamily="18" charset="0"/>
              </a:rPr>
              <a:t>ith</a:t>
            </a:r>
            <a:r>
              <a:rPr lang="pl-PL" sz="2000">
                <a:latin typeface="Times New Roman" pitchFamily="18" charset="0"/>
              </a:rPr>
              <a:t> zero mean </a:t>
            </a:r>
            <a:r>
              <a:rPr lang="en-US" sz="2000">
                <a:latin typeface="Times New Roman" pitchFamily="18" charset="0"/>
              </a:rPr>
              <a:t>and variance</a:t>
            </a:r>
            <a:r>
              <a:rPr lang="pl-PL" sz="2000">
                <a:latin typeface="Times New Roman" pitchFamily="18" charset="0"/>
              </a:rPr>
              <a:t> </a:t>
            </a:r>
            <a:r>
              <a:rPr lang="pl-PL" sz="2000" i="1">
                <a:latin typeface="Times New Roman" pitchFamily="18" charset="0"/>
              </a:rPr>
              <a:t>σ</a:t>
            </a:r>
            <a:r>
              <a:rPr lang="pl-PL" sz="2000" baseline="30000">
                <a:latin typeface="Times New Roman" pitchFamily="18" charset="0"/>
              </a:rPr>
              <a:t>2</a:t>
            </a:r>
            <a:r>
              <a:rPr lang="en-US" sz="2000">
                <a:latin typeface="Times New Roman" pitchFamily="18" charset="0"/>
              </a:rPr>
              <a:t>.</a:t>
            </a:r>
          </a:p>
          <a:p>
            <a:pPr marL="58738" indent="-58738">
              <a:buFont typeface="Wingdings" pitchFamily="2" charset="2"/>
              <a:buNone/>
            </a:pPr>
            <a:endParaRPr lang="en-US" sz="1000">
              <a:latin typeface="Times New Roman" pitchFamily="18" charset="0"/>
            </a:endParaRPr>
          </a:p>
          <a:p>
            <a:pPr marL="58738" indent="-58738">
              <a:buFont typeface="Wingdings" pitchFamily="2" charset="2"/>
              <a:buNone/>
            </a:pPr>
            <a:r>
              <a:rPr lang="en-US" sz="2000">
                <a:latin typeface="Times New Roman" pitchFamily="18" charset="0"/>
              </a:rPr>
              <a:t>Signal-to-Noise Ratio (SNR): </a:t>
            </a:r>
          </a:p>
          <a:p>
            <a:pPr marL="58738" indent="-58738">
              <a:buFont typeface="Wingdings" pitchFamily="2" charset="2"/>
              <a:buNone/>
            </a:pPr>
            <a:r>
              <a:rPr lang="en-US" sz="2000">
                <a:latin typeface="Times New Roman" pitchFamily="18" charset="0"/>
              </a:rPr>
              <a:t>		Signal Power = </a:t>
            </a:r>
            <a:r>
              <a:rPr lang="en-US" sz="2000" i="1">
                <a:latin typeface="Times New Roman" pitchFamily="18" charset="0"/>
              </a:rPr>
              <a:t>A</a:t>
            </a:r>
            <a:r>
              <a:rPr lang="en-US" sz="2000" baseline="30000">
                <a:latin typeface="Times New Roman" pitchFamily="18" charset="0"/>
              </a:rPr>
              <a:t>2</a:t>
            </a:r>
            <a:r>
              <a:rPr lang="en-US" sz="2000">
                <a:latin typeface="Times New Roman" pitchFamily="18" charset="0"/>
              </a:rPr>
              <a:t>/2, Noise Power = </a:t>
            </a:r>
            <a:r>
              <a:rPr lang="en-US" sz="2000" i="1">
                <a:latin typeface="Times New Roman" pitchFamily="18" charset="0"/>
              </a:rPr>
              <a:t>σ</a:t>
            </a:r>
            <a:r>
              <a:rPr lang="en-US" sz="2000" baseline="30000">
                <a:latin typeface="Times New Roman" pitchFamily="18" charset="0"/>
              </a:rPr>
              <a:t>2  </a:t>
            </a:r>
            <a:r>
              <a:rPr lang="en-US" sz="2000">
                <a:latin typeface="Times New Roman" pitchFamily="18" charset="0"/>
                <a:sym typeface="Symbol" pitchFamily="18" charset="2"/>
              </a:rPr>
              <a:t></a:t>
            </a:r>
          </a:p>
          <a:p>
            <a:pPr marL="58738" indent="-58738">
              <a:buFont typeface="Wingdings" pitchFamily="2" charset="2"/>
              <a:buNone/>
            </a:pPr>
            <a:endParaRPr lang="en-US" sz="1000">
              <a:latin typeface="Times New Roman" pitchFamily="18" charset="0"/>
              <a:sym typeface="Symbol" pitchFamily="18" charset="2"/>
            </a:endParaRPr>
          </a:p>
          <a:p>
            <a:pPr marL="58738" indent="-58738">
              <a:buFont typeface="Wingdings" pitchFamily="2" charset="2"/>
              <a:buNone/>
            </a:pPr>
            <a:r>
              <a:rPr lang="en-US" sz="2000">
                <a:latin typeface="Times New Roman" pitchFamily="18" charset="0"/>
                <a:sym typeface="Symbol" pitchFamily="18" charset="2"/>
              </a:rPr>
              <a:t>Assumptions:</a:t>
            </a:r>
          </a:p>
          <a:p>
            <a:pPr lvl="1"/>
            <a:r>
              <a:rPr lang="en-US" sz="2000">
                <a:latin typeface="Times New Roman" pitchFamily="18" charset="0"/>
                <a:sym typeface="Symbol" pitchFamily="18" charset="2"/>
              </a:rPr>
              <a:t>0 &lt; </a:t>
            </a:r>
            <a:r>
              <a:rPr lang="en-US" sz="2000" i="1">
                <a:latin typeface="Times New Roman" pitchFamily="18" charset="0"/>
                <a:sym typeface="Symbol" pitchFamily="18" charset="2"/>
              </a:rPr>
              <a:t>f</a:t>
            </a:r>
            <a:r>
              <a:rPr lang="en-US" sz="2000" baseline="-25000">
                <a:latin typeface="Times New Roman" pitchFamily="18" charset="0"/>
                <a:sym typeface="Symbol" pitchFamily="18" charset="2"/>
              </a:rPr>
              <a:t>0</a:t>
            </a:r>
            <a:r>
              <a:rPr lang="en-US" sz="2000">
                <a:latin typeface="Times New Roman" pitchFamily="18" charset="0"/>
                <a:sym typeface="Symbol" pitchFamily="18" charset="2"/>
              </a:rPr>
              <a:t>&lt; 1/2 (</a:t>
            </a:r>
            <a:r>
              <a:rPr lang="en-US" sz="2000" i="1">
                <a:latin typeface="Times New Roman" pitchFamily="18" charset="0"/>
                <a:sym typeface="Symbol" pitchFamily="18" charset="2"/>
              </a:rPr>
              <a:t>f</a:t>
            </a:r>
            <a:r>
              <a:rPr lang="en-US" sz="2000" baseline="-25000">
                <a:latin typeface="Times New Roman" pitchFamily="18" charset="0"/>
                <a:sym typeface="Symbol" pitchFamily="18" charset="2"/>
              </a:rPr>
              <a:t>0</a:t>
            </a:r>
            <a:r>
              <a:rPr lang="en-US" sz="2000">
                <a:latin typeface="Times New Roman" pitchFamily="18" charset="0"/>
                <a:sym typeface="Symbol" pitchFamily="18" charset="2"/>
              </a:rPr>
              <a:t> is in cycles/sample)</a:t>
            </a:r>
          </a:p>
          <a:p>
            <a:pPr lvl="1"/>
            <a:r>
              <a:rPr lang="en-US" sz="2000" i="1">
                <a:latin typeface="Times New Roman" pitchFamily="18" charset="0"/>
                <a:sym typeface="Symbol" pitchFamily="18" charset="2"/>
              </a:rPr>
              <a:t>A</a:t>
            </a:r>
            <a:r>
              <a:rPr lang="en-US" sz="2000">
                <a:latin typeface="Times New Roman" pitchFamily="18" charset="0"/>
                <a:sym typeface="Symbol" pitchFamily="18" charset="2"/>
              </a:rPr>
              <a:t> and </a:t>
            </a:r>
            <a:r>
              <a:rPr lang="en-US" sz="2000" i="1">
                <a:latin typeface="Times New Roman" pitchFamily="18" charset="0"/>
                <a:sym typeface="Symbol" pitchFamily="18" charset="2"/>
              </a:rPr>
              <a:t>f</a:t>
            </a:r>
            <a:r>
              <a:rPr lang="en-US" sz="2000" baseline="-25000">
                <a:latin typeface="Times New Roman" pitchFamily="18" charset="0"/>
                <a:sym typeface="Symbol" pitchFamily="18" charset="2"/>
              </a:rPr>
              <a:t>0</a:t>
            </a:r>
            <a:r>
              <a:rPr lang="en-US" sz="2000">
                <a:latin typeface="Times New Roman" pitchFamily="18" charset="0"/>
                <a:sym typeface="Symbol" pitchFamily="18" charset="2"/>
              </a:rPr>
              <a:t> are known (we’ll remove this assumption later) </a:t>
            </a:r>
          </a:p>
        </p:txBody>
      </p:sp>
      <p:graphicFrame>
        <p:nvGraphicFramePr>
          <p:cNvPr id="1098756" name="Object 4"/>
          <p:cNvGraphicFramePr>
            <a:graphicFrameLocks noChangeAspect="1"/>
          </p:cNvGraphicFramePr>
          <p:nvPr>
            <p:ph sz="quarter" idx="2"/>
          </p:nvPr>
        </p:nvGraphicFramePr>
        <p:xfrm>
          <a:off x="2895600" y="2333625"/>
          <a:ext cx="3581400" cy="790575"/>
        </p:xfrm>
        <a:graphic>
          <a:graphicData uri="http://schemas.openxmlformats.org/presentationml/2006/ole">
            <p:oleObj spid="_x0000_s1098756" name="Equation" r:id="rId3" imgW="1955520" imgH="431640" progId="">
              <p:embed/>
            </p:oleObj>
          </a:graphicData>
        </a:graphic>
      </p:graphicFrame>
      <p:graphicFrame>
        <p:nvGraphicFramePr>
          <p:cNvPr id="1098759" name="Object 7"/>
          <p:cNvGraphicFramePr>
            <a:graphicFrameLocks noChangeAspect="1"/>
          </p:cNvGraphicFramePr>
          <p:nvPr>
            <p:ph sz="quarter" idx="3"/>
          </p:nvPr>
        </p:nvGraphicFramePr>
        <p:xfrm>
          <a:off x="6172200" y="3962400"/>
          <a:ext cx="1289050" cy="720725"/>
        </p:xfrm>
        <a:graphic>
          <a:graphicData uri="http://schemas.openxmlformats.org/presentationml/2006/ole">
            <p:oleObj spid="_x0000_s1098759" name="Equation" r:id="rId4" imgW="749160" imgH="419040" progId="">
              <p:embed/>
            </p:oleObj>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half" idx="10"/>
          </p:nvPr>
        </p:nvSpPr>
        <p:spPr/>
        <p:txBody>
          <a:bodyPr/>
          <a:lstStyle/>
          <a:p>
            <a:r>
              <a:rPr lang="en-US"/>
              <a:t>		 </a:t>
            </a:r>
            <a:r>
              <a:rPr lang="en-US" sz="1200"/>
              <a:t> </a:t>
            </a:r>
            <a:fld id="{FE50C704-6D86-41F7-A8BF-EFBDDC347373}" type="slidenum">
              <a:rPr lang="en-US" sz="1200">
                <a:solidFill>
                  <a:srgbClr val="003399"/>
                </a:solidFill>
                <a:cs typeface="Times New Roman" pitchFamily="18" charset="0"/>
              </a:rPr>
              <a:pPr/>
              <a:t>34</a:t>
            </a:fld>
            <a:endParaRPr lang="en-US" sz="1200">
              <a:solidFill>
                <a:srgbClr val="003399"/>
              </a:solidFill>
            </a:endParaRPr>
          </a:p>
        </p:txBody>
      </p:sp>
      <p:sp>
        <p:nvSpPr>
          <p:cNvPr id="1101832" name="Rectangle 8"/>
          <p:cNvSpPr>
            <a:spLocks noGrp="1" noChangeArrowheads="1"/>
          </p:cNvSpPr>
          <p:nvPr>
            <p:ph type="title"/>
          </p:nvPr>
        </p:nvSpPr>
        <p:spPr/>
        <p:txBody>
          <a:bodyPr/>
          <a:lstStyle/>
          <a:p>
            <a:r>
              <a:rPr lang="en-US" sz="2800"/>
              <a:t>9. Cramer-Rao Lower Bound (CRLB) (15)</a:t>
            </a:r>
          </a:p>
        </p:txBody>
      </p:sp>
      <p:sp>
        <p:nvSpPr>
          <p:cNvPr id="1101827" name="Rectangle 3"/>
          <p:cNvSpPr>
            <a:spLocks noGrp="1" noChangeArrowheads="1"/>
          </p:cNvSpPr>
          <p:nvPr>
            <p:ph type="body" sz="half" idx="1"/>
          </p:nvPr>
        </p:nvSpPr>
        <p:spPr>
          <a:xfrm>
            <a:off x="685800" y="914400"/>
            <a:ext cx="7848600" cy="5181600"/>
          </a:xfrm>
        </p:spPr>
        <p:txBody>
          <a:bodyPr/>
          <a:lstStyle/>
          <a:p>
            <a:pPr marL="0" indent="0">
              <a:buFont typeface="Wingdings" pitchFamily="2" charset="2"/>
              <a:buNone/>
            </a:pPr>
            <a:r>
              <a:rPr lang="en-US" sz="2000" u="sng">
                <a:latin typeface="Times New Roman" pitchFamily="18" charset="0"/>
              </a:rPr>
              <a:t>Problem</a:t>
            </a:r>
            <a:r>
              <a:rPr lang="en-US" sz="2000">
                <a:latin typeface="Times New Roman" pitchFamily="18" charset="0"/>
              </a:rPr>
              <a:t>: Find the CRLB for estimating the phase.</a:t>
            </a:r>
          </a:p>
          <a:p>
            <a:pPr marL="0" indent="0">
              <a:buFont typeface="Wingdings" pitchFamily="2" charset="2"/>
              <a:buNone/>
            </a:pPr>
            <a:endParaRPr lang="en-US" sz="1400">
              <a:latin typeface="Times New Roman" pitchFamily="18" charset="0"/>
            </a:endParaRPr>
          </a:p>
          <a:p>
            <a:pPr marL="0" indent="0">
              <a:buFont typeface="Wingdings" pitchFamily="2" charset="2"/>
              <a:buNone/>
            </a:pPr>
            <a:r>
              <a:rPr lang="en-US" sz="2000">
                <a:latin typeface="Times New Roman" pitchFamily="18" charset="0"/>
              </a:rPr>
              <a:t>We need the PDF:</a:t>
            </a: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1400">
              <a:latin typeface="Times New Roman" pitchFamily="18" charset="0"/>
            </a:endParaRPr>
          </a:p>
          <a:p>
            <a:pPr marL="0" indent="0">
              <a:buFont typeface="Wingdings" pitchFamily="2" charset="2"/>
              <a:buNone/>
            </a:pPr>
            <a:r>
              <a:rPr lang="en-US" sz="2000">
                <a:latin typeface="Times New Roman" pitchFamily="18" charset="0"/>
              </a:rPr>
              <a:t>Now taking the log gets rid of the exponential, then taking partial derivative gives (see [2] for details):</a:t>
            </a: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1400">
              <a:latin typeface="Times New Roman" pitchFamily="18" charset="0"/>
            </a:endParaRPr>
          </a:p>
          <a:p>
            <a:pPr marL="0" indent="0">
              <a:buFont typeface="Wingdings" pitchFamily="2" charset="2"/>
              <a:buNone/>
            </a:pPr>
            <a:r>
              <a:rPr lang="en-US" sz="2000">
                <a:latin typeface="Times New Roman" pitchFamily="18" charset="0"/>
              </a:rPr>
              <a:t>Taking partial derivative again:</a:t>
            </a:r>
          </a:p>
        </p:txBody>
      </p:sp>
      <p:graphicFrame>
        <p:nvGraphicFramePr>
          <p:cNvPr id="1101828" name="Object 4"/>
          <p:cNvGraphicFramePr>
            <a:graphicFrameLocks noChangeAspect="1"/>
          </p:cNvGraphicFramePr>
          <p:nvPr>
            <p:ph sz="quarter" idx="2"/>
          </p:nvPr>
        </p:nvGraphicFramePr>
        <p:xfrm>
          <a:off x="1447800" y="1725613"/>
          <a:ext cx="6172200" cy="1474787"/>
        </p:xfrm>
        <a:graphic>
          <a:graphicData uri="http://schemas.openxmlformats.org/presentationml/2006/ole">
            <p:oleObj spid="_x0000_s1101828" name="Equation" r:id="rId3" imgW="3619440" imgH="863280" progId="">
              <p:embed/>
            </p:oleObj>
          </a:graphicData>
        </a:graphic>
      </p:graphicFrame>
      <p:graphicFrame>
        <p:nvGraphicFramePr>
          <p:cNvPr id="1101831" name="Object 7"/>
          <p:cNvGraphicFramePr>
            <a:graphicFrameLocks noChangeAspect="1"/>
          </p:cNvGraphicFramePr>
          <p:nvPr>
            <p:ph sz="quarter" idx="3"/>
          </p:nvPr>
        </p:nvGraphicFramePr>
        <p:xfrm>
          <a:off x="1219200" y="3962400"/>
          <a:ext cx="7010400" cy="811213"/>
        </p:xfrm>
        <a:graphic>
          <a:graphicData uri="http://schemas.openxmlformats.org/presentationml/2006/ole">
            <p:oleObj spid="_x0000_s1101831" name="Equation" r:id="rId4" imgW="4051080" imgH="469800" progId="">
              <p:embed/>
            </p:oleObj>
          </a:graphicData>
        </a:graphic>
      </p:graphicFrame>
      <p:graphicFrame>
        <p:nvGraphicFramePr>
          <p:cNvPr id="1101834" name="Object 10"/>
          <p:cNvGraphicFramePr>
            <a:graphicFrameLocks noChangeAspect="1"/>
          </p:cNvGraphicFramePr>
          <p:nvPr/>
        </p:nvGraphicFramePr>
        <p:xfrm>
          <a:off x="1219200" y="5334000"/>
          <a:ext cx="6934200" cy="760413"/>
        </p:xfrm>
        <a:graphic>
          <a:graphicData uri="http://schemas.openxmlformats.org/presentationml/2006/ole">
            <p:oleObj spid="_x0000_s1101834" name="Equation" r:id="rId5" imgW="4051080" imgH="444240" progId="">
              <p:embed/>
            </p:oleObj>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a:t>		 </a:t>
            </a:r>
            <a:r>
              <a:rPr lang="en-US" sz="1200"/>
              <a:t> </a:t>
            </a:r>
            <a:fld id="{D76DB7FC-3E01-4D31-B467-3556045FCA88}" type="slidenum">
              <a:rPr lang="en-US" sz="1200">
                <a:solidFill>
                  <a:srgbClr val="003399"/>
                </a:solidFill>
                <a:cs typeface="Times New Roman" pitchFamily="18" charset="0"/>
              </a:rPr>
              <a:pPr/>
              <a:t>35</a:t>
            </a:fld>
            <a:endParaRPr lang="en-US" sz="1200">
              <a:solidFill>
                <a:srgbClr val="003399"/>
              </a:solidFill>
            </a:endParaRPr>
          </a:p>
        </p:txBody>
      </p:sp>
      <p:sp>
        <p:nvSpPr>
          <p:cNvPr id="1104904" name="Rectangle 8"/>
          <p:cNvSpPr>
            <a:spLocks noGrp="1" noChangeArrowheads="1"/>
          </p:cNvSpPr>
          <p:nvPr>
            <p:ph type="title"/>
          </p:nvPr>
        </p:nvSpPr>
        <p:spPr/>
        <p:txBody>
          <a:bodyPr/>
          <a:lstStyle/>
          <a:p>
            <a:r>
              <a:rPr lang="en-US" sz="2800"/>
              <a:t>9. Cramer-Rao Lower Bound (CRLB) (16)</a:t>
            </a:r>
          </a:p>
        </p:txBody>
      </p:sp>
      <p:sp>
        <p:nvSpPr>
          <p:cNvPr id="1104899" name="Rectangle 3"/>
          <p:cNvSpPr>
            <a:spLocks noGrp="1" noChangeArrowheads="1"/>
          </p:cNvSpPr>
          <p:nvPr>
            <p:ph type="body" sz="half" idx="1"/>
          </p:nvPr>
        </p:nvSpPr>
        <p:spPr>
          <a:xfrm>
            <a:off x="685800" y="914400"/>
            <a:ext cx="7848600" cy="5181600"/>
          </a:xfrm>
        </p:spPr>
        <p:txBody>
          <a:bodyPr/>
          <a:lstStyle/>
          <a:p>
            <a:pPr>
              <a:buFont typeface="Wingdings" pitchFamily="2" charset="2"/>
              <a:buNone/>
            </a:pPr>
            <a:r>
              <a:rPr lang="en-US" sz="2000">
                <a:latin typeface="Times New Roman" pitchFamily="18" charset="0"/>
              </a:rPr>
              <a:t>Taking the expected value:</a:t>
            </a:r>
          </a:p>
          <a:p>
            <a:pPr>
              <a:buFont typeface="Wingdings" pitchFamily="2" charset="2"/>
              <a:buNone/>
            </a:pPr>
            <a:endParaRPr lang="en-US" sz="1800">
              <a:latin typeface="Times New Roman" pitchFamily="18" charset="0"/>
            </a:endParaRPr>
          </a:p>
          <a:p>
            <a:pPr>
              <a:buFont typeface="Wingdings" pitchFamily="2" charset="2"/>
              <a:buNone/>
            </a:pPr>
            <a:endParaRPr lang="en-US" sz="1800">
              <a:latin typeface="Times New Roman" pitchFamily="18" charset="0"/>
            </a:endParaRPr>
          </a:p>
          <a:p>
            <a:pPr>
              <a:buFont typeface="Wingdings" pitchFamily="2" charset="2"/>
              <a:buNone/>
            </a:pPr>
            <a:endParaRPr lang="en-US" sz="18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r>
              <a:rPr lang="en-US" sz="2000">
                <a:latin typeface="Times New Roman" pitchFamily="18" charset="0"/>
              </a:rPr>
              <a:t>So, plug that in, get a cos</a:t>
            </a:r>
            <a:r>
              <a:rPr lang="en-US" sz="2000" baseline="30000">
                <a:latin typeface="Times New Roman" pitchFamily="18" charset="0"/>
              </a:rPr>
              <a:t>2</a:t>
            </a:r>
            <a:r>
              <a:rPr lang="en-US" sz="2000">
                <a:latin typeface="Times New Roman" pitchFamily="18" charset="0"/>
              </a:rPr>
              <a:t> term, use trigonometric identity, and get</a:t>
            </a:r>
          </a:p>
        </p:txBody>
      </p:sp>
      <p:graphicFrame>
        <p:nvGraphicFramePr>
          <p:cNvPr id="1104900" name="Object 4"/>
          <p:cNvGraphicFramePr>
            <a:graphicFrameLocks noChangeAspect="1"/>
          </p:cNvGraphicFramePr>
          <p:nvPr>
            <p:ph sz="quarter" idx="2"/>
          </p:nvPr>
        </p:nvGraphicFramePr>
        <p:xfrm>
          <a:off x="838200" y="1387475"/>
          <a:ext cx="7620000" cy="1431925"/>
        </p:xfrm>
        <a:graphic>
          <a:graphicData uri="http://schemas.openxmlformats.org/presentationml/2006/ole">
            <p:oleObj spid="_x0000_s1104900" name="Equation" r:id="rId3" imgW="4863960" imgH="914400" progId="">
              <p:embed/>
            </p:oleObj>
          </a:graphicData>
        </a:graphic>
      </p:graphicFrame>
      <p:graphicFrame>
        <p:nvGraphicFramePr>
          <p:cNvPr id="1104903" name="Object 7"/>
          <p:cNvGraphicFramePr>
            <a:graphicFrameLocks noChangeAspect="1"/>
          </p:cNvGraphicFramePr>
          <p:nvPr>
            <p:ph sz="quarter" idx="3"/>
          </p:nvPr>
        </p:nvGraphicFramePr>
        <p:xfrm>
          <a:off x="990600" y="3505200"/>
          <a:ext cx="7239000" cy="795338"/>
        </p:xfrm>
        <a:graphic>
          <a:graphicData uri="http://schemas.openxmlformats.org/presentationml/2006/ole">
            <p:oleObj spid="_x0000_s1104903" name="Equation" r:id="rId4" imgW="4394160" imgH="482400" progId="">
              <p:embed/>
            </p:oleObj>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a:t>		 </a:t>
            </a:r>
            <a:r>
              <a:rPr lang="en-US" sz="1200"/>
              <a:t> </a:t>
            </a:r>
            <a:fld id="{566C6DF0-77BA-4B85-8E4C-447AACF65F05}" type="slidenum">
              <a:rPr lang="en-US" sz="1200">
                <a:solidFill>
                  <a:srgbClr val="003399"/>
                </a:solidFill>
                <a:cs typeface="Times New Roman" pitchFamily="18" charset="0"/>
              </a:rPr>
              <a:pPr/>
              <a:t>36</a:t>
            </a:fld>
            <a:endParaRPr lang="en-US" sz="1200">
              <a:solidFill>
                <a:srgbClr val="003399"/>
              </a:solidFill>
            </a:endParaRPr>
          </a:p>
        </p:txBody>
      </p:sp>
      <p:sp>
        <p:nvSpPr>
          <p:cNvPr id="1107976" name="Rectangle 8"/>
          <p:cNvSpPr>
            <a:spLocks noGrp="1" noChangeArrowheads="1"/>
          </p:cNvSpPr>
          <p:nvPr>
            <p:ph type="title"/>
          </p:nvPr>
        </p:nvSpPr>
        <p:spPr/>
        <p:txBody>
          <a:bodyPr/>
          <a:lstStyle/>
          <a:p>
            <a:r>
              <a:rPr lang="en-US" sz="2800"/>
              <a:t>9.</a:t>
            </a:r>
            <a:r>
              <a:rPr lang="en-US" sz="2400"/>
              <a:t> </a:t>
            </a:r>
            <a:r>
              <a:rPr lang="en-US" sz="2800"/>
              <a:t>Cramer-Rao Lower Bound (CRLB) (17)</a:t>
            </a:r>
          </a:p>
        </p:txBody>
      </p:sp>
      <p:sp>
        <p:nvSpPr>
          <p:cNvPr id="1107971" name="Rectangle 3"/>
          <p:cNvSpPr>
            <a:spLocks noGrp="1" noChangeArrowheads="1"/>
          </p:cNvSpPr>
          <p:nvPr>
            <p:ph type="body" sz="half" idx="1"/>
          </p:nvPr>
        </p:nvSpPr>
        <p:spPr>
          <a:xfrm>
            <a:off x="685800" y="838200"/>
            <a:ext cx="7924800" cy="5181600"/>
          </a:xfrm>
        </p:spPr>
        <p:txBody>
          <a:bodyPr/>
          <a:lstStyle/>
          <a:p>
            <a:r>
              <a:rPr lang="en-US" sz="2000" b="1" u="sng">
                <a:latin typeface="Times New Roman" pitchFamily="18" charset="0"/>
              </a:rPr>
              <a:t>CRLB for signal in AWGN</a:t>
            </a:r>
            <a:r>
              <a:rPr lang="en-US" sz="2000" b="1">
                <a:latin typeface="Times New Roman" pitchFamily="18" charset="0"/>
              </a:rPr>
              <a:t>:</a:t>
            </a:r>
          </a:p>
          <a:p>
            <a:pPr>
              <a:buFont typeface="Wingdings" pitchFamily="2" charset="2"/>
              <a:buNone/>
            </a:pPr>
            <a:r>
              <a:rPr lang="en-US" sz="2000">
                <a:latin typeface="Times New Roman" pitchFamily="18" charset="0"/>
              </a:rPr>
              <a:t>	When we have the case that our data is “signal + AWGN” then we get a simple form for the CRLB:</a:t>
            </a:r>
          </a:p>
          <a:p>
            <a:pPr>
              <a:buFont typeface="Wingdings" pitchFamily="2" charset="2"/>
              <a:buNone/>
            </a:pPr>
            <a:r>
              <a:rPr lang="pt-BR" sz="2000">
                <a:latin typeface="Times New Roman" pitchFamily="18" charset="0"/>
              </a:rPr>
              <a:t>		</a:t>
            </a:r>
            <a:r>
              <a:rPr lang="pt-BR" sz="2000" u="sng">
                <a:latin typeface="Times New Roman" pitchFamily="18" charset="0"/>
              </a:rPr>
              <a:t>Signal model</a:t>
            </a:r>
            <a:r>
              <a:rPr lang="pt-BR" sz="2000">
                <a:latin typeface="Times New Roman" pitchFamily="18" charset="0"/>
              </a:rPr>
              <a:t>: </a:t>
            </a:r>
            <a:r>
              <a:rPr lang="pt-BR" sz="2000" i="1">
                <a:latin typeface="Times New Roman" pitchFamily="18" charset="0"/>
              </a:rPr>
              <a:t>x</a:t>
            </a:r>
            <a:r>
              <a:rPr lang="pt-BR" sz="2000">
                <a:latin typeface="Times New Roman" pitchFamily="18" charset="0"/>
              </a:rPr>
              <a:t>[</a:t>
            </a:r>
            <a:r>
              <a:rPr lang="pt-BR" sz="2000" i="1">
                <a:latin typeface="Times New Roman" pitchFamily="18" charset="0"/>
              </a:rPr>
              <a:t>n</a:t>
            </a:r>
            <a:r>
              <a:rPr lang="pt-BR" sz="2000">
                <a:latin typeface="Times New Roman" pitchFamily="18" charset="0"/>
              </a:rPr>
              <a:t>] = </a:t>
            </a:r>
            <a:r>
              <a:rPr lang="pt-BR" sz="2000" i="1">
                <a:latin typeface="Times New Roman" pitchFamily="18" charset="0"/>
              </a:rPr>
              <a:t>s</a:t>
            </a:r>
            <a:r>
              <a:rPr lang="pt-BR" sz="2000">
                <a:latin typeface="Times New Roman" pitchFamily="18" charset="0"/>
              </a:rPr>
              <a:t>[</a:t>
            </a:r>
            <a:r>
              <a:rPr lang="pt-BR" sz="2000" i="1">
                <a:latin typeface="Times New Roman" pitchFamily="18" charset="0"/>
              </a:rPr>
              <a:t>n</a:t>
            </a:r>
            <a:r>
              <a:rPr lang="pt-BR" sz="2000">
                <a:latin typeface="Times New Roman" pitchFamily="18" charset="0"/>
              </a:rPr>
              <a:t>;</a:t>
            </a:r>
            <a:r>
              <a:rPr lang="pt-BR" sz="2000" i="1">
                <a:latin typeface="Times New Roman" pitchFamily="18" charset="0"/>
              </a:rPr>
              <a:t>θ</a:t>
            </a:r>
            <a:r>
              <a:rPr lang="pt-BR" sz="2000">
                <a:latin typeface="Times New Roman" pitchFamily="18" charset="0"/>
              </a:rPr>
              <a:t> ] + </a:t>
            </a:r>
            <a:r>
              <a:rPr lang="pt-BR" sz="2000" i="1">
                <a:latin typeface="Times New Roman" pitchFamily="18" charset="0"/>
              </a:rPr>
              <a:t>w</a:t>
            </a:r>
            <a:r>
              <a:rPr lang="pt-BR" sz="2000">
                <a:latin typeface="Times New Roman" pitchFamily="18" charset="0"/>
              </a:rPr>
              <a:t>[</a:t>
            </a:r>
            <a:r>
              <a:rPr lang="pt-BR" sz="2000" i="1">
                <a:latin typeface="Times New Roman" pitchFamily="18" charset="0"/>
              </a:rPr>
              <a:t>n</a:t>
            </a:r>
            <a:r>
              <a:rPr lang="pt-BR" sz="2000">
                <a:latin typeface="Times New Roman" pitchFamily="18" charset="0"/>
              </a:rPr>
              <a:t>], </a:t>
            </a:r>
            <a:r>
              <a:rPr lang="pt-BR" sz="2000" i="1">
                <a:latin typeface="Times New Roman" pitchFamily="18" charset="0"/>
              </a:rPr>
              <a:t>n</a:t>
            </a:r>
            <a:r>
              <a:rPr lang="pt-BR" sz="2000">
                <a:latin typeface="Times New Roman" pitchFamily="18" charset="0"/>
              </a:rPr>
              <a:t> = 0, 1, 2, … , </a:t>
            </a:r>
            <a:r>
              <a:rPr lang="pt-BR" sz="2000" i="1">
                <a:latin typeface="Times New Roman" pitchFamily="18" charset="0"/>
              </a:rPr>
              <a:t>N</a:t>
            </a:r>
            <a:r>
              <a:rPr lang="pt-BR" sz="2000">
                <a:latin typeface="Times New Roman" pitchFamily="18" charset="0"/>
              </a:rPr>
              <a:t>-1</a:t>
            </a:r>
          </a:p>
          <a:p>
            <a:pPr>
              <a:buFont typeface="Wingdings" pitchFamily="2" charset="2"/>
              <a:buNone/>
            </a:pPr>
            <a:r>
              <a:rPr lang="en-US" sz="2000">
                <a:latin typeface="Times New Roman" pitchFamily="18" charset="0"/>
              </a:rPr>
              <a:t>	where: </a:t>
            </a:r>
            <a:r>
              <a:rPr lang="en-US" sz="2000" i="1">
                <a:latin typeface="Times New Roman" pitchFamily="18" charset="0"/>
              </a:rPr>
              <a:t>w</a:t>
            </a:r>
            <a:r>
              <a:rPr lang="en-US" sz="2000">
                <a:latin typeface="Times New Roman" pitchFamily="18" charset="0"/>
              </a:rPr>
              <a:t>[</a:t>
            </a:r>
            <a:r>
              <a:rPr lang="en-US" sz="2000" i="1">
                <a:latin typeface="Times New Roman" pitchFamily="18" charset="0"/>
              </a:rPr>
              <a:t>n</a:t>
            </a:r>
            <a:r>
              <a:rPr lang="en-US" sz="2000">
                <a:latin typeface="Times New Roman" pitchFamily="18" charset="0"/>
              </a:rPr>
              <a:t>] is white, Gaussian and zero mean.</a:t>
            </a:r>
          </a:p>
          <a:p>
            <a:pPr>
              <a:buFont typeface="Wingdings" pitchFamily="2" charset="2"/>
              <a:buNone/>
            </a:pPr>
            <a:endParaRPr lang="en-US" sz="2000">
              <a:latin typeface="Times New Roman" pitchFamily="18" charset="0"/>
            </a:endParaRPr>
          </a:p>
          <a:p>
            <a:pPr>
              <a:buFont typeface="Wingdings" pitchFamily="2" charset="2"/>
              <a:buNone/>
            </a:pPr>
            <a:r>
              <a:rPr lang="en-US" sz="2000">
                <a:latin typeface="Times New Roman" pitchFamily="18" charset="0"/>
              </a:rPr>
              <a:t>	First write the likelihood function:</a:t>
            </a: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r>
              <a:rPr lang="en-US" sz="2000">
                <a:latin typeface="Times New Roman" pitchFamily="18" charset="0"/>
              </a:rPr>
              <a:t>	</a:t>
            </a:r>
          </a:p>
          <a:p>
            <a:pPr>
              <a:buFont typeface="Wingdings" pitchFamily="2" charset="2"/>
              <a:buNone/>
            </a:pPr>
            <a:r>
              <a:rPr lang="en-US" sz="2000"/>
              <a:t>	</a:t>
            </a:r>
            <a:r>
              <a:rPr lang="en-US" sz="2000">
                <a:latin typeface="Times New Roman" pitchFamily="18" charset="0"/>
              </a:rPr>
              <a:t>Differentiate Log of likelihood function twice to get:</a:t>
            </a:r>
          </a:p>
          <a:p>
            <a:endParaRPr lang="en-US" sz="2000"/>
          </a:p>
        </p:txBody>
      </p:sp>
      <p:graphicFrame>
        <p:nvGraphicFramePr>
          <p:cNvPr id="1107972" name="Object 4"/>
          <p:cNvGraphicFramePr>
            <a:graphicFrameLocks noChangeAspect="1"/>
          </p:cNvGraphicFramePr>
          <p:nvPr>
            <p:ph sz="quarter" idx="2"/>
          </p:nvPr>
        </p:nvGraphicFramePr>
        <p:xfrm>
          <a:off x="2133600" y="3429000"/>
          <a:ext cx="5029200" cy="862013"/>
        </p:xfrm>
        <a:graphic>
          <a:graphicData uri="http://schemas.openxmlformats.org/presentationml/2006/ole">
            <p:oleObj spid="_x0000_s1107972" name="Equation" r:id="rId3" imgW="3111480" imgH="533160" progId="">
              <p:embed/>
            </p:oleObj>
          </a:graphicData>
        </a:graphic>
      </p:graphicFrame>
      <p:graphicFrame>
        <p:nvGraphicFramePr>
          <p:cNvPr id="1107975" name="Object 7"/>
          <p:cNvGraphicFramePr>
            <a:graphicFrameLocks noChangeAspect="1"/>
          </p:cNvGraphicFramePr>
          <p:nvPr>
            <p:ph sz="quarter" idx="3"/>
          </p:nvPr>
        </p:nvGraphicFramePr>
        <p:xfrm>
          <a:off x="1524000" y="4953000"/>
          <a:ext cx="6248400" cy="869950"/>
        </p:xfrm>
        <a:graphic>
          <a:graphicData uri="http://schemas.openxmlformats.org/presentationml/2006/ole">
            <p:oleObj spid="_x0000_s1107975" name="Equation" r:id="rId4" imgW="3835080" imgH="533160" progId="">
              <p:embed/>
            </p:oleObj>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half" idx="10"/>
          </p:nvPr>
        </p:nvSpPr>
        <p:spPr/>
        <p:txBody>
          <a:bodyPr/>
          <a:lstStyle/>
          <a:p>
            <a:r>
              <a:rPr lang="en-US"/>
              <a:t>		 </a:t>
            </a:r>
            <a:r>
              <a:rPr lang="en-US" sz="1200"/>
              <a:t> </a:t>
            </a:r>
            <a:fld id="{FEC2545F-35AE-4340-B706-D44D5790D629}" type="slidenum">
              <a:rPr lang="en-US" sz="1200">
                <a:solidFill>
                  <a:srgbClr val="003399"/>
                </a:solidFill>
                <a:cs typeface="Times New Roman" pitchFamily="18" charset="0"/>
              </a:rPr>
              <a:pPr/>
              <a:t>37</a:t>
            </a:fld>
            <a:endParaRPr lang="en-US" sz="1200">
              <a:solidFill>
                <a:srgbClr val="003399"/>
              </a:solidFill>
            </a:endParaRPr>
          </a:p>
        </p:txBody>
      </p:sp>
      <p:sp>
        <p:nvSpPr>
          <p:cNvPr id="1111048" name="Rectangle 8"/>
          <p:cNvSpPr>
            <a:spLocks noGrp="1" noChangeArrowheads="1"/>
          </p:cNvSpPr>
          <p:nvPr>
            <p:ph type="title"/>
          </p:nvPr>
        </p:nvSpPr>
        <p:spPr/>
        <p:txBody>
          <a:bodyPr/>
          <a:lstStyle/>
          <a:p>
            <a:r>
              <a:rPr lang="en-US" sz="2800"/>
              <a:t>9.</a:t>
            </a:r>
            <a:r>
              <a:rPr lang="en-US" sz="2400"/>
              <a:t> </a:t>
            </a:r>
            <a:r>
              <a:rPr lang="en-US" sz="2800"/>
              <a:t>Cramer-Rao Lower Bound (CRLB) (18)</a:t>
            </a:r>
          </a:p>
        </p:txBody>
      </p:sp>
      <p:sp>
        <p:nvSpPr>
          <p:cNvPr id="1111043" name="Rectangle 3"/>
          <p:cNvSpPr>
            <a:spLocks noGrp="1" noChangeArrowheads="1"/>
          </p:cNvSpPr>
          <p:nvPr>
            <p:ph type="body" sz="half" idx="1"/>
          </p:nvPr>
        </p:nvSpPr>
        <p:spPr>
          <a:xfrm>
            <a:off x="685800" y="838200"/>
            <a:ext cx="7848600" cy="5181600"/>
          </a:xfrm>
        </p:spPr>
        <p:txBody>
          <a:bodyPr/>
          <a:lstStyle/>
          <a:p>
            <a:pPr marL="58738" indent="-58738">
              <a:buFont typeface="Wingdings" pitchFamily="2" charset="2"/>
              <a:buNone/>
            </a:pPr>
            <a:r>
              <a:rPr lang="en-US" sz="2000">
                <a:latin typeface="Times New Roman" pitchFamily="18" charset="0"/>
              </a:rPr>
              <a:t>Since this equation depends on random </a:t>
            </a:r>
            <a:r>
              <a:rPr lang="en-US" sz="2000" i="1">
                <a:latin typeface="Times New Roman" pitchFamily="18" charset="0"/>
              </a:rPr>
              <a:t>x</a:t>
            </a:r>
            <a:r>
              <a:rPr lang="en-US" sz="2000">
                <a:latin typeface="Times New Roman" pitchFamily="18" charset="0"/>
              </a:rPr>
              <a:t>[</a:t>
            </a:r>
            <a:r>
              <a:rPr lang="en-US" sz="2000" i="1">
                <a:latin typeface="Times New Roman" pitchFamily="18" charset="0"/>
              </a:rPr>
              <a:t>n</a:t>
            </a:r>
            <a:r>
              <a:rPr lang="en-US" sz="2000">
                <a:latin typeface="Times New Roman" pitchFamily="18" charset="0"/>
              </a:rPr>
              <a:t>], so we must take </a:t>
            </a:r>
            <a:r>
              <a:rPr lang="en-US" sz="2000" i="1">
                <a:latin typeface="Times New Roman" pitchFamily="18" charset="0"/>
              </a:rPr>
              <a:t>E</a:t>
            </a:r>
            <a:r>
              <a:rPr lang="en-US" sz="2000">
                <a:latin typeface="Times New Roman" pitchFamily="18" charset="0"/>
              </a:rPr>
              <a:t>{}: </a:t>
            </a:r>
          </a:p>
          <a:p>
            <a:pPr marL="58738" indent="-58738">
              <a:buFont typeface="Wingdings" pitchFamily="2" charset="2"/>
              <a:buNone/>
            </a:pPr>
            <a:endParaRPr lang="en-US" sz="2000">
              <a:latin typeface="Times New Roman" pitchFamily="18" charset="0"/>
            </a:endParaRPr>
          </a:p>
          <a:p>
            <a:pPr marL="58738" indent="-58738">
              <a:buFont typeface="Wingdings" pitchFamily="2" charset="2"/>
              <a:buNone/>
            </a:pPr>
            <a:endParaRPr lang="en-US" sz="2000">
              <a:latin typeface="Times New Roman" pitchFamily="18" charset="0"/>
            </a:endParaRPr>
          </a:p>
          <a:p>
            <a:pPr marL="58738" indent="-58738">
              <a:buFont typeface="Wingdings" pitchFamily="2" charset="2"/>
              <a:buNone/>
            </a:pPr>
            <a:endParaRPr lang="en-US" sz="2000">
              <a:latin typeface="Times New Roman" pitchFamily="18" charset="0"/>
            </a:endParaRPr>
          </a:p>
          <a:p>
            <a:pPr marL="58738" indent="-58738">
              <a:buFont typeface="Wingdings" pitchFamily="2" charset="2"/>
              <a:buNone/>
            </a:pPr>
            <a:endParaRPr lang="en-US" sz="2000">
              <a:latin typeface="Times New Roman" pitchFamily="18" charset="0"/>
            </a:endParaRPr>
          </a:p>
          <a:p>
            <a:pPr marL="58738" indent="-58738">
              <a:buFont typeface="Wingdings" pitchFamily="2" charset="2"/>
              <a:buNone/>
            </a:pPr>
            <a:endParaRPr lang="en-US" sz="1000">
              <a:latin typeface="Times New Roman" pitchFamily="18" charset="0"/>
            </a:endParaRPr>
          </a:p>
          <a:p>
            <a:pPr marL="58738" indent="-58738">
              <a:buFont typeface="Wingdings" pitchFamily="2" charset="2"/>
              <a:buNone/>
            </a:pPr>
            <a:r>
              <a:rPr lang="en-US" sz="2000">
                <a:latin typeface="Times New Roman" pitchFamily="18" charset="0"/>
              </a:rPr>
              <a:t>Therefore, CRLB for signal in AWGN:</a:t>
            </a:r>
          </a:p>
          <a:p>
            <a:pPr marL="58738" indent="-58738">
              <a:buFont typeface="Wingdings" pitchFamily="2" charset="2"/>
              <a:buNone/>
            </a:pPr>
            <a:endParaRPr lang="en-US" sz="2000">
              <a:latin typeface="Times New Roman" pitchFamily="18" charset="0"/>
            </a:endParaRPr>
          </a:p>
          <a:p>
            <a:pPr marL="58738" indent="-58738">
              <a:buFont typeface="Wingdings" pitchFamily="2" charset="2"/>
              <a:buNone/>
            </a:pPr>
            <a:endParaRPr lang="en-US" sz="2000">
              <a:latin typeface="Times New Roman" pitchFamily="18" charset="0"/>
            </a:endParaRPr>
          </a:p>
          <a:p>
            <a:pPr marL="58738" indent="-58738">
              <a:buFont typeface="Wingdings" pitchFamily="2" charset="2"/>
              <a:buNone/>
            </a:pPr>
            <a:endParaRPr lang="en-US" sz="2400">
              <a:latin typeface="Times New Roman" pitchFamily="18" charset="0"/>
            </a:endParaRPr>
          </a:p>
          <a:p>
            <a:pPr marL="58738" indent="-58738"/>
            <a:r>
              <a:rPr lang="en-US" sz="2000" b="1">
                <a:latin typeface="Times New Roman" pitchFamily="18" charset="0"/>
              </a:rPr>
              <a:t> </a:t>
            </a:r>
            <a:r>
              <a:rPr lang="en-US" sz="2000" b="1" u="sng">
                <a:latin typeface="Times New Roman" pitchFamily="18" charset="0"/>
              </a:rPr>
              <a:t>Transformation of parameters</a:t>
            </a:r>
            <a:r>
              <a:rPr lang="en-US" sz="2000" b="1">
                <a:latin typeface="Times New Roman" pitchFamily="18" charset="0"/>
              </a:rPr>
              <a:t>: </a:t>
            </a:r>
            <a:r>
              <a:rPr lang="en-US" sz="2000">
                <a:latin typeface="Times New Roman" pitchFamily="18" charset="0"/>
              </a:rPr>
              <a:t>There is a parameter </a:t>
            </a:r>
            <a:r>
              <a:rPr lang="en-US" sz="2000" i="1">
                <a:latin typeface="Times New Roman" pitchFamily="18" charset="0"/>
              </a:rPr>
              <a:t>θ</a:t>
            </a:r>
            <a:r>
              <a:rPr lang="en-US" sz="2000">
                <a:latin typeface="Times New Roman" pitchFamily="18" charset="0"/>
              </a:rPr>
              <a:t> with known </a:t>
            </a:r>
            <a:r>
              <a:rPr lang="en-US" sz="2000" i="1">
                <a:latin typeface="Times New Roman" pitchFamily="18" charset="0"/>
              </a:rPr>
              <a:t>CRLB</a:t>
            </a:r>
            <a:r>
              <a:rPr lang="en-US" sz="2000" i="1" baseline="-25000">
                <a:latin typeface="Times New Roman" pitchFamily="18" charset="0"/>
              </a:rPr>
              <a:t>θ</a:t>
            </a:r>
            <a:r>
              <a:rPr lang="en-US" sz="2000">
                <a:latin typeface="Times New Roman" pitchFamily="18" charset="0"/>
              </a:rPr>
              <a:t>, but now we are interested in estimating some other parameter </a:t>
            </a:r>
            <a:r>
              <a:rPr lang="en-US" sz="2000" i="1">
                <a:latin typeface="Times New Roman" pitchFamily="18" charset="0"/>
              </a:rPr>
              <a:t>α</a:t>
            </a:r>
            <a:r>
              <a:rPr lang="en-US" sz="2000">
                <a:latin typeface="Times New Roman" pitchFamily="18" charset="0"/>
              </a:rPr>
              <a:t> that is a function of </a:t>
            </a:r>
            <a:r>
              <a:rPr lang="en-US" sz="2000" i="1">
                <a:latin typeface="Times New Roman" pitchFamily="18" charset="0"/>
              </a:rPr>
              <a:t>θ</a:t>
            </a:r>
            <a:r>
              <a:rPr lang="en-US" sz="2000">
                <a:latin typeface="Times New Roman" pitchFamily="18" charset="0"/>
              </a:rPr>
              <a:t>: </a:t>
            </a:r>
            <a:r>
              <a:rPr lang="en-US" sz="2000" i="1">
                <a:latin typeface="Times New Roman" pitchFamily="18" charset="0"/>
              </a:rPr>
              <a:t>α</a:t>
            </a:r>
            <a:r>
              <a:rPr lang="en-US" sz="2000">
                <a:latin typeface="Times New Roman" pitchFamily="18" charset="0"/>
              </a:rPr>
              <a:t> = </a:t>
            </a:r>
            <a:r>
              <a:rPr lang="en-US" sz="2000" i="1">
                <a:latin typeface="Times New Roman" pitchFamily="18" charset="0"/>
              </a:rPr>
              <a:t>g</a:t>
            </a:r>
            <a:r>
              <a:rPr lang="en-US" sz="2000">
                <a:latin typeface="Times New Roman" pitchFamily="18" charset="0"/>
              </a:rPr>
              <a:t>(</a:t>
            </a:r>
            <a:r>
              <a:rPr lang="en-US" sz="2000" i="1">
                <a:latin typeface="Times New Roman" pitchFamily="18" charset="0"/>
              </a:rPr>
              <a:t>θ</a:t>
            </a:r>
            <a:r>
              <a:rPr lang="en-US" sz="2000">
                <a:latin typeface="Times New Roman" pitchFamily="18" charset="0"/>
              </a:rPr>
              <a:t>). What is </a:t>
            </a:r>
            <a:r>
              <a:rPr lang="en-US" sz="2000" i="1">
                <a:latin typeface="Times New Roman" pitchFamily="18" charset="0"/>
              </a:rPr>
              <a:t>CRLB</a:t>
            </a:r>
            <a:r>
              <a:rPr lang="en-US" sz="2000" i="1" baseline="-25000">
                <a:latin typeface="Times New Roman" pitchFamily="18" charset="0"/>
              </a:rPr>
              <a:t>α</a:t>
            </a:r>
            <a:r>
              <a:rPr lang="en-US" sz="2000">
                <a:latin typeface="Times New Roman" pitchFamily="18" charset="0"/>
              </a:rPr>
              <a:t> ?</a:t>
            </a:r>
          </a:p>
          <a:p>
            <a:pPr marL="58738" indent="-58738">
              <a:buFont typeface="Wingdings" pitchFamily="2" charset="2"/>
              <a:buNone/>
            </a:pPr>
            <a:endParaRPr lang="en-US" sz="2000">
              <a:latin typeface="Times New Roman" pitchFamily="18" charset="0"/>
            </a:endParaRPr>
          </a:p>
          <a:p>
            <a:pPr marL="58738" indent="-58738">
              <a:buFont typeface="Wingdings" pitchFamily="2" charset="2"/>
              <a:buNone/>
            </a:pPr>
            <a:endParaRPr lang="en-US" sz="2000">
              <a:latin typeface="Times New Roman" pitchFamily="18" charset="0"/>
            </a:endParaRPr>
          </a:p>
        </p:txBody>
      </p:sp>
      <p:graphicFrame>
        <p:nvGraphicFramePr>
          <p:cNvPr id="1111044" name="Object 4"/>
          <p:cNvGraphicFramePr>
            <a:graphicFrameLocks noChangeAspect="1"/>
          </p:cNvGraphicFramePr>
          <p:nvPr>
            <p:ph sz="quarter" idx="2"/>
          </p:nvPr>
        </p:nvGraphicFramePr>
        <p:xfrm>
          <a:off x="304800" y="1219200"/>
          <a:ext cx="8610600" cy="1504950"/>
        </p:xfrm>
        <a:graphic>
          <a:graphicData uri="http://schemas.openxmlformats.org/presentationml/2006/ole">
            <p:oleObj spid="_x0000_s1111044" name="Equation" r:id="rId3" imgW="5524200" imgH="965160" progId="">
              <p:embed/>
            </p:oleObj>
          </a:graphicData>
        </a:graphic>
      </p:graphicFrame>
      <p:graphicFrame>
        <p:nvGraphicFramePr>
          <p:cNvPr id="1111047" name="Object 7"/>
          <p:cNvGraphicFramePr>
            <a:graphicFrameLocks noChangeAspect="1"/>
          </p:cNvGraphicFramePr>
          <p:nvPr>
            <p:ph sz="quarter" idx="3"/>
          </p:nvPr>
        </p:nvGraphicFramePr>
        <p:xfrm>
          <a:off x="3657600" y="3200400"/>
          <a:ext cx="2362200" cy="1073150"/>
        </p:xfrm>
        <a:graphic>
          <a:graphicData uri="http://schemas.openxmlformats.org/presentationml/2006/ole">
            <p:oleObj spid="_x0000_s1111047" name="Equation" r:id="rId4" imgW="1511280" imgH="685800" progId="">
              <p:embed/>
            </p:oleObj>
          </a:graphicData>
        </a:graphic>
      </p:graphicFrame>
      <p:graphicFrame>
        <p:nvGraphicFramePr>
          <p:cNvPr id="1111050" name="Object 10"/>
          <p:cNvGraphicFramePr>
            <a:graphicFrameLocks noChangeAspect="1"/>
          </p:cNvGraphicFramePr>
          <p:nvPr/>
        </p:nvGraphicFramePr>
        <p:xfrm>
          <a:off x="2895600" y="5372100"/>
          <a:ext cx="3505200" cy="723900"/>
        </p:xfrm>
        <a:graphic>
          <a:graphicData uri="http://schemas.openxmlformats.org/presentationml/2006/ole">
            <p:oleObj spid="_x0000_s1111050" name="Equation" r:id="rId5" imgW="2273040" imgH="469800" progId="">
              <p:embed/>
            </p:oleObj>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5"/>
          <p:cNvSpPr>
            <a:spLocks noGrp="1"/>
          </p:cNvSpPr>
          <p:nvPr>
            <p:ph type="dt" sz="half" idx="10"/>
          </p:nvPr>
        </p:nvSpPr>
        <p:spPr/>
        <p:txBody>
          <a:bodyPr/>
          <a:lstStyle/>
          <a:p>
            <a:r>
              <a:rPr lang="en-US"/>
              <a:t>		 </a:t>
            </a:r>
            <a:r>
              <a:rPr lang="en-US" sz="1200"/>
              <a:t> </a:t>
            </a:r>
            <a:fld id="{84B84508-2072-463F-A52F-76F8BE3BDF2F}" type="slidenum">
              <a:rPr lang="en-US" sz="1200">
                <a:solidFill>
                  <a:srgbClr val="003399"/>
                </a:solidFill>
                <a:cs typeface="Times New Roman" pitchFamily="18" charset="0"/>
              </a:rPr>
              <a:pPr/>
              <a:t>38</a:t>
            </a:fld>
            <a:endParaRPr lang="en-US" sz="1200">
              <a:solidFill>
                <a:srgbClr val="003399"/>
              </a:solidFill>
            </a:endParaRPr>
          </a:p>
        </p:txBody>
      </p:sp>
      <p:sp>
        <p:nvSpPr>
          <p:cNvPr id="1114120" name="Rectangle 8"/>
          <p:cNvSpPr>
            <a:spLocks noGrp="1" noChangeArrowheads="1"/>
          </p:cNvSpPr>
          <p:nvPr>
            <p:ph type="title"/>
          </p:nvPr>
        </p:nvSpPr>
        <p:spPr/>
        <p:txBody>
          <a:bodyPr/>
          <a:lstStyle/>
          <a:p>
            <a:r>
              <a:rPr lang="en-US" sz="2800"/>
              <a:t>9.</a:t>
            </a:r>
            <a:r>
              <a:rPr lang="en-US" sz="2400"/>
              <a:t> </a:t>
            </a:r>
            <a:r>
              <a:rPr lang="en-US" sz="2800"/>
              <a:t>Cramer-Rao Lower Bound (CRLB) (19)</a:t>
            </a:r>
          </a:p>
        </p:txBody>
      </p:sp>
      <p:sp>
        <p:nvSpPr>
          <p:cNvPr id="1114115" name="Rectangle 3"/>
          <p:cNvSpPr>
            <a:spLocks noGrp="1" noChangeArrowheads="1"/>
          </p:cNvSpPr>
          <p:nvPr>
            <p:ph type="body" sz="half" idx="1"/>
          </p:nvPr>
        </p:nvSpPr>
        <p:spPr>
          <a:xfrm>
            <a:off x="685800" y="838200"/>
            <a:ext cx="7924800" cy="5181600"/>
          </a:xfrm>
        </p:spPr>
        <p:txBody>
          <a:bodyPr/>
          <a:lstStyle/>
          <a:p>
            <a:r>
              <a:rPr lang="en-US" sz="2000" b="1" u="sng">
                <a:latin typeface="Times New Roman" pitchFamily="18" charset="0"/>
              </a:rPr>
              <a:t>CRLB for vector parameter</a:t>
            </a:r>
            <a:r>
              <a:rPr lang="en-US" sz="2000" b="1">
                <a:latin typeface="Times New Roman" pitchFamily="18" charset="0"/>
              </a:rPr>
              <a:t>:</a:t>
            </a:r>
          </a:p>
          <a:p>
            <a:pPr>
              <a:buFont typeface="Wingdings" pitchFamily="2" charset="2"/>
              <a:buNone/>
            </a:pPr>
            <a:r>
              <a:rPr lang="en-US" sz="2000" b="1"/>
              <a:t>	</a:t>
            </a:r>
            <a:r>
              <a:rPr lang="en-US" sz="2000">
                <a:latin typeface="Times New Roman" pitchFamily="18" charset="0"/>
              </a:rPr>
              <a:t>Vector parameter: </a:t>
            </a:r>
          </a:p>
          <a:p>
            <a:pPr>
              <a:buFont typeface="Wingdings" pitchFamily="2" charset="2"/>
              <a:buNone/>
            </a:pPr>
            <a:endParaRPr lang="en-US" sz="1000">
              <a:latin typeface="Times New Roman" pitchFamily="18" charset="0"/>
            </a:endParaRPr>
          </a:p>
          <a:p>
            <a:pPr>
              <a:buFont typeface="Wingdings" pitchFamily="2" charset="2"/>
              <a:buNone/>
            </a:pPr>
            <a:r>
              <a:rPr lang="en-US" sz="2000">
                <a:latin typeface="Times New Roman" pitchFamily="18" charset="0"/>
              </a:rPr>
              <a:t>	Its estimate:</a:t>
            </a:r>
          </a:p>
          <a:p>
            <a:pPr>
              <a:buFont typeface="Wingdings" pitchFamily="2" charset="2"/>
              <a:buNone/>
            </a:pPr>
            <a:endParaRPr lang="en-US" sz="1000">
              <a:latin typeface="Times New Roman" pitchFamily="18" charset="0"/>
            </a:endParaRPr>
          </a:p>
          <a:p>
            <a:pPr>
              <a:buFont typeface="Wingdings" pitchFamily="2" charset="2"/>
              <a:buNone/>
            </a:pPr>
            <a:r>
              <a:rPr lang="en-US" sz="2000">
                <a:latin typeface="Times New Roman" pitchFamily="18" charset="0"/>
              </a:rPr>
              <a:t>	Assume that estimate is unbiased:</a:t>
            </a:r>
          </a:p>
          <a:p>
            <a:pPr>
              <a:buFont typeface="Wingdings" pitchFamily="2" charset="2"/>
              <a:buNone/>
            </a:pPr>
            <a:endParaRPr lang="en-US" sz="1000">
              <a:latin typeface="Times New Roman" pitchFamily="18" charset="0"/>
            </a:endParaRPr>
          </a:p>
          <a:p>
            <a:pPr>
              <a:buFont typeface="Wingdings" pitchFamily="2" charset="2"/>
              <a:buNone/>
            </a:pPr>
            <a:r>
              <a:rPr lang="en-US" sz="2800"/>
              <a:t>	</a:t>
            </a:r>
            <a:r>
              <a:rPr lang="en-US" sz="2000">
                <a:latin typeface="Times New Roman" pitchFamily="18" charset="0"/>
              </a:rPr>
              <a:t>For a scalar parameter we looked at its variance, but for a vector parameter we look at its </a:t>
            </a:r>
            <a:r>
              <a:rPr lang="en-US" sz="2000" u="sng">
                <a:latin typeface="Times New Roman" pitchFamily="18" charset="0"/>
              </a:rPr>
              <a:t>covariance matrix</a:t>
            </a:r>
            <a:r>
              <a:rPr lang="en-US" sz="2000">
                <a:latin typeface="Times New Roman" pitchFamily="18" charset="0"/>
              </a:rPr>
              <a:t>:</a:t>
            </a: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r>
              <a:rPr lang="en-US" sz="2000">
                <a:latin typeface="Times New Roman" pitchFamily="18" charset="0"/>
              </a:rPr>
              <a:t>	</a:t>
            </a:r>
            <a:r>
              <a:rPr lang="en-US" sz="2000" u="sng">
                <a:latin typeface="Times New Roman" pitchFamily="18" charset="0"/>
              </a:rPr>
              <a:t>Example</a:t>
            </a:r>
            <a:r>
              <a:rPr lang="en-US" sz="2000">
                <a:latin typeface="Times New Roman" pitchFamily="18" charset="0"/>
              </a:rPr>
              <a:t>: For </a:t>
            </a:r>
            <a:r>
              <a:rPr lang="en-US" sz="2000" b="1">
                <a:latin typeface="Times New Roman" pitchFamily="18" charset="0"/>
                <a:sym typeface="Symbol" pitchFamily="18" charset="2"/>
              </a:rPr>
              <a:t> </a:t>
            </a:r>
            <a:r>
              <a:rPr lang="en-US" sz="2000">
                <a:latin typeface="Times New Roman" pitchFamily="18" charset="0"/>
                <a:sym typeface="Symbol" pitchFamily="18" charset="2"/>
              </a:rPr>
              <a:t>= [</a:t>
            </a:r>
            <a:r>
              <a:rPr lang="en-US" sz="2000" i="1">
                <a:latin typeface="Times New Roman" pitchFamily="18" charset="0"/>
                <a:sym typeface="Symbol" pitchFamily="18" charset="2"/>
              </a:rPr>
              <a:t>x y</a:t>
            </a:r>
            <a:r>
              <a:rPr lang="en-US" sz="2000">
                <a:latin typeface="Times New Roman" pitchFamily="18" charset="0"/>
                <a:sym typeface="Symbol" pitchFamily="18" charset="2"/>
              </a:rPr>
              <a:t> </a:t>
            </a:r>
            <a:r>
              <a:rPr lang="en-US" sz="2000" i="1">
                <a:latin typeface="Times New Roman" pitchFamily="18" charset="0"/>
                <a:sym typeface="Symbol" pitchFamily="18" charset="2"/>
              </a:rPr>
              <a:t>z</a:t>
            </a:r>
            <a:r>
              <a:rPr lang="en-US" sz="2000">
                <a:latin typeface="Times New Roman" pitchFamily="18" charset="0"/>
                <a:sym typeface="Symbol" pitchFamily="18" charset="2"/>
              </a:rPr>
              <a:t>]</a:t>
            </a:r>
            <a:r>
              <a:rPr lang="en-US" sz="2000" i="1" baseline="30000">
                <a:latin typeface="Times New Roman" pitchFamily="18" charset="0"/>
                <a:sym typeface="Symbol" pitchFamily="18" charset="2"/>
              </a:rPr>
              <a:t>T </a:t>
            </a:r>
            <a:r>
              <a:rPr lang="en-US" sz="2000">
                <a:latin typeface="Times New Roman" pitchFamily="18" charset="0"/>
                <a:sym typeface="Symbol" pitchFamily="18" charset="2"/>
              </a:rPr>
              <a:t>then</a:t>
            </a:r>
          </a:p>
          <a:p>
            <a:pPr>
              <a:buFont typeface="Wingdings" pitchFamily="2" charset="2"/>
              <a:buNone/>
            </a:pPr>
            <a:endParaRPr lang="en-US" sz="2000">
              <a:latin typeface="Times New Roman" pitchFamily="18" charset="0"/>
              <a:sym typeface="Symbol" pitchFamily="18" charset="2"/>
            </a:endParaRPr>
          </a:p>
          <a:p>
            <a:pPr>
              <a:buFont typeface="Wingdings" pitchFamily="2" charset="2"/>
              <a:buNone/>
            </a:pPr>
            <a:endParaRPr lang="en-US" sz="2000">
              <a:latin typeface="Times New Roman" pitchFamily="18" charset="0"/>
            </a:endParaRPr>
          </a:p>
          <a:p>
            <a:endParaRPr lang="en-US" sz="2000">
              <a:latin typeface="Times New Roman" pitchFamily="18" charset="0"/>
            </a:endParaRPr>
          </a:p>
        </p:txBody>
      </p:sp>
      <p:graphicFrame>
        <p:nvGraphicFramePr>
          <p:cNvPr id="1114116" name="Object 4"/>
          <p:cNvGraphicFramePr>
            <a:graphicFrameLocks noChangeAspect="1"/>
          </p:cNvGraphicFramePr>
          <p:nvPr>
            <p:ph sz="quarter" idx="2"/>
          </p:nvPr>
        </p:nvGraphicFramePr>
        <p:xfrm>
          <a:off x="3124200" y="1258888"/>
          <a:ext cx="1860550" cy="417512"/>
        </p:xfrm>
        <a:graphic>
          <a:graphicData uri="http://schemas.openxmlformats.org/presentationml/2006/ole">
            <p:oleObj spid="_x0000_s1114116" name="Equation" r:id="rId3" imgW="1130040" imgH="253800" progId="">
              <p:embed/>
            </p:oleObj>
          </a:graphicData>
        </a:graphic>
      </p:graphicFrame>
      <p:graphicFrame>
        <p:nvGraphicFramePr>
          <p:cNvPr id="1114119" name="Object 7"/>
          <p:cNvGraphicFramePr>
            <a:graphicFrameLocks noChangeAspect="1"/>
          </p:cNvGraphicFramePr>
          <p:nvPr>
            <p:ph sz="quarter" idx="3"/>
          </p:nvPr>
        </p:nvGraphicFramePr>
        <p:xfrm>
          <a:off x="2514600" y="1752600"/>
          <a:ext cx="1828800" cy="431800"/>
        </p:xfrm>
        <a:graphic>
          <a:graphicData uri="http://schemas.openxmlformats.org/presentationml/2006/ole">
            <p:oleObj spid="_x0000_s1114119" name="Equation" r:id="rId4" imgW="1130040" imgH="266400" progId="">
              <p:embed/>
            </p:oleObj>
          </a:graphicData>
        </a:graphic>
      </p:graphicFrame>
      <p:graphicFrame>
        <p:nvGraphicFramePr>
          <p:cNvPr id="1114122" name="Object 10"/>
          <p:cNvGraphicFramePr>
            <a:graphicFrameLocks noChangeAspect="1"/>
          </p:cNvGraphicFramePr>
          <p:nvPr/>
        </p:nvGraphicFramePr>
        <p:xfrm>
          <a:off x="4730750" y="2286000"/>
          <a:ext cx="908050" cy="463550"/>
        </p:xfrm>
        <a:graphic>
          <a:graphicData uri="http://schemas.openxmlformats.org/presentationml/2006/ole">
            <p:oleObj spid="_x0000_s1114122" name="Equation" r:id="rId5" imgW="596880" imgH="304560" progId="">
              <p:embed/>
            </p:oleObj>
          </a:graphicData>
        </a:graphic>
      </p:graphicFrame>
      <p:graphicFrame>
        <p:nvGraphicFramePr>
          <p:cNvPr id="1114123" name="Object 11"/>
          <p:cNvGraphicFramePr>
            <a:graphicFrameLocks noChangeAspect="1"/>
          </p:cNvGraphicFramePr>
          <p:nvPr/>
        </p:nvGraphicFramePr>
        <p:xfrm>
          <a:off x="2971800" y="3657600"/>
          <a:ext cx="3429000" cy="661988"/>
        </p:xfrm>
        <a:graphic>
          <a:graphicData uri="http://schemas.openxmlformats.org/presentationml/2006/ole">
            <p:oleObj spid="_x0000_s1114123" name="Equation" r:id="rId6" imgW="2108160" imgH="406080" progId="">
              <p:embed/>
            </p:oleObj>
          </a:graphicData>
        </a:graphic>
      </p:graphicFrame>
      <p:graphicFrame>
        <p:nvGraphicFramePr>
          <p:cNvPr id="1114124" name="Object 12"/>
          <p:cNvGraphicFramePr>
            <a:graphicFrameLocks noChangeAspect="1"/>
          </p:cNvGraphicFramePr>
          <p:nvPr/>
        </p:nvGraphicFramePr>
        <p:xfrm>
          <a:off x="2819400" y="4876800"/>
          <a:ext cx="3810000" cy="1122363"/>
        </p:xfrm>
        <a:graphic>
          <a:graphicData uri="http://schemas.openxmlformats.org/presentationml/2006/ole">
            <p:oleObj spid="_x0000_s1114124" name="Equation" r:id="rId7" imgW="2412720" imgH="711000" progId="">
              <p:embed/>
            </p:oleObj>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5"/>
          <p:cNvSpPr>
            <a:spLocks noGrp="1"/>
          </p:cNvSpPr>
          <p:nvPr>
            <p:ph type="dt" sz="half" idx="10"/>
          </p:nvPr>
        </p:nvSpPr>
        <p:spPr/>
        <p:txBody>
          <a:bodyPr/>
          <a:lstStyle/>
          <a:p>
            <a:r>
              <a:rPr lang="en-US"/>
              <a:t>		 </a:t>
            </a:r>
            <a:r>
              <a:rPr lang="en-US" sz="1200"/>
              <a:t> </a:t>
            </a:r>
            <a:fld id="{AF97D871-5B17-4C74-A76B-CBA972B18F22}" type="slidenum">
              <a:rPr lang="en-US" sz="1200">
                <a:solidFill>
                  <a:srgbClr val="003399"/>
                </a:solidFill>
                <a:cs typeface="Times New Roman" pitchFamily="18" charset="0"/>
              </a:rPr>
              <a:pPr/>
              <a:t>39</a:t>
            </a:fld>
            <a:endParaRPr lang="en-US" sz="1200">
              <a:solidFill>
                <a:srgbClr val="003399"/>
              </a:solidFill>
            </a:endParaRPr>
          </a:p>
        </p:txBody>
      </p:sp>
      <p:sp>
        <p:nvSpPr>
          <p:cNvPr id="1117192" name="Rectangle 8"/>
          <p:cNvSpPr>
            <a:spLocks noGrp="1" noChangeArrowheads="1"/>
          </p:cNvSpPr>
          <p:nvPr>
            <p:ph type="title"/>
          </p:nvPr>
        </p:nvSpPr>
        <p:spPr/>
        <p:txBody>
          <a:bodyPr/>
          <a:lstStyle/>
          <a:p>
            <a:r>
              <a:rPr lang="en-US" sz="2800"/>
              <a:t>9.</a:t>
            </a:r>
            <a:r>
              <a:rPr lang="en-US" sz="2400"/>
              <a:t> </a:t>
            </a:r>
            <a:r>
              <a:rPr lang="en-US" sz="2800"/>
              <a:t>Cramer-Rao Lower Bound (CRLB) (20)</a:t>
            </a:r>
          </a:p>
        </p:txBody>
      </p:sp>
      <p:sp>
        <p:nvSpPr>
          <p:cNvPr id="1117187" name="Rectangle 3"/>
          <p:cNvSpPr>
            <a:spLocks noGrp="1" noChangeArrowheads="1"/>
          </p:cNvSpPr>
          <p:nvPr>
            <p:ph type="body" sz="half" idx="1"/>
          </p:nvPr>
        </p:nvSpPr>
        <p:spPr>
          <a:xfrm>
            <a:off x="685800" y="838200"/>
            <a:ext cx="7848600" cy="5181600"/>
          </a:xfrm>
        </p:spPr>
        <p:txBody>
          <a:bodyPr/>
          <a:lstStyle/>
          <a:p>
            <a:r>
              <a:rPr lang="en-US" sz="2000" b="1" u="sng">
                <a:latin typeface="Times New Roman" pitchFamily="18" charset="0"/>
              </a:rPr>
              <a:t>Fisher Information Matrix</a:t>
            </a:r>
            <a:r>
              <a:rPr lang="en-US" sz="2000">
                <a:latin typeface="Times New Roman" pitchFamily="18" charset="0"/>
              </a:rPr>
              <a:t>: For the vector parameter case, Fisher Info becomes the Fisher Info Matrix (FIM) </a:t>
            </a:r>
            <a:r>
              <a:rPr lang="en-US" sz="2000" b="1">
                <a:latin typeface="Times New Roman" pitchFamily="18" charset="0"/>
              </a:rPr>
              <a:t>I</a:t>
            </a:r>
            <a:r>
              <a:rPr lang="en-US" sz="2000">
                <a:latin typeface="Times New Roman" pitchFamily="18" charset="0"/>
              </a:rPr>
              <a:t>(</a:t>
            </a:r>
            <a:r>
              <a:rPr lang="en-US" sz="2000" b="1">
                <a:latin typeface="Times New Roman" pitchFamily="18" charset="0"/>
              </a:rPr>
              <a:t>θ</a:t>
            </a:r>
            <a:r>
              <a:rPr lang="en-US" sz="2000">
                <a:latin typeface="Times New Roman" pitchFamily="18" charset="0"/>
              </a:rPr>
              <a:t>), whose </a:t>
            </a:r>
            <a:r>
              <a:rPr lang="en-US" sz="2000" i="1">
                <a:latin typeface="Times New Roman" pitchFamily="18" charset="0"/>
              </a:rPr>
              <a:t>mn</a:t>
            </a:r>
            <a:r>
              <a:rPr lang="en-US" sz="2000" baseline="30000">
                <a:latin typeface="Times New Roman" pitchFamily="18" charset="0"/>
              </a:rPr>
              <a:t>th</a:t>
            </a:r>
            <a:r>
              <a:rPr lang="en-US" sz="2000">
                <a:latin typeface="Times New Roman" pitchFamily="18" charset="0"/>
              </a:rPr>
              <a:t> element is given by:</a:t>
            </a:r>
          </a:p>
          <a:p>
            <a:endParaRPr lang="en-US" sz="2000">
              <a:latin typeface="Times New Roman" pitchFamily="18" charset="0"/>
            </a:endParaRPr>
          </a:p>
          <a:p>
            <a:endParaRPr lang="en-US" sz="1600">
              <a:latin typeface="Times New Roman" pitchFamily="18" charset="0"/>
            </a:endParaRPr>
          </a:p>
          <a:p>
            <a:pPr>
              <a:buFont typeface="Wingdings" pitchFamily="2" charset="2"/>
              <a:buNone/>
            </a:pPr>
            <a:r>
              <a:rPr lang="en-US" sz="2000" b="1">
                <a:latin typeface="Times New Roman" pitchFamily="18" charset="0"/>
              </a:rPr>
              <a:t>	The CRLB Matrix: </a:t>
            </a:r>
            <a:r>
              <a:rPr lang="en-US" sz="2000">
                <a:latin typeface="Times New Roman" pitchFamily="18" charset="0"/>
              </a:rPr>
              <a:t>Then, under the same kind of regularity conditions, the CRLB matrix is the inverse of the FIM:</a:t>
            </a:r>
          </a:p>
          <a:p>
            <a:pPr>
              <a:buFont typeface="Wingdings" pitchFamily="2" charset="2"/>
              <a:buNone/>
            </a:pPr>
            <a:endParaRPr lang="en-US" sz="1200">
              <a:latin typeface="Times New Roman" pitchFamily="18" charset="0"/>
            </a:endParaRPr>
          </a:p>
          <a:p>
            <a:pPr>
              <a:buFont typeface="Wingdings" pitchFamily="2" charset="2"/>
              <a:buNone/>
            </a:pPr>
            <a:r>
              <a:rPr lang="en-US" sz="2000">
                <a:latin typeface="Times New Roman" pitchFamily="18" charset="0"/>
              </a:rPr>
              <a:t>	It means: </a:t>
            </a:r>
          </a:p>
          <a:p>
            <a:pPr>
              <a:buFont typeface="Wingdings" pitchFamily="2" charset="2"/>
              <a:buNone/>
            </a:pPr>
            <a:endParaRPr lang="en-US" sz="2000">
              <a:latin typeface="Times New Roman" pitchFamily="18" charset="0"/>
            </a:endParaRPr>
          </a:p>
          <a:p>
            <a:endParaRPr lang="en-US" sz="2000">
              <a:latin typeface="Times New Roman" pitchFamily="18" charset="0"/>
            </a:endParaRPr>
          </a:p>
          <a:p>
            <a:pPr>
              <a:buFont typeface="Wingdings" pitchFamily="2" charset="2"/>
              <a:buNone/>
            </a:pPr>
            <a:endParaRPr lang="en-US" sz="2000">
              <a:latin typeface="Times New Roman" pitchFamily="18" charset="0"/>
            </a:endParaRPr>
          </a:p>
          <a:p>
            <a:endParaRPr lang="en-US" sz="2800"/>
          </a:p>
        </p:txBody>
      </p:sp>
      <p:graphicFrame>
        <p:nvGraphicFramePr>
          <p:cNvPr id="1117188" name="Object 4"/>
          <p:cNvGraphicFramePr>
            <a:graphicFrameLocks noChangeAspect="1"/>
          </p:cNvGraphicFramePr>
          <p:nvPr>
            <p:ph sz="quarter" idx="2"/>
          </p:nvPr>
        </p:nvGraphicFramePr>
        <p:xfrm>
          <a:off x="2286000" y="1636713"/>
          <a:ext cx="4648200" cy="801687"/>
        </p:xfrm>
        <a:graphic>
          <a:graphicData uri="http://schemas.openxmlformats.org/presentationml/2006/ole">
            <p:oleObj spid="_x0000_s1117188" name="Equation" r:id="rId3" imgW="2793960" imgH="482400" progId="">
              <p:embed/>
            </p:oleObj>
          </a:graphicData>
        </a:graphic>
      </p:graphicFrame>
      <p:graphicFrame>
        <p:nvGraphicFramePr>
          <p:cNvPr id="1117191" name="Object 7"/>
          <p:cNvGraphicFramePr>
            <a:graphicFrameLocks noChangeAspect="1"/>
          </p:cNvGraphicFramePr>
          <p:nvPr>
            <p:ph sz="quarter" idx="3"/>
          </p:nvPr>
        </p:nvGraphicFramePr>
        <p:xfrm>
          <a:off x="6781800" y="2819400"/>
          <a:ext cx="1447800" cy="357188"/>
        </p:xfrm>
        <a:graphic>
          <a:graphicData uri="http://schemas.openxmlformats.org/presentationml/2006/ole">
            <p:oleObj spid="_x0000_s1117191" name="Equation" r:id="rId4" imgW="927000" imgH="228600" progId="">
              <p:embed/>
            </p:oleObj>
          </a:graphicData>
        </a:graphic>
      </p:graphicFrame>
      <p:graphicFrame>
        <p:nvGraphicFramePr>
          <p:cNvPr id="1117194" name="Object 10"/>
          <p:cNvGraphicFramePr>
            <a:graphicFrameLocks noChangeAspect="1"/>
          </p:cNvGraphicFramePr>
          <p:nvPr/>
        </p:nvGraphicFramePr>
        <p:xfrm>
          <a:off x="2209800" y="3352800"/>
          <a:ext cx="2362200" cy="444500"/>
        </p:xfrm>
        <a:graphic>
          <a:graphicData uri="http://schemas.openxmlformats.org/presentationml/2006/ole">
            <p:oleObj spid="_x0000_s1117194" name="Equation" r:id="rId5" imgW="1549080" imgH="291960" progId="">
              <p:embed/>
            </p:oleObj>
          </a:graphicData>
        </a:graphic>
      </p:graphicFrame>
      <p:pic>
        <p:nvPicPr>
          <p:cNvPr id="1117195" name="Picture 11"/>
          <p:cNvPicPr>
            <a:picLocks noChangeAspect="1" noChangeArrowheads="1"/>
          </p:cNvPicPr>
          <p:nvPr/>
        </p:nvPicPr>
        <p:blipFill>
          <a:blip r:embed="rId6" cstate="print">
            <a:lum contrast="18000"/>
          </a:blip>
          <a:srcRect/>
          <a:stretch>
            <a:fillRect/>
          </a:stretch>
        </p:blipFill>
        <p:spPr bwMode="auto">
          <a:xfrm>
            <a:off x="762000" y="3962400"/>
            <a:ext cx="7772400" cy="2076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half" idx="10"/>
          </p:nvPr>
        </p:nvSpPr>
        <p:spPr/>
        <p:txBody>
          <a:bodyPr/>
          <a:lstStyle/>
          <a:p>
            <a:r>
              <a:rPr lang="en-US"/>
              <a:t>		 </a:t>
            </a:r>
            <a:r>
              <a:rPr lang="en-US" sz="1200"/>
              <a:t> </a:t>
            </a:r>
            <a:fld id="{FB2D9801-CC1A-4FF3-A20F-156232F183BC}" type="slidenum">
              <a:rPr lang="en-US" sz="1200">
                <a:solidFill>
                  <a:srgbClr val="003399"/>
                </a:solidFill>
                <a:cs typeface="Times New Roman" pitchFamily="18" charset="0"/>
              </a:rPr>
              <a:pPr/>
              <a:t>4</a:t>
            </a:fld>
            <a:endParaRPr lang="en-US" sz="1200">
              <a:solidFill>
                <a:srgbClr val="003399"/>
              </a:solidFill>
            </a:endParaRPr>
          </a:p>
        </p:txBody>
      </p:sp>
      <p:sp>
        <p:nvSpPr>
          <p:cNvPr id="1034242" name="Rectangle 2"/>
          <p:cNvSpPr>
            <a:spLocks noGrp="1" noChangeArrowheads="1"/>
          </p:cNvSpPr>
          <p:nvPr>
            <p:ph type="title"/>
          </p:nvPr>
        </p:nvSpPr>
        <p:spPr/>
        <p:txBody>
          <a:bodyPr/>
          <a:lstStyle/>
          <a:p>
            <a:r>
              <a:rPr lang="en-US" sz="2800"/>
              <a:t>9. Fundamentals (2)</a:t>
            </a:r>
          </a:p>
        </p:txBody>
      </p:sp>
      <p:sp>
        <p:nvSpPr>
          <p:cNvPr id="1034243" name="Rectangle 3"/>
          <p:cNvSpPr>
            <a:spLocks noGrp="1" noChangeArrowheads="1"/>
          </p:cNvSpPr>
          <p:nvPr>
            <p:ph type="body" sz="half" idx="1"/>
          </p:nvPr>
        </p:nvSpPr>
        <p:spPr>
          <a:xfrm>
            <a:off x="685800" y="914400"/>
            <a:ext cx="8001000" cy="5181600"/>
          </a:xfrm>
        </p:spPr>
        <p:txBody>
          <a:bodyPr/>
          <a:lstStyle/>
          <a:p>
            <a:r>
              <a:rPr lang="en-US" sz="2000" b="1">
                <a:latin typeface="Times New Roman" pitchFamily="18" charset="0"/>
              </a:rPr>
              <a:t>Discrete-time estimation problem</a:t>
            </a:r>
            <a:r>
              <a:rPr lang="en-US" sz="2000">
                <a:latin typeface="Times New Roman" pitchFamily="18" charset="0"/>
              </a:rPr>
              <a:t>: working with samples of the observed signal (signal plus noise):</a:t>
            </a:r>
          </a:p>
          <a:p>
            <a:endParaRPr lang="en-US" sz="2000">
              <a:latin typeface="Times New Roman" pitchFamily="18" charset="0"/>
            </a:endParaRPr>
          </a:p>
          <a:p>
            <a:endParaRPr lang="en-US" sz="1400">
              <a:latin typeface="Times New Roman" pitchFamily="18" charset="0"/>
            </a:endParaRPr>
          </a:p>
          <a:p>
            <a:pPr>
              <a:buFont typeface="Wingdings" pitchFamily="2" charset="2"/>
              <a:buNone/>
            </a:pPr>
            <a:r>
              <a:rPr lang="en-US" sz="2000">
                <a:latin typeface="Times New Roman" pitchFamily="18" charset="0"/>
              </a:rPr>
              <a:t>	Each time “observing” </a:t>
            </a:r>
            <a:r>
              <a:rPr lang="en-US" sz="2000" i="1">
                <a:latin typeface="Times New Roman" pitchFamily="18" charset="0"/>
              </a:rPr>
              <a:t>x</a:t>
            </a:r>
            <a:r>
              <a:rPr lang="en-US" sz="2000">
                <a:latin typeface="Times New Roman" pitchFamily="18" charset="0"/>
              </a:rPr>
              <a:t>[</a:t>
            </a:r>
            <a:r>
              <a:rPr lang="en-US" sz="2000" i="1">
                <a:latin typeface="Times New Roman" pitchFamily="18" charset="0"/>
              </a:rPr>
              <a:t>n</a:t>
            </a:r>
            <a:r>
              <a:rPr lang="en-US" sz="2000">
                <a:latin typeface="Times New Roman" pitchFamily="18" charset="0"/>
              </a:rPr>
              <a:t>] it contains same </a:t>
            </a:r>
            <a:r>
              <a:rPr lang="en-US" sz="2000" i="1">
                <a:latin typeface="Times New Roman" pitchFamily="18" charset="0"/>
              </a:rPr>
              <a:t>s</a:t>
            </a:r>
            <a:r>
              <a:rPr lang="en-US" sz="2000">
                <a:latin typeface="Times New Roman" pitchFamily="18" charset="0"/>
              </a:rPr>
              <a:t>[</a:t>
            </a:r>
            <a:r>
              <a:rPr lang="en-US" sz="2000" i="1">
                <a:latin typeface="Times New Roman" pitchFamily="18" charset="0"/>
              </a:rPr>
              <a:t>n</a:t>
            </a:r>
            <a:r>
              <a:rPr lang="en-US" sz="2000">
                <a:latin typeface="Times New Roman" pitchFamily="18" charset="0"/>
              </a:rPr>
              <a:t>] but different “realization” of noise </a:t>
            </a:r>
            <a:r>
              <a:rPr lang="en-US" sz="2000" i="1">
                <a:latin typeface="Times New Roman" pitchFamily="18" charset="0"/>
              </a:rPr>
              <a:t>w</a:t>
            </a:r>
            <a:r>
              <a:rPr lang="en-US" sz="2000">
                <a:latin typeface="Times New Roman" pitchFamily="18" charset="0"/>
              </a:rPr>
              <a:t>[</a:t>
            </a:r>
            <a:r>
              <a:rPr lang="en-US" sz="2000" i="1">
                <a:latin typeface="Times New Roman" pitchFamily="18" charset="0"/>
              </a:rPr>
              <a:t>n</a:t>
            </a:r>
            <a:r>
              <a:rPr lang="en-US" sz="2000">
                <a:latin typeface="Times New Roman" pitchFamily="18" charset="0"/>
              </a:rPr>
              <a:t>], so the estimate is different each time. </a:t>
            </a:r>
          </a:p>
          <a:p>
            <a:pPr>
              <a:buFont typeface="Wingdings" pitchFamily="2" charset="2"/>
              <a:buNone/>
            </a:pPr>
            <a:r>
              <a:rPr lang="en-US" sz="2000">
                <a:latin typeface="Times New Roman" pitchFamily="18" charset="0"/>
              </a:rPr>
              <a:t>	So, 	          </a:t>
            </a:r>
            <a:r>
              <a:rPr lang="en-US" sz="2000" b="1">
                <a:latin typeface="Times New Roman" pitchFamily="18" charset="0"/>
              </a:rPr>
              <a:t>are RVs.</a:t>
            </a:r>
          </a:p>
          <a:p>
            <a:pPr>
              <a:buFont typeface="Wingdings" pitchFamily="2" charset="2"/>
              <a:buNone/>
            </a:pPr>
            <a:r>
              <a:rPr lang="pt-BR" sz="2000" b="1">
                <a:latin typeface="Times New Roman" pitchFamily="18" charset="0"/>
              </a:rPr>
              <a:t>	</a:t>
            </a:r>
          </a:p>
          <a:p>
            <a:pPr>
              <a:buFont typeface="Wingdings" pitchFamily="2" charset="2"/>
              <a:buNone/>
            </a:pPr>
            <a:r>
              <a:rPr lang="pt-BR" sz="2000" b="1">
                <a:latin typeface="Times New Roman" pitchFamily="18" charset="0"/>
              </a:rPr>
              <a:t>	</a:t>
            </a:r>
            <a:r>
              <a:rPr lang="pt-BR" sz="2000" b="1" u="sng">
                <a:latin typeface="Times New Roman" pitchFamily="18" charset="0"/>
              </a:rPr>
              <a:t>Our job</a:t>
            </a:r>
            <a:r>
              <a:rPr lang="pt-BR" sz="2000">
                <a:latin typeface="Times New Roman" pitchFamily="18" charset="0"/>
              </a:rPr>
              <a:t>: Given finite data set </a:t>
            </a:r>
            <a:r>
              <a:rPr lang="pt-BR" sz="2000" i="1">
                <a:latin typeface="Times New Roman" pitchFamily="18" charset="0"/>
              </a:rPr>
              <a:t>x</a:t>
            </a:r>
            <a:r>
              <a:rPr lang="pt-BR" sz="2000">
                <a:latin typeface="Times New Roman" pitchFamily="18" charset="0"/>
              </a:rPr>
              <a:t>[0], </a:t>
            </a:r>
            <a:r>
              <a:rPr lang="pt-BR" sz="2000" i="1">
                <a:latin typeface="Times New Roman" pitchFamily="18" charset="0"/>
              </a:rPr>
              <a:t>x</a:t>
            </a:r>
            <a:r>
              <a:rPr lang="pt-BR" sz="2000">
                <a:latin typeface="Times New Roman" pitchFamily="18" charset="0"/>
              </a:rPr>
              <a:t>[1], …, </a:t>
            </a:r>
            <a:r>
              <a:rPr lang="pt-BR" sz="2000" i="1">
                <a:latin typeface="Times New Roman" pitchFamily="18" charset="0"/>
              </a:rPr>
              <a:t>x</a:t>
            </a:r>
            <a:r>
              <a:rPr lang="pt-BR" sz="2000">
                <a:latin typeface="Times New Roman" pitchFamily="18" charset="0"/>
              </a:rPr>
              <a:t>[</a:t>
            </a:r>
            <a:r>
              <a:rPr lang="pt-BR" sz="2000" i="1">
                <a:latin typeface="Times New Roman" pitchFamily="18" charset="0"/>
              </a:rPr>
              <a:t>N</a:t>
            </a:r>
            <a:r>
              <a:rPr lang="pt-BR" sz="2000">
                <a:latin typeface="Times New Roman" pitchFamily="18" charset="0"/>
              </a:rPr>
              <a:t>-1], find </a:t>
            </a:r>
            <a:r>
              <a:rPr lang="en-US" sz="2000">
                <a:latin typeface="Times New Roman" pitchFamily="18" charset="0"/>
              </a:rPr>
              <a:t>estimator functions that map data into estimates:</a:t>
            </a: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r>
              <a:rPr lang="en-US" sz="2000">
                <a:latin typeface="Times New Roman" pitchFamily="18" charset="0"/>
              </a:rPr>
              <a:t>	These are RVs, need to describe with </a:t>
            </a:r>
            <a:r>
              <a:rPr lang="en-US" sz="2000" b="1">
                <a:latin typeface="Times New Roman" pitchFamily="18" charset="0"/>
              </a:rPr>
              <a:t>probability model.</a:t>
            </a:r>
          </a:p>
        </p:txBody>
      </p:sp>
      <p:graphicFrame>
        <p:nvGraphicFramePr>
          <p:cNvPr id="1034247" name="Object 7"/>
          <p:cNvGraphicFramePr>
            <a:graphicFrameLocks noChangeAspect="1"/>
          </p:cNvGraphicFramePr>
          <p:nvPr>
            <p:ph sz="quarter" idx="2"/>
          </p:nvPr>
        </p:nvGraphicFramePr>
        <p:xfrm>
          <a:off x="3321050" y="1706563"/>
          <a:ext cx="2470150" cy="385762"/>
        </p:xfrm>
        <a:graphic>
          <a:graphicData uri="http://schemas.openxmlformats.org/presentationml/2006/ole">
            <p:oleObj spid="_x0000_s1034247" name="Equation" r:id="rId3" imgW="1460160" imgH="228600" progId="">
              <p:embed/>
            </p:oleObj>
          </a:graphicData>
        </a:graphic>
      </p:graphicFrame>
      <p:graphicFrame>
        <p:nvGraphicFramePr>
          <p:cNvPr id="1034250" name="Object 10"/>
          <p:cNvGraphicFramePr>
            <a:graphicFrameLocks noChangeAspect="1"/>
          </p:cNvGraphicFramePr>
          <p:nvPr>
            <p:ph sz="quarter" idx="3"/>
          </p:nvPr>
        </p:nvGraphicFramePr>
        <p:xfrm>
          <a:off x="1524000" y="2895600"/>
          <a:ext cx="762000" cy="422275"/>
        </p:xfrm>
        <a:graphic>
          <a:graphicData uri="http://schemas.openxmlformats.org/presentationml/2006/ole">
            <p:oleObj spid="_x0000_s1034250" name="Equation" r:id="rId4" imgW="457200" imgH="253800" progId="">
              <p:embed/>
            </p:oleObj>
          </a:graphicData>
        </a:graphic>
      </p:graphicFrame>
      <p:graphicFrame>
        <p:nvGraphicFramePr>
          <p:cNvPr id="1034252" name="Object 12"/>
          <p:cNvGraphicFramePr>
            <a:graphicFrameLocks noChangeAspect="1"/>
          </p:cNvGraphicFramePr>
          <p:nvPr/>
        </p:nvGraphicFramePr>
        <p:xfrm>
          <a:off x="2624138" y="4343400"/>
          <a:ext cx="4005262" cy="952500"/>
        </p:xfrm>
        <a:graphic>
          <a:graphicData uri="http://schemas.openxmlformats.org/presentationml/2006/ole">
            <p:oleObj spid="_x0000_s1034252" name="Equation" r:id="rId5" imgW="2349360" imgH="558720" progId="">
              <p:embed/>
            </p:oleObj>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a:t>		 </a:t>
            </a:r>
            <a:r>
              <a:rPr lang="en-US" sz="1200"/>
              <a:t> </a:t>
            </a:r>
            <a:fld id="{4AD33164-4181-4351-B2DA-93B82621C54F}" type="slidenum">
              <a:rPr lang="en-US" sz="1200">
                <a:solidFill>
                  <a:srgbClr val="003399"/>
                </a:solidFill>
                <a:cs typeface="Times New Roman" pitchFamily="18" charset="0"/>
              </a:rPr>
              <a:pPr/>
              <a:t>40</a:t>
            </a:fld>
            <a:endParaRPr lang="en-US" sz="1200">
              <a:solidFill>
                <a:srgbClr val="003399"/>
              </a:solidFill>
            </a:endParaRPr>
          </a:p>
        </p:txBody>
      </p:sp>
      <p:sp>
        <p:nvSpPr>
          <p:cNvPr id="1120264" name="Rectangle 8"/>
          <p:cNvSpPr>
            <a:spLocks noGrp="1" noChangeArrowheads="1"/>
          </p:cNvSpPr>
          <p:nvPr>
            <p:ph type="title"/>
          </p:nvPr>
        </p:nvSpPr>
        <p:spPr/>
        <p:txBody>
          <a:bodyPr/>
          <a:lstStyle/>
          <a:p>
            <a:r>
              <a:rPr lang="en-US" sz="2800"/>
              <a:t>9.</a:t>
            </a:r>
            <a:r>
              <a:rPr lang="en-US" sz="2400"/>
              <a:t> </a:t>
            </a:r>
            <a:r>
              <a:rPr lang="en-US" sz="2800"/>
              <a:t>Cramer-Rao Lower Bound (CRLB) (21)</a:t>
            </a:r>
          </a:p>
        </p:txBody>
      </p:sp>
      <p:graphicFrame>
        <p:nvGraphicFramePr>
          <p:cNvPr id="1120263" name="Object 7"/>
          <p:cNvGraphicFramePr>
            <a:graphicFrameLocks noChangeAspect="1"/>
          </p:cNvGraphicFramePr>
          <p:nvPr>
            <p:ph sz="quarter" idx="3"/>
          </p:nvPr>
        </p:nvGraphicFramePr>
        <p:xfrm>
          <a:off x="2819400" y="1643063"/>
          <a:ext cx="3657600" cy="1023937"/>
        </p:xfrm>
        <a:graphic>
          <a:graphicData uri="http://schemas.openxmlformats.org/presentationml/2006/ole">
            <p:oleObj spid="_x0000_s1120263" name="Equation" r:id="rId3" imgW="2311200" imgH="647640" progId="">
              <p:embed/>
            </p:oleObj>
          </a:graphicData>
        </a:graphic>
      </p:graphicFrame>
      <p:pic>
        <p:nvPicPr>
          <p:cNvPr id="1120267" name="Picture 11"/>
          <p:cNvPicPr>
            <a:picLocks noChangeAspect="1" noChangeArrowheads="1"/>
          </p:cNvPicPr>
          <p:nvPr/>
        </p:nvPicPr>
        <p:blipFill>
          <a:blip r:embed="rId4" cstate="print">
            <a:lum contrast="18000"/>
          </a:blip>
          <a:srcRect/>
          <a:stretch>
            <a:fillRect/>
          </a:stretch>
        </p:blipFill>
        <p:spPr bwMode="auto">
          <a:xfrm>
            <a:off x="3657600" y="3733800"/>
            <a:ext cx="2057400" cy="1528763"/>
          </a:xfrm>
          <a:prstGeom prst="rect">
            <a:avLst/>
          </a:prstGeom>
          <a:noFill/>
          <a:ln w="9525">
            <a:noFill/>
            <a:miter lim="800000"/>
            <a:headEnd/>
            <a:tailEnd/>
          </a:ln>
          <a:effectLst/>
        </p:spPr>
      </p:pic>
      <p:sp>
        <p:nvSpPr>
          <p:cNvPr id="1120271" name="Rectangle 15"/>
          <p:cNvSpPr>
            <a:spLocks noChangeArrowheads="1"/>
          </p:cNvSpPr>
          <p:nvPr/>
        </p:nvSpPr>
        <p:spPr bwMode="auto">
          <a:xfrm>
            <a:off x="533400" y="914400"/>
            <a:ext cx="8077200" cy="2898775"/>
          </a:xfrm>
          <a:prstGeom prst="rect">
            <a:avLst/>
          </a:prstGeom>
          <a:noFill/>
          <a:ln w="9525">
            <a:noFill/>
            <a:miter lim="800000"/>
            <a:headEnd/>
            <a:tailEnd/>
          </a:ln>
          <a:effectLst/>
        </p:spPr>
        <p:txBody>
          <a:bodyPr>
            <a:spAutoFit/>
          </a:bodyPr>
          <a:lstStyle/>
          <a:p>
            <a:pPr>
              <a:buFont typeface="Wingdings" pitchFamily="2" charset="2"/>
              <a:buChar char="q"/>
            </a:pPr>
            <a:r>
              <a:rPr lang="en-US"/>
              <a:t> </a:t>
            </a:r>
            <a:r>
              <a:rPr lang="en-US" b="1" u="sng">
                <a:latin typeface="Times New Roman" pitchFamily="18" charset="0"/>
              </a:rPr>
              <a:t>Vector Transformations</a:t>
            </a:r>
            <a:r>
              <a:rPr lang="en-US" b="1">
                <a:latin typeface="Times New Roman" pitchFamily="18" charset="0"/>
              </a:rPr>
              <a:t>: </a:t>
            </a:r>
            <a:r>
              <a:rPr lang="en-US">
                <a:latin typeface="Times New Roman" pitchFamily="18" charset="0"/>
              </a:rPr>
              <a:t>Just like for the scalar case </a:t>
            </a:r>
            <a:r>
              <a:rPr lang="en-US" i="1">
                <a:latin typeface="Times New Roman" pitchFamily="18" charset="0"/>
              </a:rPr>
              <a:t>α</a:t>
            </a:r>
            <a:r>
              <a:rPr lang="en-US">
                <a:latin typeface="Times New Roman" pitchFamily="18" charset="0"/>
              </a:rPr>
              <a:t> = </a:t>
            </a:r>
            <a:r>
              <a:rPr lang="en-US" i="1">
                <a:latin typeface="Times New Roman" pitchFamily="18" charset="0"/>
              </a:rPr>
              <a:t>g</a:t>
            </a:r>
            <a:r>
              <a:rPr lang="en-US">
                <a:latin typeface="Times New Roman" pitchFamily="18" charset="0"/>
              </a:rPr>
              <a:t>(</a:t>
            </a:r>
            <a:r>
              <a:rPr lang="en-US" i="1">
                <a:latin typeface="Times New Roman" pitchFamily="18" charset="0"/>
              </a:rPr>
              <a:t>θ</a:t>
            </a:r>
            <a:r>
              <a:rPr lang="en-US">
                <a:latin typeface="Times New Roman" pitchFamily="18" charset="0"/>
              </a:rPr>
              <a:t>), if you know </a:t>
            </a:r>
            <a:r>
              <a:rPr lang="en-US" i="1">
                <a:latin typeface="Times New Roman" pitchFamily="18" charset="0"/>
              </a:rPr>
              <a:t>CRLB</a:t>
            </a:r>
            <a:r>
              <a:rPr lang="en-US" i="1" baseline="-25000">
                <a:latin typeface="Times New Roman" pitchFamily="18" charset="0"/>
              </a:rPr>
              <a:t>θ</a:t>
            </a:r>
            <a:r>
              <a:rPr lang="en-US">
                <a:latin typeface="Times New Roman" pitchFamily="18" charset="0"/>
              </a:rPr>
              <a:t> you can find </a:t>
            </a:r>
            <a:r>
              <a:rPr lang="en-US" i="1">
                <a:latin typeface="Times New Roman" pitchFamily="18" charset="0"/>
              </a:rPr>
              <a:t>CRLB</a:t>
            </a:r>
            <a:r>
              <a:rPr lang="en-US" i="1" baseline="-25000">
                <a:latin typeface="Times New Roman" pitchFamily="18" charset="0"/>
              </a:rPr>
              <a:t>α</a:t>
            </a:r>
          </a:p>
          <a:p>
            <a:pPr>
              <a:buFont typeface="Wingdings" pitchFamily="2" charset="2"/>
              <a:buChar char="q"/>
            </a:pPr>
            <a:endParaRPr lang="en-US" i="1" baseline="-25000">
              <a:latin typeface="Times New Roman" pitchFamily="18" charset="0"/>
            </a:endParaRPr>
          </a:p>
          <a:p>
            <a:pPr>
              <a:buFont typeface="Wingdings" pitchFamily="2" charset="2"/>
              <a:buChar char="q"/>
            </a:pPr>
            <a:endParaRPr lang="en-US" i="1" baseline="-25000">
              <a:latin typeface="Times New Roman" pitchFamily="18" charset="0"/>
            </a:endParaRPr>
          </a:p>
          <a:p>
            <a:pPr>
              <a:buFont typeface="Wingdings" pitchFamily="2" charset="2"/>
              <a:buChar char="q"/>
            </a:pPr>
            <a:endParaRPr lang="en-US" i="1" baseline="-25000">
              <a:latin typeface="Times New Roman" pitchFamily="18" charset="0"/>
            </a:endParaRPr>
          </a:p>
          <a:p>
            <a:pPr>
              <a:buFont typeface="Wingdings" pitchFamily="2" charset="2"/>
              <a:buChar char="q"/>
            </a:pPr>
            <a:endParaRPr lang="en-US" i="1" baseline="-25000">
              <a:latin typeface="Times New Roman" pitchFamily="18" charset="0"/>
            </a:endParaRPr>
          </a:p>
          <a:p>
            <a:pPr>
              <a:buFont typeface="Wingdings" pitchFamily="2" charset="2"/>
              <a:buChar char="q"/>
            </a:pPr>
            <a:endParaRPr lang="en-US" i="1" baseline="-25000">
              <a:latin typeface="Times New Roman" pitchFamily="18" charset="0"/>
            </a:endParaRPr>
          </a:p>
          <a:p>
            <a:pPr>
              <a:buFont typeface="Wingdings" pitchFamily="2" charset="2"/>
              <a:buChar char="q"/>
            </a:pPr>
            <a:endParaRPr lang="en-US" i="1" baseline="-25000">
              <a:latin typeface="Times New Roman" pitchFamily="18" charset="0"/>
            </a:endParaRPr>
          </a:p>
          <a:p>
            <a:pPr>
              <a:buFont typeface="Wingdings" pitchFamily="2" charset="2"/>
              <a:buChar char="q"/>
            </a:pPr>
            <a:endParaRPr lang="en-US" i="1" baseline="-25000">
              <a:latin typeface="Times New Roman" pitchFamily="18" charset="0"/>
            </a:endParaRPr>
          </a:p>
          <a:p>
            <a:r>
              <a:rPr lang="en-US" u="sng">
                <a:latin typeface="Times New Roman" pitchFamily="18" charset="0"/>
              </a:rPr>
              <a:t>Example</a:t>
            </a:r>
            <a:r>
              <a:rPr lang="en-US">
                <a:latin typeface="Times New Roman" pitchFamily="18" charset="0"/>
              </a:rPr>
              <a:t>: Can estimate Range (</a:t>
            </a:r>
            <a:r>
              <a:rPr lang="en-US" i="1">
                <a:latin typeface="Times New Roman" pitchFamily="18" charset="0"/>
              </a:rPr>
              <a:t>R</a:t>
            </a:r>
            <a:r>
              <a:rPr lang="en-US">
                <a:latin typeface="Times New Roman" pitchFamily="18" charset="0"/>
              </a:rPr>
              <a:t>) and Bearing (</a:t>
            </a:r>
            <a:r>
              <a:rPr lang="en-US" i="1">
                <a:latin typeface="Times New Roman" pitchFamily="18" charset="0"/>
                <a:sym typeface="Symbol" pitchFamily="18" charset="2"/>
              </a:rPr>
              <a:t></a:t>
            </a:r>
            <a:r>
              <a:rPr lang="en-US">
                <a:latin typeface="Times New Roman" pitchFamily="18" charset="0"/>
              </a:rPr>
              <a:t>) directly, but might really want to estimate emitter location (</a:t>
            </a:r>
            <a:r>
              <a:rPr lang="en-US" i="1">
                <a:latin typeface="Times New Roman" pitchFamily="18" charset="0"/>
              </a:rPr>
              <a:t>x</a:t>
            </a:r>
            <a:r>
              <a:rPr lang="en-US" i="1" baseline="-25000">
                <a:latin typeface="Times New Roman" pitchFamily="18" charset="0"/>
              </a:rPr>
              <a:t>e</a:t>
            </a:r>
            <a:r>
              <a:rPr lang="en-US">
                <a:latin typeface="Times New Roman" pitchFamily="18" charset="0"/>
              </a:rPr>
              <a:t>, </a:t>
            </a:r>
            <a:r>
              <a:rPr lang="en-US" i="1">
                <a:latin typeface="Times New Roman" pitchFamily="18" charset="0"/>
              </a:rPr>
              <a:t>y</a:t>
            </a:r>
            <a:r>
              <a:rPr lang="en-US" i="1" baseline="-25000">
                <a:latin typeface="Times New Roman" pitchFamily="18" charset="0"/>
              </a:rPr>
              <a:t>e</a:t>
            </a:r>
            <a:r>
              <a:rPr lang="en-US">
                <a:latin typeface="Times New Roman" pitchFamily="18" charset="0"/>
              </a:rPr>
              <a:t>)</a:t>
            </a:r>
          </a:p>
          <a:p>
            <a:pPr>
              <a:buFont typeface="Wingdings" pitchFamily="2" charset="2"/>
              <a:buChar char="q"/>
            </a:pPr>
            <a:endParaRPr lang="en-US" baseline="-25000">
              <a:latin typeface="Times New Roman"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a:t>
            </a:r>
            <a:r>
              <a:rPr lang="en-US" sz="1200"/>
              <a:t> </a:t>
            </a:r>
            <a:fld id="{0FA09633-0731-4FBC-BEC5-C6AB23686957}" type="slidenum">
              <a:rPr lang="en-US" sz="1200">
                <a:solidFill>
                  <a:srgbClr val="003399"/>
                </a:solidFill>
                <a:cs typeface="Times New Roman" pitchFamily="18" charset="0"/>
              </a:rPr>
              <a:pPr/>
              <a:t>41</a:t>
            </a:fld>
            <a:endParaRPr lang="en-US" sz="1200">
              <a:solidFill>
                <a:srgbClr val="003399"/>
              </a:solidFill>
            </a:endParaRPr>
          </a:p>
        </p:txBody>
      </p:sp>
      <p:sp>
        <p:nvSpPr>
          <p:cNvPr id="1125378" name="Rectangle 2"/>
          <p:cNvSpPr>
            <a:spLocks noGrp="1" noChangeArrowheads="1"/>
          </p:cNvSpPr>
          <p:nvPr>
            <p:ph type="title"/>
          </p:nvPr>
        </p:nvSpPr>
        <p:spPr/>
        <p:txBody>
          <a:bodyPr/>
          <a:lstStyle/>
          <a:p>
            <a:r>
              <a:rPr lang="en-US" sz="2800"/>
              <a:t>9.</a:t>
            </a:r>
            <a:r>
              <a:rPr lang="en-US" sz="2400"/>
              <a:t> </a:t>
            </a:r>
            <a:r>
              <a:rPr lang="en-US" sz="2800"/>
              <a:t>Cramer-Rao Lower Bound (CRLB) (22)</a:t>
            </a:r>
          </a:p>
        </p:txBody>
      </p:sp>
      <p:pic>
        <p:nvPicPr>
          <p:cNvPr id="1125380" name="Picture 4"/>
          <p:cNvPicPr>
            <a:picLocks noChangeAspect="1" noChangeArrowheads="1"/>
          </p:cNvPicPr>
          <p:nvPr/>
        </p:nvPicPr>
        <p:blipFill>
          <a:blip r:embed="rId2" cstate="print"/>
          <a:srcRect/>
          <a:stretch>
            <a:fillRect/>
          </a:stretch>
        </p:blipFill>
        <p:spPr bwMode="auto">
          <a:xfrm>
            <a:off x="595313" y="1109663"/>
            <a:ext cx="7939087" cy="44592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		 </a:t>
            </a:r>
            <a:r>
              <a:rPr lang="en-US" sz="1200"/>
              <a:t> </a:t>
            </a:r>
            <a:fld id="{9C524B82-4562-47A5-BE00-E3CE7374A156}" type="slidenum">
              <a:rPr lang="en-US" sz="1200">
                <a:solidFill>
                  <a:srgbClr val="003399"/>
                </a:solidFill>
                <a:cs typeface="Times New Roman" pitchFamily="18" charset="0"/>
              </a:rPr>
              <a:pPr/>
              <a:t>42</a:t>
            </a:fld>
            <a:endParaRPr lang="en-US" sz="1200">
              <a:solidFill>
                <a:srgbClr val="003399"/>
              </a:solidFill>
            </a:endParaRPr>
          </a:p>
        </p:txBody>
      </p:sp>
      <p:sp>
        <p:nvSpPr>
          <p:cNvPr id="1126405" name="Rectangle 5"/>
          <p:cNvSpPr>
            <a:spLocks noGrp="1" noChangeArrowheads="1"/>
          </p:cNvSpPr>
          <p:nvPr>
            <p:ph type="title"/>
          </p:nvPr>
        </p:nvSpPr>
        <p:spPr/>
        <p:txBody>
          <a:bodyPr/>
          <a:lstStyle/>
          <a:p>
            <a:r>
              <a:rPr lang="en-US" sz="2800"/>
              <a:t>9.</a:t>
            </a:r>
            <a:r>
              <a:rPr lang="en-US" sz="2400"/>
              <a:t> </a:t>
            </a:r>
            <a:r>
              <a:rPr lang="en-US" sz="2800"/>
              <a:t>Cramer-Rao Lower Bound (CRLB) (23)</a:t>
            </a:r>
          </a:p>
        </p:txBody>
      </p:sp>
      <p:sp>
        <p:nvSpPr>
          <p:cNvPr id="1126403" name="Rectangle 3"/>
          <p:cNvSpPr>
            <a:spLocks noGrp="1" noChangeArrowheads="1"/>
          </p:cNvSpPr>
          <p:nvPr>
            <p:ph type="body" sz="half" idx="1"/>
          </p:nvPr>
        </p:nvSpPr>
        <p:spPr>
          <a:xfrm>
            <a:off x="609600" y="914400"/>
            <a:ext cx="7924800" cy="5181600"/>
          </a:xfrm>
        </p:spPr>
        <p:txBody>
          <a:bodyPr/>
          <a:lstStyle/>
          <a:p>
            <a:r>
              <a:rPr lang="en-US" sz="2000" b="1" u="sng">
                <a:latin typeface="Times New Roman" pitchFamily="18" charset="0"/>
              </a:rPr>
              <a:t>CRLB for general Gaussian case</a:t>
            </a:r>
            <a:r>
              <a:rPr lang="en-US" sz="2000" b="1">
                <a:latin typeface="Times New Roman" pitchFamily="18" charset="0"/>
              </a:rPr>
              <a:t>:</a:t>
            </a:r>
          </a:p>
          <a:p>
            <a:pPr lvl="1">
              <a:buFontTx/>
              <a:buChar char="•"/>
            </a:pPr>
            <a:r>
              <a:rPr lang="en-US" sz="2000">
                <a:latin typeface="Times New Roman" pitchFamily="18" charset="0"/>
              </a:rPr>
              <a:t>On slide 36 we saw the CRLB for “</a:t>
            </a:r>
            <a:r>
              <a:rPr lang="en-US" sz="2000" u="sng">
                <a:latin typeface="Times New Roman" pitchFamily="18" charset="0"/>
              </a:rPr>
              <a:t>signal</a:t>
            </a:r>
            <a:r>
              <a:rPr lang="en-US" sz="2000">
                <a:latin typeface="Times New Roman" pitchFamily="18" charset="0"/>
              </a:rPr>
              <a:t> + AWGN”, where </a:t>
            </a:r>
            <a:r>
              <a:rPr lang="en-US" sz="2000" u="sng">
                <a:latin typeface="Times New Roman" pitchFamily="18" charset="0"/>
              </a:rPr>
              <a:t>signal</a:t>
            </a:r>
            <a:r>
              <a:rPr lang="en-US" sz="2000">
                <a:latin typeface="Times New Roman" pitchFamily="18" charset="0"/>
              </a:rPr>
              <a:t> is deterministic with scalar deterministic parameter. The PDF’s parameter-dependence showed up only in the mean of the PDF.</a:t>
            </a:r>
          </a:p>
          <a:p>
            <a:pPr lvl="1">
              <a:buFontTx/>
              <a:buChar char="•"/>
            </a:pPr>
            <a:r>
              <a:rPr lang="en-US" sz="2000">
                <a:latin typeface="Times New Roman" pitchFamily="18" charset="0"/>
              </a:rPr>
              <a:t>Now generalize to the case where: </a:t>
            </a:r>
            <a:r>
              <a:rPr lang="en-US" sz="2000" b="1">
                <a:latin typeface="Times New Roman" pitchFamily="18" charset="0"/>
              </a:rPr>
              <a:t>x</a:t>
            </a:r>
            <a:r>
              <a:rPr lang="en-US" sz="2000">
                <a:latin typeface="Times New Roman" pitchFamily="18" charset="0"/>
              </a:rPr>
              <a:t> </a:t>
            </a:r>
            <a:r>
              <a:rPr lang="en-US" sz="2000" b="1">
                <a:latin typeface="Times New Roman" pitchFamily="18" charset="0"/>
                <a:sym typeface="Symbol" pitchFamily="18" charset="2"/>
              </a:rPr>
              <a:t></a:t>
            </a:r>
            <a:r>
              <a:rPr lang="en-US" sz="2000">
                <a:latin typeface="Times New Roman" pitchFamily="18" charset="0"/>
                <a:sym typeface="Symbol" pitchFamily="18" charset="2"/>
              </a:rPr>
              <a:t> </a:t>
            </a:r>
            <a:r>
              <a:rPr lang="en-US" sz="2000" i="1">
                <a:latin typeface="Times New Roman" pitchFamily="18" charset="0"/>
              </a:rPr>
              <a:t>N</a:t>
            </a:r>
            <a:r>
              <a:rPr lang="en-US" sz="2000">
                <a:latin typeface="Times New Roman" pitchFamily="18" charset="0"/>
              </a:rPr>
              <a:t>(</a:t>
            </a:r>
            <a:r>
              <a:rPr lang="en-US" sz="2000" b="1">
                <a:latin typeface="Times New Roman" pitchFamily="18" charset="0"/>
                <a:sym typeface="Symbol" pitchFamily="18" charset="2"/>
              </a:rPr>
              <a:t></a:t>
            </a:r>
            <a:r>
              <a:rPr lang="en-US" sz="2000">
                <a:latin typeface="Times New Roman" pitchFamily="18" charset="0"/>
                <a:sym typeface="Symbol" pitchFamily="18" charset="2"/>
              </a:rPr>
              <a:t>(</a:t>
            </a:r>
            <a:r>
              <a:rPr lang="en-US" sz="2000" b="1">
                <a:latin typeface="Times New Roman" pitchFamily="18" charset="0"/>
                <a:sym typeface="Symbol" pitchFamily="18" charset="2"/>
              </a:rPr>
              <a:t></a:t>
            </a:r>
            <a:r>
              <a:rPr lang="en-US" sz="2000">
                <a:latin typeface="Times New Roman" pitchFamily="18" charset="0"/>
                <a:sym typeface="Symbol" pitchFamily="18" charset="2"/>
              </a:rPr>
              <a:t>), </a:t>
            </a:r>
            <a:r>
              <a:rPr lang="en-US" sz="2000" b="1">
                <a:latin typeface="Times New Roman" pitchFamily="18" charset="0"/>
                <a:sym typeface="Symbol" pitchFamily="18" charset="2"/>
              </a:rPr>
              <a:t>C</a:t>
            </a:r>
            <a:r>
              <a:rPr lang="en-US" sz="2000">
                <a:latin typeface="Times New Roman" pitchFamily="18" charset="0"/>
                <a:sym typeface="Symbol" pitchFamily="18" charset="2"/>
              </a:rPr>
              <a:t>(</a:t>
            </a:r>
            <a:r>
              <a:rPr lang="en-US" sz="2000" b="1">
                <a:latin typeface="Times New Roman" pitchFamily="18" charset="0"/>
                <a:sym typeface="Symbol" pitchFamily="18" charset="2"/>
              </a:rPr>
              <a:t></a:t>
            </a:r>
            <a:r>
              <a:rPr lang="en-US" sz="2000">
                <a:latin typeface="Times New Roman" pitchFamily="18" charset="0"/>
                <a:sym typeface="Symbol" pitchFamily="18" charset="2"/>
              </a:rPr>
              <a:t>)</a:t>
            </a:r>
            <a:r>
              <a:rPr lang="en-US" sz="2000">
                <a:latin typeface="Times New Roman" pitchFamily="18" charset="0"/>
              </a:rPr>
              <a:t>)</a:t>
            </a:r>
          </a:p>
          <a:p>
            <a:pPr lvl="1">
              <a:buFont typeface="Wingdings" pitchFamily="2" charset="2"/>
              <a:buNone/>
            </a:pPr>
            <a:r>
              <a:rPr lang="en-US" sz="1800">
                <a:latin typeface="Times New Roman" pitchFamily="18" charset="0"/>
              </a:rPr>
              <a:t>		</a:t>
            </a:r>
            <a:r>
              <a:rPr lang="en-US" sz="2000">
                <a:latin typeface="Times New Roman" pitchFamily="18" charset="0"/>
              </a:rPr>
              <a:t>Data is still Gaussian, but</a:t>
            </a:r>
          </a:p>
          <a:p>
            <a:pPr>
              <a:buFont typeface="Wingdings" pitchFamily="2" charset="2"/>
              <a:buNone/>
            </a:pPr>
            <a:r>
              <a:rPr lang="en-US" sz="2000">
                <a:latin typeface="Times New Roman" pitchFamily="18" charset="0"/>
              </a:rPr>
              <a:t>		Parameter-dependence not restricted to mean,</a:t>
            </a:r>
          </a:p>
          <a:p>
            <a:pPr>
              <a:buFont typeface="Wingdings" pitchFamily="2" charset="2"/>
              <a:buNone/>
            </a:pPr>
            <a:r>
              <a:rPr lang="en-US" sz="2000">
                <a:latin typeface="Times New Roman" pitchFamily="18" charset="0"/>
              </a:rPr>
              <a:t>		Noise not restricted to white, covariance matrix not necessarily 	diagonal.</a:t>
            </a:r>
          </a:p>
          <a:p>
            <a:pPr lvl="1">
              <a:buFontTx/>
              <a:buChar char="•"/>
            </a:pPr>
            <a:r>
              <a:rPr lang="en-US" sz="2000">
                <a:latin typeface="Times New Roman" pitchFamily="18" charset="0"/>
              </a:rPr>
              <a:t>One way to get this case: “</a:t>
            </a:r>
            <a:r>
              <a:rPr lang="en-US" sz="2000" u="sng">
                <a:latin typeface="Times New Roman" pitchFamily="18" charset="0"/>
              </a:rPr>
              <a:t>signal</a:t>
            </a:r>
            <a:r>
              <a:rPr lang="en-US" sz="2000">
                <a:latin typeface="Times New Roman" pitchFamily="18" charset="0"/>
              </a:rPr>
              <a:t> + </a:t>
            </a:r>
            <a:r>
              <a:rPr lang="en-US" sz="2000" u="sng">
                <a:latin typeface="Times New Roman" pitchFamily="18" charset="0"/>
              </a:rPr>
              <a:t>AGN</a:t>
            </a:r>
            <a:r>
              <a:rPr lang="en-US" sz="2000">
                <a:latin typeface="Times New Roman" pitchFamily="18" charset="0"/>
              </a:rPr>
              <a:t>”, where </a:t>
            </a:r>
            <a:r>
              <a:rPr lang="en-US" sz="2000" u="sng">
                <a:latin typeface="Times New Roman" pitchFamily="18" charset="0"/>
              </a:rPr>
              <a:t>signal</a:t>
            </a:r>
            <a:r>
              <a:rPr lang="en-US" sz="2000">
                <a:latin typeface="Times New Roman" pitchFamily="18" charset="0"/>
              </a:rPr>
              <a:t> is random Gaussian signal with vector deterministic parameter, </a:t>
            </a:r>
            <a:r>
              <a:rPr lang="en-US" sz="2000" u="sng">
                <a:latin typeface="Times New Roman" pitchFamily="18" charset="0"/>
              </a:rPr>
              <a:t>AGN</a:t>
            </a:r>
            <a:r>
              <a:rPr lang="en-US" sz="2000">
                <a:latin typeface="Times New Roman" pitchFamily="18" charset="0"/>
              </a:rPr>
              <a:t> is non-white noise. For this case the FIM is given by:</a:t>
            </a:r>
            <a:r>
              <a:rPr lang="en-US" sz="2000"/>
              <a:t> </a:t>
            </a:r>
            <a:endParaRPr lang="en-US" sz="2000">
              <a:latin typeface="Times New Roman" pitchFamily="18" charset="0"/>
            </a:endParaRPr>
          </a:p>
          <a:p>
            <a:pPr>
              <a:buFont typeface="Wingdings" pitchFamily="2" charset="2"/>
              <a:buNone/>
            </a:pPr>
            <a:endParaRPr lang="en-US" sz="2000">
              <a:latin typeface="Times New Roman" pitchFamily="18" charset="0"/>
            </a:endParaRPr>
          </a:p>
          <a:p>
            <a:endParaRPr lang="en-US" sz="2000">
              <a:latin typeface="Times New Roman" pitchFamily="18" charset="0"/>
            </a:endParaRPr>
          </a:p>
          <a:p>
            <a:endParaRPr lang="en-US" sz="2800"/>
          </a:p>
        </p:txBody>
      </p:sp>
      <p:graphicFrame>
        <p:nvGraphicFramePr>
          <p:cNvPr id="1126404" name="Object 4"/>
          <p:cNvGraphicFramePr>
            <a:graphicFrameLocks noChangeAspect="1"/>
          </p:cNvGraphicFramePr>
          <p:nvPr>
            <p:ph sz="half" idx="2"/>
          </p:nvPr>
        </p:nvGraphicFramePr>
        <p:xfrm>
          <a:off x="1295400" y="5068888"/>
          <a:ext cx="6858000" cy="798512"/>
        </p:xfrm>
        <a:graphic>
          <a:graphicData uri="http://schemas.openxmlformats.org/presentationml/2006/ole">
            <p:oleObj spid="_x0000_s1126404" name="Equation" r:id="rId3" imgW="4483080" imgH="520560" progId="">
              <p:embed/>
            </p:oleObj>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a:t>
            </a:r>
            <a:r>
              <a:rPr lang="en-US" sz="1200"/>
              <a:t> </a:t>
            </a:r>
            <a:fld id="{54E08D87-FA59-4051-A0FE-A60ADF0F7341}" type="slidenum">
              <a:rPr lang="en-US" sz="1200">
                <a:solidFill>
                  <a:srgbClr val="003399"/>
                </a:solidFill>
                <a:cs typeface="Times New Roman" pitchFamily="18" charset="0"/>
              </a:rPr>
              <a:pPr/>
              <a:t>43</a:t>
            </a:fld>
            <a:endParaRPr lang="en-US" sz="1200">
              <a:solidFill>
                <a:srgbClr val="003399"/>
              </a:solidFill>
            </a:endParaRPr>
          </a:p>
        </p:txBody>
      </p:sp>
      <p:sp>
        <p:nvSpPr>
          <p:cNvPr id="1130498" name="Rectangle 2"/>
          <p:cNvSpPr>
            <a:spLocks noGrp="1" noChangeArrowheads="1"/>
          </p:cNvSpPr>
          <p:nvPr>
            <p:ph type="title"/>
          </p:nvPr>
        </p:nvSpPr>
        <p:spPr/>
        <p:txBody>
          <a:bodyPr/>
          <a:lstStyle/>
          <a:p>
            <a:r>
              <a:rPr lang="en-US" sz="2800"/>
              <a:t>9.</a:t>
            </a:r>
            <a:r>
              <a:rPr lang="en-US" sz="2400"/>
              <a:t> </a:t>
            </a:r>
            <a:r>
              <a:rPr lang="en-US" sz="2800"/>
              <a:t>Cramer-Rao Lower Bound (CRLB) (24)</a:t>
            </a:r>
          </a:p>
        </p:txBody>
      </p:sp>
      <p:sp>
        <p:nvSpPr>
          <p:cNvPr id="1130499" name="Rectangle 3"/>
          <p:cNvSpPr>
            <a:spLocks noGrp="1" noChangeArrowheads="1"/>
          </p:cNvSpPr>
          <p:nvPr>
            <p:ph type="body" idx="1"/>
          </p:nvPr>
        </p:nvSpPr>
        <p:spPr>
          <a:xfrm>
            <a:off x="685800" y="914400"/>
            <a:ext cx="7772400" cy="5181600"/>
          </a:xfrm>
        </p:spPr>
        <p:txBody>
          <a:bodyPr/>
          <a:lstStyle/>
          <a:p>
            <a:pPr>
              <a:lnSpc>
                <a:spcPct val="80000"/>
              </a:lnSpc>
            </a:pPr>
            <a:r>
              <a:rPr lang="en-US" sz="2000" b="1" u="sng">
                <a:latin typeface="Times New Roman" pitchFamily="18" charset="0"/>
              </a:rPr>
              <a:t>CRLB Examples</a:t>
            </a:r>
            <a:r>
              <a:rPr lang="en-US" sz="2000" b="1">
                <a:latin typeface="Times New Roman" pitchFamily="18" charset="0"/>
              </a:rPr>
              <a:t>:</a:t>
            </a:r>
          </a:p>
          <a:p>
            <a:pPr>
              <a:lnSpc>
                <a:spcPct val="80000"/>
              </a:lnSpc>
            </a:pPr>
            <a:endParaRPr lang="en-US" sz="1000" b="1">
              <a:latin typeface="Times New Roman" pitchFamily="18" charset="0"/>
            </a:endParaRPr>
          </a:p>
          <a:p>
            <a:pPr>
              <a:lnSpc>
                <a:spcPct val="80000"/>
              </a:lnSpc>
              <a:buFont typeface="Wingdings" pitchFamily="2" charset="2"/>
              <a:buNone/>
            </a:pPr>
            <a:r>
              <a:rPr lang="en-US" sz="2000">
                <a:latin typeface="Times New Roman" pitchFamily="18" charset="0"/>
              </a:rPr>
              <a:t>	1. Range Estimation</a:t>
            </a:r>
          </a:p>
          <a:p>
            <a:pPr>
              <a:lnSpc>
                <a:spcPct val="80000"/>
              </a:lnSpc>
              <a:buFont typeface="Wingdings" pitchFamily="2" charset="2"/>
              <a:buNone/>
            </a:pPr>
            <a:r>
              <a:rPr lang="en-US" sz="2000">
                <a:latin typeface="Times New Roman" pitchFamily="18" charset="0"/>
              </a:rPr>
              <a:t>		– sonar, radar, robotics, emitter location.</a:t>
            </a:r>
          </a:p>
          <a:p>
            <a:pPr>
              <a:lnSpc>
                <a:spcPct val="80000"/>
              </a:lnSpc>
              <a:buFont typeface="Wingdings" pitchFamily="2" charset="2"/>
              <a:buNone/>
            </a:pPr>
            <a:endParaRPr lang="en-US" sz="2000">
              <a:latin typeface="Times New Roman" pitchFamily="18" charset="0"/>
            </a:endParaRPr>
          </a:p>
          <a:p>
            <a:pPr>
              <a:lnSpc>
                <a:spcPct val="80000"/>
              </a:lnSpc>
              <a:buFont typeface="Wingdings" pitchFamily="2" charset="2"/>
              <a:buNone/>
            </a:pPr>
            <a:r>
              <a:rPr lang="en-US" sz="2000">
                <a:latin typeface="Times New Roman" pitchFamily="18" charset="0"/>
              </a:rPr>
              <a:t>	2. Sinusoidal Parameter Estimation (Amp., Frequency, Phase)</a:t>
            </a:r>
          </a:p>
          <a:p>
            <a:pPr>
              <a:lnSpc>
                <a:spcPct val="80000"/>
              </a:lnSpc>
              <a:buFont typeface="Wingdings" pitchFamily="2" charset="2"/>
              <a:buNone/>
            </a:pPr>
            <a:r>
              <a:rPr lang="en-US" sz="2000">
                <a:latin typeface="Times New Roman" pitchFamily="18" charset="0"/>
              </a:rPr>
              <a:t>		– sonar, radar, communication receivers, etc.</a:t>
            </a:r>
          </a:p>
          <a:p>
            <a:pPr>
              <a:lnSpc>
                <a:spcPct val="80000"/>
              </a:lnSpc>
              <a:buFont typeface="Wingdings" pitchFamily="2" charset="2"/>
              <a:buNone/>
            </a:pPr>
            <a:endParaRPr lang="en-US" sz="2000">
              <a:latin typeface="Times New Roman" pitchFamily="18" charset="0"/>
            </a:endParaRPr>
          </a:p>
          <a:p>
            <a:pPr>
              <a:lnSpc>
                <a:spcPct val="80000"/>
              </a:lnSpc>
              <a:buFont typeface="Wingdings" pitchFamily="2" charset="2"/>
              <a:buNone/>
            </a:pPr>
            <a:r>
              <a:rPr lang="en-US" sz="2000">
                <a:latin typeface="Times New Roman" pitchFamily="18" charset="0"/>
              </a:rPr>
              <a:t>	3. Bearing Estimation</a:t>
            </a:r>
          </a:p>
          <a:p>
            <a:pPr>
              <a:lnSpc>
                <a:spcPct val="80000"/>
              </a:lnSpc>
              <a:buFont typeface="Wingdings" pitchFamily="2" charset="2"/>
              <a:buNone/>
            </a:pPr>
            <a:r>
              <a:rPr lang="en-US" sz="2000">
                <a:latin typeface="Times New Roman" pitchFamily="18" charset="0"/>
              </a:rPr>
              <a:t>		– sonar, radar, emitter location.</a:t>
            </a:r>
          </a:p>
          <a:p>
            <a:pPr>
              <a:lnSpc>
                <a:spcPct val="80000"/>
              </a:lnSpc>
              <a:buFont typeface="Wingdings" pitchFamily="2" charset="2"/>
              <a:buNone/>
            </a:pPr>
            <a:endParaRPr lang="en-US" sz="2000">
              <a:latin typeface="Times New Roman" pitchFamily="18" charset="0"/>
            </a:endParaRPr>
          </a:p>
          <a:p>
            <a:pPr>
              <a:lnSpc>
                <a:spcPct val="80000"/>
              </a:lnSpc>
              <a:buFont typeface="Wingdings" pitchFamily="2" charset="2"/>
              <a:buNone/>
            </a:pPr>
            <a:r>
              <a:rPr lang="en-US" sz="2000">
                <a:latin typeface="Times New Roman" pitchFamily="18" charset="0"/>
              </a:rPr>
              <a:t>	4. Autoregressive Parameter Estimation</a:t>
            </a:r>
          </a:p>
          <a:p>
            <a:pPr>
              <a:lnSpc>
                <a:spcPct val="80000"/>
              </a:lnSpc>
              <a:buFont typeface="Wingdings" pitchFamily="2" charset="2"/>
              <a:buNone/>
            </a:pPr>
            <a:r>
              <a:rPr lang="en-US" sz="2000">
                <a:latin typeface="Times New Roman" pitchFamily="18" charset="0"/>
              </a:rPr>
              <a:t>		– speech processing.</a:t>
            </a:r>
          </a:p>
          <a:p>
            <a:pPr>
              <a:lnSpc>
                <a:spcPct val="80000"/>
              </a:lnSpc>
              <a:buFont typeface="Wingdings" pitchFamily="2" charset="2"/>
              <a:buNone/>
            </a:pPr>
            <a:endParaRPr lang="en-US" sz="2000">
              <a:latin typeface="Times New Roman" pitchFamily="18" charset="0"/>
            </a:endParaRPr>
          </a:p>
          <a:p>
            <a:pPr>
              <a:lnSpc>
                <a:spcPct val="80000"/>
              </a:lnSpc>
              <a:buFont typeface="Wingdings" pitchFamily="2" charset="2"/>
              <a:buNone/>
            </a:pPr>
            <a:r>
              <a:rPr lang="en-US" sz="2000">
                <a:latin typeface="Times New Roman" pitchFamily="18" charset="0"/>
              </a:rPr>
              <a:t>	We’ll now apply the CRLB theory to several examples of</a:t>
            </a:r>
          </a:p>
          <a:p>
            <a:pPr>
              <a:lnSpc>
                <a:spcPct val="80000"/>
              </a:lnSpc>
              <a:buFont typeface="Wingdings" pitchFamily="2" charset="2"/>
              <a:buNone/>
            </a:pPr>
            <a:r>
              <a:rPr lang="en-US" sz="2000">
                <a:latin typeface="Times New Roman" pitchFamily="18" charset="0"/>
              </a:rPr>
              <a:t>	practical signal processing problems.</a:t>
            </a:r>
          </a:p>
          <a:p>
            <a:pPr>
              <a:lnSpc>
                <a:spcPct val="80000"/>
              </a:lnSpc>
              <a:buFont typeface="Wingdings" pitchFamily="2" charset="2"/>
              <a:buNone/>
            </a:pPr>
            <a:endParaRPr lang="en-US" sz="2800">
              <a:latin typeface="Times New Roman" pitchFamily="18" charset="0"/>
            </a:endParaRPr>
          </a:p>
          <a:p>
            <a:pPr>
              <a:lnSpc>
                <a:spcPct val="80000"/>
              </a:lnSpc>
            </a:pPr>
            <a:endParaRPr lang="en-US" sz="2800">
              <a:latin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5228FB00-648A-4182-8D7B-F6CF8BDAAF20}" type="slidenum">
              <a:rPr lang="en-US" sz="1200">
                <a:solidFill>
                  <a:srgbClr val="003399"/>
                </a:solidFill>
                <a:cs typeface="Times New Roman" pitchFamily="18" charset="0"/>
              </a:rPr>
              <a:pPr/>
              <a:t>44</a:t>
            </a:fld>
            <a:endParaRPr lang="en-US" sz="1200">
              <a:solidFill>
                <a:srgbClr val="003399"/>
              </a:solidFill>
            </a:endParaRPr>
          </a:p>
        </p:txBody>
      </p:sp>
      <p:sp>
        <p:nvSpPr>
          <p:cNvPr id="1131522" name="Rectangle 2"/>
          <p:cNvSpPr>
            <a:spLocks noGrp="1" noChangeArrowheads="1"/>
          </p:cNvSpPr>
          <p:nvPr>
            <p:ph type="title"/>
          </p:nvPr>
        </p:nvSpPr>
        <p:spPr/>
        <p:txBody>
          <a:bodyPr/>
          <a:lstStyle/>
          <a:p>
            <a:r>
              <a:rPr lang="en-US" sz="2800"/>
              <a:t>9.</a:t>
            </a:r>
            <a:r>
              <a:rPr lang="en-US" sz="2400"/>
              <a:t> </a:t>
            </a:r>
            <a:r>
              <a:rPr lang="en-US" sz="2800"/>
              <a:t>Cramer-Rao Lower Bound (CRLB) (25)</a:t>
            </a:r>
          </a:p>
        </p:txBody>
      </p:sp>
      <p:sp>
        <p:nvSpPr>
          <p:cNvPr id="1131523" name="Rectangle 3"/>
          <p:cNvSpPr>
            <a:spLocks noGrp="1" noChangeArrowheads="1"/>
          </p:cNvSpPr>
          <p:nvPr>
            <p:ph type="body" idx="1"/>
          </p:nvPr>
        </p:nvSpPr>
        <p:spPr/>
        <p:txBody>
          <a:bodyPr/>
          <a:lstStyle/>
          <a:p>
            <a:pPr>
              <a:buFont typeface="Wingdings" pitchFamily="2" charset="2"/>
              <a:buNone/>
            </a:pPr>
            <a:r>
              <a:rPr lang="en-US" sz="2000" u="sng">
                <a:latin typeface="Times New Roman" pitchFamily="18" charset="0"/>
              </a:rPr>
              <a:t>Example 1</a:t>
            </a:r>
            <a:r>
              <a:rPr lang="en-US" sz="2000">
                <a:latin typeface="Times New Roman" pitchFamily="18" charset="0"/>
              </a:rPr>
              <a:t>:</a:t>
            </a:r>
            <a:r>
              <a:rPr lang="en-US" sz="2000" b="1">
                <a:latin typeface="Times New Roman" pitchFamily="18" charset="0"/>
              </a:rPr>
              <a:t> Range estimation problem</a:t>
            </a:r>
          </a:p>
          <a:p>
            <a:endParaRPr lang="en-US"/>
          </a:p>
        </p:txBody>
      </p:sp>
      <p:pic>
        <p:nvPicPr>
          <p:cNvPr id="1131524" name="Picture 4"/>
          <p:cNvPicPr>
            <a:picLocks noChangeAspect="1" noChangeArrowheads="1"/>
          </p:cNvPicPr>
          <p:nvPr/>
        </p:nvPicPr>
        <p:blipFill>
          <a:blip r:embed="rId2" cstate="print"/>
          <a:srcRect/>
          <a:stretch>
            <a:fillRect/>
          </a:stretch>
        </p:blipFill>
        <p:spPr bwMode="auto">
          <a:xfrm>
            <a:off x="1295400" y="1371600"/>
            <a:ext cx="6705600" cy="4759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r>
              <a:rPr lang="en-US"/>
              <a:t>		 </a:t>
            </a:r>
            <a:r>
              <a:rPr lang="en-US" sz="1200"/>
              <a:t> </a:t>
            </a:r>
            <a:fld id="{15E31368-F8CF-4F41-9FFF-D47932DC41A1}" type="slidenum">
              <a:rPr lang="en-US" sz="1200">
                <a:solidFill>
                  <a:srgbClr val="003399"/>
                </a:solidFill>
                <a:cs typeface="Times New Roman" pitchFamily="18" charset="0"/>
              </a:rPr>
              <a:pPr/>
              <a:t>45</a:t>
            </a:fld>
            <a:endParaRPr lang="en-US" sz="1200">
              <a:solidFill>
                <a:srgbClr val="003399"/>
              </a:solidFill>
            </a:endParaRPr>
          </a:p>
        </p:txBody>
      </p:sp>
      <p:sp>
        <p:nvSpPr>
          <p:cNvPr id="1132546" name="Rectangle 2"/>
          <p:cNvSpPr>
            <a:spLocks noGrp="1" noChangeArrowheads="1"/>
          </p:cNvSpPr>
          <p:nvPr>
            <p:ph type="title"/>
          </p:nvPr>
        </p:nvSpPr>
        <p:spPr/>
        <p:txBody>
          <a:bodyPr/>
          <a:lstStyle/>
          <a:p>
            <a:r>
              <a:rPr lang="en-US" sz="2800"/>
              <a:t>9.</a:t>
            </a:r>
            <a:r>
              <a:rPr lang="en-US" sz="2400"/>
              <a:t> </a:t>
            </a:r>
            <a:r>
              <a:rPr lang="en-US" sz="2800"/>
              <a:t>Cramer-Rao Lower Bound (CRLB) (26)</a:t>
            </a:r>
          </a:p>
        </p:txBody>
      </p:sp>
      <p:sp>
        <p:nvSpPr>
          <p:cNvPr id="1132547" name="Rectangle 3"/>
          <p:cNvSpPr>
            <a:spLocks noGrp="1" noChangeArrowheads="1"/>
          </p:cNvSpPr>
          <p:nvPr>
            <p:ph type="body" idx="1"/>
          </p:nvPr>
        </p:nvSpPr>
        <p:spPr/>
        <p:txBody>
          <a:bodyPr/>
          <a:lstStyle/>
          <a:p>
            <a:pPr>
              <a:buFont typeface="Wingdings" pitchFamily="2" charset="2"/>
              <a:buNone/>
            </a:pPr>
            <a:r>
              <a:rPr lang="en-US"/>
              <a:t> </a:t>
            </a:r>
            <a:r>
              <a:rPr lang="en-US" sz="2000" u="sng">
                <a:latin typeface="Times New Roman" pitchFamily="18" charset="0"/>
              </a:rPr>
              <a:t>Range estimation D-T (Descrete-Time) Signal Model</a:t>
            </a:r>
            <a:r>
              <a:rPr lang="en-US" sz="2000">
                <a:latin typeface="Times New Roman" pitchFamily="18" charset="0"/>
              </a:rPr>
              <a:t>:</a:t>
            </a:r>
          </a:p>
        </p:txBody>
      </p:sp>
      <p:pic>
        <p:nvPicPr>
          <p:cNvPr id="1132548" name="Picture 4"/>
          <p:cNvPicPr>
            <a:picLocks noChangeAspect="1" noChangeArrowheads="1"/>
          </p:cNvPicPr>
          <p:nvPr/>
        </p:nvPicPr>
        <p:blipFill>
          <a:blip r:embed="rId2" cstate="print"/>
          <a:srcRect/>
          <a:stretch>
            <a:fillRect/>
          </a:stretch>
        </p:blipFill>
        <p:spPr bwMode="auto">
          <a:xfrm>
            <a:off x="785813" y="1447800"/>
            <a:ext cx="7519987" cy="2992438"/>
          </a:xfrm>
          <a:prstGeom prst="rect">
            <a:avLst/>
          </a:prstGeom>
          <a:noFill/>
          <a:ln w="9525">
            <a:noFill/>
            <a:miter lim="800000"/>
            <a:headEnd/>
            <a:tailEnd/>
          </a:ln>
          <a:effectLst/>
        </p:spPr>
      </p:pic>
      <p:pic>
        <p:nvPicPr>
          <p:cNvPr id="1132549" name="Picture 5"/>
          <p:cNvPicPr>
            <a:picLocks noChangeAspect="1" noChangeArrowheads="1"/>
          </p:cNvPicPr>
          <p:nvPr/>
        </p:nvPicPr>
        <p:blipFill>
          <a:blip r:embed="rId3" cstate="print"/>
          <a:srcRect/>
          <a:stretch>
            <a:fillRect/>
          </a:stretch>
        </p:blipFill>
        <p:spPr bwMode="auto">
          <a:xfrm>
            <a:off x="1828800" y="4411663"/>
            <a:ext cx="5638800" cy="16843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618EE62B-9993-4F56-BBA0-AC684272E180}" type="slidenum">
              <a:rPr lang="en-US" sz="1200">
                <a:solidFill>
                  <a:srgbClr val="003399"/>
                </a:solidFill>
                <a:cs typeface="Times New Roman" pitchFamily="18" charset="0"/>
              </a:rPr>
              <a:pPr/>
              <a:t>46</a:t>
            </a:fld>
            <a:endParaRPr lang="en-US" sz="1200">
              <a:solidFill>
                <a:srgbClr val="003399"/>
              </a:solidFill>
            </a:endParaRPr>
          </a:p>
        </p:txBody>
      </p:sp>
      <p:sp>
        <p:nvSpPr>
          <p:cNvPr id="1133570" name="Rectangle 2"/>
          <p:cNvSpPr>
            <a:spLocks noGrp="1" noChangeArrowheads="1"/>
          </p:cNvSpPr>
          <p:nvPr>
            <p:ph type="title"/>
          </p:nvPr>
        </p:nvSpPr>
        <p:spPr/>
        <p:txBody>
          <a:bodyPr/>
          <a:lstStyle/>
          <a:p>
            <a:r>
              <a:rPr lang="en-US" sz="2800"/>
              <a:t>9.</a:t>
            </a:r>
            <a:r>
              <a:rPr lang="en-US" sz="2400"/>
              <a:t> </a:t>
            </a:r>
            <a:r>
              <a:rPr lang="en-US" sz="2800"/>
              <a:t>Cramer-Rao Lower Bound (CRLB) (27)</a:t>
            </a:r>
          </a:p>
        </p:txBody>
      </p:sp>
      <p:sp>
        <p:nvSpPr>
          <p:cNvPr id="1133571" name="Rectangle 3"/>
          <p:cNvSpPr>
            <a:spLocks noGrp="1" noChangeArrowheads="1"/>
          </p:cNvSpPr>
          <p:nvPr>
            <p:ph type="body" idx="1"/>
          </p:nvPr>
        </p:nvSpPr>
        <p:spPr>
          <a:xfrm>
            <a:off x="685800" y="914400"/>
            <a:ext cx="7772400" cy="5181600"/>
          </a:xfrm>
        </p:spPr>
        <p:txBody>
          <a:bodyPr/>
          <a:lstStyle/>
          <a:p>
            <a:pPr>
              <a:buFont typeface="Wingdings" pitchFamily="2" charset="2"/>
              <a:buNone/>
            </a:pPr>
            <a:r>
              <a:rPr lang="en-US" sz="2000" u="sng">
                <a:latin typeface="Times New Roman" pitchFamily="18" charset="0"/>
              </a:rPr>
              <a:t>Range Estimation CRLB:</a:t>
            </a:r>
            <a:r>
              <a:rPr lang="en-US" sz="2000">
                <a:latin typeface="Times New Roman" pitchFamily="18" charset="0"/>
              </a:rPr>
              <a:t> Applying CRLB result for “signal + WGN:</a:t>
            </a:r>
          </a:p>
          <a:p>
            <a:endParaRPr lang="en-US"/>
          </a:p>
        </p:txBody>
      </p:sp>
      <p:pic>
        <p:nvPicPr>
          <p:cNvPr id="1133573" name="Picture 5"/>
          <p:cNvPicPr>
            <a:picLocks noChangeAspect="1" noChangeArrowheads="1"/>
          </p:cNvPicPr>
          <p:nvPr/>
        </p:nvPicPr>
        <p:blipFill>
          <a:blip r:embed="rId2" cstate="print"/>
          <a:srcRect/>
          <a:stretch>
            <a:fillRect/>
          </a:stretch>
        </p:blipFill>
        <p:spPr bwMode="auto">
          <a:xfrm>
            <a:off x="1143000" y="1447800"/>
            <a:ext cx="7010400" cy="46212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A6626BD5-15B8-4B53-B57D-4940E86D5239}" type="slidenum">
              <a:rPr lang="en-US" sz="1200">
                <a:solidFill>
                  <a:srgbClr val="003399"/>
                </a:solidFill>
                <a:cs typeface="Times New Roman" pitchFamily="18" charset="0"/>
              </a:rPr>
              <a:pPr/>
              <a:t>47</a:t>
            </a:fld>
            <a:endParaRPr lang="en-US" sz="1200">
              <a:solidFill>
                <a:srgbClr val="003399"/>
              </a:solidFill>
            </a:endParaRPr>
          </a:p>
        </p:txBody>
      </p:sp>
      <p:sp>
        <p:nvSpPr>
          <p:cNvPr id="1134594" name="Rectangle 2"/>
          <p:cNvSpPr>
            <a:spLocks noGrp="1" noChangeArrowheads="1"/>
          </p:cNvSpPr>
          <p:nvPr>
            <p:ph type="title"/>
          </p:nvPr>
        </p:nvSpPr>
        <p:spPr/>
        <p:txBody>
          <a:bodyPr/>
          <a:lstStyle/>
          <a:p>
            <a:r>
              <a:rPr lang="en-US" sz="2800"/>
              <a:t>9.</a:t>
            </a:r>
            <a:r>
              <a:rPr lang="en-US" sz="2400"/>
              <a:t> </a:t>
            </a:r>
            <a:r>
              <a:rPr lang="en-US" sz="2800"/>
              <a:t>Cramer-Rao Lower Bound (CRLB) (28)</a:t>
            </a:r>
          </a:p>
        </p:txBody>
      </p:sp>
      <p:sp>
        <p:nvSpPr>
          <p:cNvPr id="1134595" name="Rectangle 3"/>
          <p:cNvSpPr>
            <a:spLocks noGrp="1" noChangeArrowheads="1"/>
          </p:cNvSpPr>
          <p:nvPr>
            <p:ph type="body" idx="1"/>
          </p:nvPr>
        </p:nvSpPr>
        <p:spPr/>
        <p:txBody>
          <a:bodyPr/>
          <a:lstStyle/>
          <a:p>
            <a:pPr>
              <a:buFont typeface="Wingdings" pitchFamily="2" charset="2"/>
              <a:buNone/>
            </a:pPr>
            <a:r>
              <a:rPr lang="en-US" sz="2000">
                <a:latin typeface="Times New Roman" pitchFamily="18" charset="0"/>
              </a:rPr>
              <a:t>Assuming sample spacing is small, approximate sum by integral:</a:t>
            </a:r>
          </a:p>
        </p:txBody>
      </p:sp>
      <p:pic>
        <p:nvPicPr>
          <p:cNvPr id="1134596" name="Picture 4"/>
          <p:cNvPicPr>
            <a:picLocks noChangeAspect="1" noChangeArrowheads="1"/>
          </p:cNvPicPr>
          <p:nvPr/>
        </p:nvPicPr>
        <p:blipFill>
          <a:blip r:embed="rId2" cstate="print"/>
          <a:srcRect/>
          <a:stretch>
            <a:fillRect/>
          </a:stretch>
        </p:blipFill>
        <p:spPr bwMode="auto">
          <a:xfrm>
            <a:off x="914400" y="1219200"/>
            <a:ext cx="7543800" cy="4860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a:t>		 </a:t>
            </a:r>
            <a:r>
              <a:rPr lang="en-US" sz="1200"/>
              <a:t> </a:t>
            </a:r>
            <a:fld id="{5D1FDCCD-302C-45BE-9B02-8DCBC7EDE826}" type="slidenum">
              <a:rPr lang="en-US" sz="1200">
                <a:solidFill>
                  <a:srgbClr val="003399"/>
                </a:solidFill>
                <a:cs typeface="Times New Roman" pitchFamily="18" charset="0"/>
              </a:rPr>
              <a:pPr/>
              <a:t>48</a:t>
            </a:fld>
            <a:endParaRPr lang="en-US" sz="1200">
              <a:solidFill>
                <a:srgbClr val="003399"/>
              </a:solidFill>
            </a:endParaRPr>
          </a:p>
        </p:txBody>
      </p:sp>
      <p:sp>
        <p:nvSpPr>
          <p:cNvPr id="1135624" name="Rectangle 8"/>
          <p:cNvSpPr>
            <a:spLocks noGrp="1" noChangeArrowheads="1"/>
          </p:cNvSpPr>
          <p:nvPr>
            <p:ph type="title"/>
          </p:nvPr>
        </p:nvSpPr>
        <p:spPr/>
        <p:txBody>
          <a:bodyPr/>
          <a:lstStyle/>
          <a:p>
            <a:r>
              <a:rPr lang="en-US" sz="2800"/>
              <a:t>9.</a:t>
            </a:r>
            <a:r>
              <a:rPr lang="en-US" sz="2400"/>
              <a:t> </a:t>
            </a:r>
            <a:r>
              <a:rPr lang="en-US" sz="2800"/>
              <a:t>Cramer-Rao Lower Bound (CRLB) (29)</a:t>
            </a:r>
          </a:p>
        </p:txBody>
      </p:sp>
      <p:sp>
        <p:nvSpPr>
          <p:cNvPr id="1135619" name="Rectangle 3"/>
          <p:cNvSpPr>
            <a:spLocks noGrp="1" noChangeArrowheads="1"/>
          </p:cNvSpPr>
          <p:nvPr>
            <p:ph type="body" sz="half" idx="1"/>
          </p:nvPr>
        </p:nvSpPr>
        <p:spPr>
          <a:xfrm>
            <a:off x="685800" y="838200"/>
            <a:ext cx="7848600" cy="5181600"/>
          </a:xfrm>
        </p:spPr>
        <p:txBody>
          <a:bodyPr/>
          <a:lstStyle/>
          <a:p>
            <a:pPr>
              <a:lnSpc>
                <a:spcPct val="80000"/>
              </a:lnSpc>
              <a:buFont typeface="Wingdings" pitchFamily="2" charset="2"/>
              <a:buNone/>
            </a:pPr>
            <a:r>
              <a:rPr lang="en-US" sz="2000">
                <a:latin typeface="Times New Roman" pitchFamily="18" charset="0"/>
              </a:rPr>
              <a:t>Therefore, the CRLB on the delay can be written as</a:t>
            </a:r>
          </a:p>
          <a:p>
            <a:pPr>
              <a:lnSpc>
                <a:spcPct val="80000"/>
              </a:lnSpc>
              <a:buFont typeface="Wingdings" pitchFamily="2" charset="2"/>
              <a:buNone/>
            </a:pPr>
            <a:endParaRPr lang="en-US" sz="2000">
              <a:latin typeface="Times New Roman" pitchFamily="18" charset="0"/>
            </a:endParaRPr>
          </a:p>
          <a:p>
            <a:pPr>
              <a:lnSpc>
                <a:spcPct val="80000"/>
              </a:lnSpc>
              <a:buFont typeface="Wingdings" pitchFamily="2" charset="2"/>
              <a:buNone/>
            </a:pPr>
            <a:endParaRPr lang="en-US" sz="2400">
              <a:latin typeface="Times New Roman" pitchFamily="18" charset="0"/>
            </a:endParaRPr>
          </a:p>
          <a:p>
            <a:pPr>
              <a:lnSpc>
                <a:spcPct val="80000"/>
              </a:lnSpc>
              <a:buFont typeface="Wingdings" pitchFamily="2" charset="2"/>
              <a:buNone/>
            </a:pPr>
            <a:r>
              <a:rPr lang="en-US" sz="2000">
                <a:latin typeface="Times New Roman" pitchFamily="18" charset="0"/>
              </a:rPr>
              <a:t>To obtain the CRLB on the range, using </a:t>
            </a:r>
            <a:r>
              <a:rPr lang="en-US" sz="2000" i="1">
                <a:latin typeface="Times New Roman" pitchFamily="18" charset="0"/>
              </a:rPr>
              <a:t>R</a:t>
            </a:r>
            <a:r>
              <a:rPr lang="en-US" sz="2000">
                <a:latin typeface="Times New Roman" pitchFamily="18" charset="0"/>
              </a:rPr>
              <a:t> = </a:t>
            </a:r>
            <a:r>
              <a:rPr lang="en-US" sz="2000" i="1">
                <a:latin typeface="Times New Roman" pitchFamily="18" charset="0"/>
              </a:rPr>
              <a:t>c</a:t>
            </a:r>
            <a:r>
              <a:rPr lang="en-US" sz="2000" i="1">
                <a:latin typeface="Times New Roman" pitchFamily="18" charset="0"/>
                <a:sym typeface="Symbol" pitchFamily="18" charset="2"/>
              </a:rPr>
              <a:t></a:t>
            </a:r>
            <a:r>
              <a:rPr lang="en-US" sz="2000" baseline="-25000">
                <a:latin typeface="Times New Roman" pitchFamily="18" charset="0"/>
                <a:sym typeface="Symbol" pitchFamily="18" charset="2"/>
              </a:rPr>
              <a:t>0</a:t>
            </a:r>
            <a:r>
              <a:rPr lang="en-US" sz="2000">
                <a:latin typeface="Times New Roman" pitchFamily="18" charset="0"/>
                <a:sym typeface="Symbol" pitchFamily="18" charset="2"/>
              </a:rPr>
              <a:t>/2, then</a:t>
            </a:r>
          </a:p>
          <a:p>
            <a:pPr>
              <a:lnSpc>
                <a:spcPct val="80000"/>
              </a:lnSpc>
              <a:buFont typeface="Wingdings" pitchFamily="2" charset="2"/>
              <a:buNone/>
            </a:pPr>
            <a:endParaRPr lang="en-US" sz="2000">
              <a:latin typeface="Times New Roman" pitchFamily="18" charset="0"/>
              <a:sym typeface="Symbol" pitchFamily="18" charset="2"/>
            </a:endParaRPr>
          </a:p>
          <a:p>
            <a:pPr>
              <a:lnSpc>
                <a:spcPct val="80000"/>
              </a:lnSpc>
              <a:buFont typeface="Wingdings" pitchFamily="2" charset="2"/>
              <a:buNone/>
            </a:pPr>
            <a:endParaRPr lang="en-US" sz="2000">
              <a:latin typeface="Times New Roman" pitchFamily="18" charset="0"/>
              <a:sym typeface="Symbol" pitchFamily="18" charset="2"/>
            </a:endParaRPr>
          </a:p>
          <a:p>
            <a:pPr>
              <a:lnSpc>
                <a:spcPct val="80000"/>
              </a:lnSpc>
              <a:buFont typeface="Wingdings" pitchFamily="2" charset="2"/>
              <a:buNone/>
            </a:pPr>
            <a:endParaRPr lang="en-US" sz="2400">
              <a:latin typeface="Times New Roman" pitchFamily="18" charset="0"/>
              <a:sym typeface="Symbol" pitchFamily="18" charset="2"/>
            </a:endParaRPr>
          </a:p>
          <a:p>
            <a:pPr>
              <a:lnSpc>
                <a:spcPct val="80000"/>
              </a:lnSpc>
              <a:buFont typeface="Wingdings" pitchFamily="2" charset="2"/>
              <a:buNone/>
            </a:pPr>
            <a:r>
              <a:rPr lang="en-US" sz="2000">
                <a:latin typeface="Times New Roman" pitchFamily="18" charset="0"/>
              </a:rPr>
              <a:t>CRLB is inversely proportional to:</a:t>
            </a:r>
          </a:p>
          <a:p>
            <a:pPr lvl="1">
              <a:lnSpc>
                <a:spcPct val="80000"/>
              </a:lnSpc>
              <a:buFontTx/>
              <a:buChar char="•"/>
            </a:pPr>
            <a:r>
              <a:rPr lang="en-US" sz="1800">
                <a:latin typeface="Times New Roman" pitchFamily="18" charset="0"/>
              </a:rPr>
              <a:t>SNR Measure</a:t>
            </a:r>
          </a:p>
          <a:p>
            <a:pPr lvl="1">
              <a:lnSpc>
                <a:spcPct val="80000"/>
              </a:lnSpc>
              <a:buFontTx/>
              <a:buChar char="•"/>
            </a:pPr>
            <a:r>
              <a:rPr lang="en-US" sz="1800">
                <a:latin typeface="Times New Roman" pitchFamily="18" charset="0"/>
              </a:rPr>
              <a:t>RMS BW Measure.</a:t>
            </a:r>
          </a:p>
          <a:p>
            <a:pPr lvl="1">
              <a:lnSpc>
                <a:spcPct val="80000"/>
              </a:lnSpc>
              <a:buFontTx/>
              <a:buChar char="•"/>
            </a:pPr>
            <a:endParaRPr lang="en-US" sz="1000">
              <a:latin typeface="Times New Roman" pitchFamily="18" charset="0"/>
            </a:endParaRPr>
          </a:p>
          <a:p>
            <a:pPr>
              <a:lnSpc>
                <a:spcPct val="80000"/>
              </a:lnSpc>
              <a:buFont typeface="Wingdings" pitchFamily="2" charset="2"/>
              <a:buNone/>
            </a:pPr>
            <a:r>
              <a:rPr lang="en-US" sz="2000">
                <a:latin typeface="Times New Roman" pitchFamily="18" charset="0"/>
              </a:rPr>
              <a:t>Therefore, the CRLB tells us:</a:t>
            </a:r>
          </a:p>
          <a:p>
            <a:pPr lvl="1">
              <a:lnSpc>
                <a:spcPct val="80000"/>
              </a:lnSpc>
              <a:buFontTx/>
              <a:buChar char="•"/>
            </a:pPr>
            <a:r>
              <a:rPr lang="en-US" sz="1800">
                <a:latin typeface="Times New Roman" pitchFamily="18" charset="0"/>
              </a:rPr>
              <a:t>Choose signal with large </a:t>
            </a:r>
            <a:r>
              <a:rPr lang="en-US" sz="1800" i="1">
                <a:latin typeface="Times New Roman" pitchFamily="18" charset="0"/>
              </a:rPr>
              <a:t>B</a:t>
            </a:r>
            <a:r>
              <a:rPr lang="en-US" sz="1800" i="1" baseline="-25000">
                <a:latin typeface="Times New Roman" pitchFamily="18" charset="0"/>
              </a:rPr>
              <a:t>rms</a:t>
            </a:r>
          </a:p>
          <a:p>
            <a:pPr lvl="1">
              <a:lnSpc>
                <a:spcPct val="80000"/>
              </a:lnSpc>
              <a:buFontTx/>
              <a:buChar char="•"/>
            </a:pPr>
            <a:r>
              <a:rPr lang="en-US" sz="1800">
                <a:latin typeface="Times New Roman" pitchFamily="18" charset="0"/>
              </a:rPr>
              <a:t>Ensure that </a:t>
            </a:r>
            <a:r>
              <a:rPr lang="en-US" sz="1800" i="1">
                <a:latin typeface="Times New Roman" pitchFamily="18" charset="0"/>
              </a:rPr>
              <a:t>SNR</a:t>
            </a:r>
            <a:r>
              <a:rPr lang="en-US" sz="1800">
                <a:latin typeface="Times New Roman" pitchFamily="18" charset="0"/>
              </a:rPr>
              <a:t> is large.</a:t>
            </a:r>
          </a:p>
          <a:p>
            <a:pPr lvl="1">
              <a:lnSpc>
                <a:spcPct val="80000"/>
              </a:lnSpc>
              <a:buFontTx/>
              <a:buChar char="•"/>
            </a:pPr>
            <a:r>
              <a:rPr lang="en-US" sz="1800">
                <a:latin typeface="Times New Roman" pitchFamily="18" charset="0"/>
              </a:rPr>
              <a:t>Better on nearby/large targets.</a:t>
            </a:r>
          </a:p>
          <a:p>
            <a:pPr lvl="1">
              <a:lnSpc>
                <a:spcPct val="80000"/>
              </a:lnSpc>
              <a:buFontTx/>
              <a:buChar char="•"/>
            </a:pPr>
            <a:r>
              <a:rPr lang="en-US" sz="1800">
                <a:latin typeface="Times New Roman" pitchFamily="18" charset="0"/>
              </a:rPr>
              <a:t>Which is better?</a:t>
            </a:r>
          </a:p>
          <a:p>
            <a:pPr>
              <a:lnSpc>
                <a:spcPct val="80000"/>
              </a:lnSpc>
              <a:buFont typeface="Wingdings" pitchFamily="2" charset="2"/>
              <a:buNone/>
            </a:pPr>
            <a:r>
              <a:rPr lang="en-US" sz="2000">
                <a:latin typeface="Times New Roman" pitchFamily="18" charset="0"/>
              </a:rPr>
              <a:t>			– </a:t>
            </a:r>
            <a:r>
              <a:rPr lang="en-US" sz="1800">
                <a:latin typeface="Times New Roman" pitchFamily="18" charset="0"/>
              </a:rPr>
              <a:t>Double transmitted energy?</a:t>
            </a:r>
          </a:p>
          <a:p>
            <a:pPr>
              <a:lnSpc>
                <a:spcPct val="80000"/>
              </a:lnSpc>
              <a:buFont typeface="Wingdings" pitchFamily="2" charset="2"/>
              <a:buNone/>
            </a:pPr>
            <a:r>
              <a:rPr lang="en-US" sz="1800">
                <a:latin typeface="Times New Roman" pitchFamily="18" charset="0"/>
              </a:rPr>
              <a:t>			–  Double RMS bandwidth?</a:t>
            </a:r>
            <a:endParaRPr lang="en-US" sz="1800">
              <a:latin typeface="Times New Roman" pitchFamily="18" charset="0"/>
              <a:sym typeface="Symbol" pitchFamily="18" charset="2"/>
            </a:endParaRPr>
          </a:p>
          <a:p>
            <a:pPr>
              <a:lnSpc>
                <a:spcPct val="80000"/>
              </a:lnSpc>
              <a:buFont typeface="Wingdings" pitchFamily="2" charset="2"/>
              <a:buNone/>
            </a:pPr>
            <a:endParaRPr lang="en-US" sz="1800">
              <a:latin typeface="Times New Roman" pitchFamily="18" charset="0"/>
              <a:sym typeface="Symbol" pitchFamily="18" charset="2"/>
            </a:endParaRPr>
          </a:p>
        </p:txBody>
      </p:sp>
      <p:graphicFrame>
        <p:nvGraphicFramePr>
          <p:cNvPr id="1135620" name="Object 4"/>
          <p:cNvGraphicFramePr>
            <a:graphicFrameLocks noChangeAspect="1"/>
          </p:cNvGraphicFramePr>
          <p:nvPr>
            <p:ph sz="quarter" idx="2"/>
          </p:nvPr>
        </p:nvGraphicFramePr>
        <p:xfrm>
          <a:off x="3352800" y="1143000"/>
          <a:ext cx="2819400" cy="684213"/>
        </p:xfrm>
        <a:graphic>
          <a:graphicData uri="http://schemas.openxmlformats.org/presentationml/2006/ole">
            <p:oleObj spid="_x0000_s1135620" name="Equation" r:id="rId3" imgW="1777680" imgH="431640" progId="">
              <p:embed/>
            </p:oleObj>
          </a:graphicData>
        </a:graphic>
      </p:graphicFrame>
      <p:graphicFrame>
        <p:nvGraphicFramePr>
          <p:cNvPr id="1135627" name="Object 11"/>
          <p:cNvGraphicFramePr>
            <a:graphicFrameLocks noChangeAspect="1"/>
          </p:cNvGraphicFramePr>
          <p:nvPr>
            <p:ph sz="quarter" idx="3"/>
          </p:nvPr>
        </p:nvGraphicFramePr>
        <p:xfrm>
          <a:off x="1752600" y="2133600"/>
          <a:ext cx="5638800" cy="854075"/>
        </p:xfrm>
        <a:graphic>
          <a:graphicData uri="http://schemas.openxmlformats.org/presentationml/2006/ole">
            <p:oleObj spid="_x0000_s1135627" name="Equation" r:id="rId4" imgW="3352680" imgH="507960" progId="">
              <p:embed/>
            </p:oleObj>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A105A5A6-A597-40BA-A4EE-13E2832BA23E}" type="slidenum">
              <a:rPr lang="en-US" sz="1200">
                <a:solidFill>
                  <a:srgbClr val="003399"/>
                </a:solidFill>
                <a:cs typeface="Times New Roman" pitchFamily="18" charset="0"/>
              </a:rPr>
              <a:pPr/>
              <a:t>49</a:t>
            </a:fld>
            <a:endParaRPr lang="en-US" sz="1200">
              <a:solidFill>
                <a:srgbClr val="003399"/>
              </a:solidFill>
            </a:endParaRPr>
          </a:p>
        </p:txBody>
      </p:sp>
      <p:sp>
        <p:nvSpPr>
          <p:cNvPr id="1138690" name="Rectangle 2"/>
          <p:cNvSpPr>
            <a:spLocks noGrp="1" noChangeArrowheads="1"/>
          </p:cNvSpPr>
          <p:nvPr>
            <p:ph type="title"/>
          </p:nvPr>
        </p:nvSpPr>
        <p:spPr/>
        <p:txBody>
          <a:bodyPr/>
          <a:lstStyle/>
          <a:p>
            <a:r>
              <a:rPr lang="en-US" sz="2800"/>
              <a:t>9.</a:t>
            </a:r>
            <a:r>
              <a:rPr lang="en-US" sz="2400"/>
              <a:t> </a:t>
            </a:r>
            <a:r>
              <a:rPr lang="en-US" sz="2800"/>
              <a:t>Cramer-Rao Lower Bound (CRLB) (30)</a:t>
            </a:r>
          </a:p>
        </p:txBody>
      </p:sp>
      <p:sp>
        <p:nvSpPr>
          <p:cNvPr id="1138691" name="Rectangle 3"/>
          <p:cNvSpPr>
            <a:spLocks noGrp="1" noChangeArrowheads="1"/>
          </p:cNvSpPr>
          <p:nvPr>
            <p:ph type="body" idx="1"/>
          </p:nvPr>
        </p:nvSpPr>
        <p:spPr/>
        <p:txBody>
          <a:bodyPr/>
          <a:lstStyle/>
          <a:p>
            <a:pPr>
              <a:buFont typeface="Wingdings" pitchFamily="2" charset="2"/>
              <a:buNone/>
            </a:pPr>
            <a:r>
              <a:rPr lang="en-US" sz="2000" u="sng">
                <a:latin typeface="Times New Roman" pitchFamily="18" charset="0"/>
              </a:rPr>
              <a:t>Example 2</a:t>
            </a:r>
            <a:r>
              <a:rPr lang="en-US" sz="2000">
                <a:latin typeface="Times New Roman" pitchFamily="18" charset="0"/>
              </a:rPr>
              <a:t>:</a:t>
            </a:r>
            <a:r>
              <a:rPr lang="en-US" sz="2000" b="1">
                <a:latin typeface="Times New Roman" pitchFamily="18" charset="0"/>
              </a:rPr>
              <a:t> Bearing estimation CRLB problem</a:t>
            </a:r>
          </a:p>
          <a:p>
            <a:endParaRPr lang="en-US" sz="2000" u="sng">
              <a:latin typeface="Times New Roman" pitchFamily="18" charset="0"/>
            </a:endParaRPr>
          </a:p>
        </p:txBody>
      </p:sp>
      <p:pic>
        <p:nvPicPr>
          <p:cNvPr id="1138692" name="Picture 4"/>
          <p:cNvPicPr>
            <a:picLocks noChangeAspect="1" noChangeArrowheads="1"/>
          </p:cNvPicPr>
          <p:nvPr/>
        </p:nvPicPr>
        <p:blipFill>
          <a:blip r:embed="rId2" cstate="print"/>
          <a:srcRect/>
          <a:stretch>
            <a:fillRect/>
          </a:stretch>
        </p:blipFill>
        <p:spPr bwMode="auto">
          <a:xfrm>
            <a:off x="1123950" y="1309688"/>
            <a:ext cx="7029450" cy="4786312"/>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F9367205-18C6-4A53-9C79-EF33C525B0BA}" type="slidenum">
              <a:rPr lang="en-US" sz="1200">
                <a:solidFill>
                  <a:srgbClr val="003399"/>
                </a:solidFill>
                <a:cs typeface="Times New Roman" pitchFamily="18" charset="0"/>
              </a:rPr>
              <a:pPr/>
              <a:t>5</a:t>
            </a:fld>
            <a:endParaRPr lang="en-US" sz="1200">
              <a:solidFill>
                <a:srgbClr val="003399"/>
              </a:solidFill>
            </a:endParaRPr>
          </a:p>
        </p:txBody>
      </p:sp>
      <p:sp>
        <p:nvSpPr>
          <p:cNvPr id="1038338" name="Rectangle 2"/>
          <p:cNvSpPr>
            <a:spLocks noGrp="1" noChangeArrowheads="1"/>
          </p:cNvSpPr>
          <p:nvPr>
            <p:ph type="title"/>
          </p:nvPr>
        </p:nvSpPr>
        <p:spPr/>
        <p:txBody>
          <a:bodyPr/>
          <a:lstStyle/>
          <a:p>
            <a:r>
              <a:rPr lang="en-US" sz="2800"/>
              <a:t>9. Fundamentals (3)</a:t>
            </a:r>
          </a:p>
        </p:txBody>
      </p:sp>
      <p:sp>
        <p:nvSpPr>
          <p:cNvPr id="1038339" name="Rectangle 3"/>
          <p:cNvSpPr>
            <a:spLocks noGrp="1" noChangeArrowheads="1"/>
          </p:cNvSpPr>
          <p:nvPr>
            <p:ph type="body" idx="1"/>
          </p:nvPr>
        </p:nvSpPr>
        <p:spPr>
          <a:xfrm>
            <a:off x="685800" y="914400"/>
            <a:ext cx="7772400" cy="5181600"/>
          </a:xfrm>
        </p:spPr>
        <p:txBody>
          <a:bodyPr/>
          <a:lstStyle/>
          <a:p>
            <a:pPr marL="0" indent="0">
              <a:buFont typeface="Wingdings" pitchFamily="2" charset="2"/>
              <a:buNone/>
            </a:pPr>
            <a:r>
              <a:rPr lang="en-US" sz="2000" b="1" u="sng">
                <a:latin typeface="Times New Roman" pitchFamily="18" charset="0"/>
              </a:rPr>
              <a:t>PDF of estimate</a:t>
            </a:r>
            <a:r>
              <a:rPr lang="en-US" sz="2000" b="1">
                <a:latin typeface="Times New Roman" pitchFamily="18" charset="0"/>
              </a:rPr>
              <a:t>: </a:t>
            </a:r>
            <a:r>
              <a:rPr lang="en-US" sz="2000">
                <a:latin typeface="Times New Roman" pitchFamily="18" charset="0"/>
              </a:rPr>
              <a:t>Because estimates are RVs we describe them with a PDF depending on: </a:t>
            </a:r>
          </a:p>
          <a:p>
            <a:pPr lvl="2">
              <a:buFont typeface="Wingdings" pitchFamily="2" charset="2"/>
              <a:buChar char="§"/>
            </a:pPr>
            <a:r>
              <a:rPr lang="en-US" sz="2000">
                <a:latin typeface="Times New Roman" pitchFamily="18" charset="0"/>
              </a:rPr>
              <a:t>structure of </a:t>
            </a:r>
            <a:r>
              <a:rPr lang="en-US" sz="2000" i="1">
                <a:latin typeface="Times New Roman" pitchFamily="18" charset="0"/>
              </a:rPr>
              <a:t>s</a:t>
            </a:r>
            <a:r>
              <a:rPr lang="en-US" sz="2000">
                <a:latin typeface="Times New Roman" pitchFamily="18" charset="0"/>
              </a:rPr>
              <a:t>[</a:t>
            </a:r>
            <a:r>
              <a:rPr lang="en-US" sz="2000" i="1">
                <a:latin typeface="Times New Roman" pitchFamily="18" charset="0"/>
              </a:rPr>
              <a:t>n</a:t>
            </a:r>
            <a:r>
              <a:rPr lang="en-US" sz="2000">
                <a:latin typeface="Times New Roman" pitchFamily="18" charset="0"/>
              </a:rPr>
              <a:t>]</a:t>
            </a:r>
          </a:p>
          <a:p>
            <a:pPr lvl="2">
              <a:buFont typeface="Wingdings" pitchFamily="2" charset="2"/>
              <a:buChar char="§"/>
            </a:pPr>
            <a:r>
              <a:rPr lang="en-US" sz="2000">
                <a:latin typeface="Times New Roman" pitchFamily="18" charset="0"/>
              </a:rPr>
              <a:t>probability model of </a:t>
            </a:r>
            <a:r>
              <a:rPr lang="en-US" sz="2000" i="1">
                <a:latin typeface="Times New Roman" pitchFamily="18" charset="0"/>
              </a:rPr>
              <a:t>w</a:t>
            </a:r>
            <a:r>
              <a:rPr lang="en-US" sz="2000">
                <a:latin typeface="Times New Roman" pitchFamily="18" charset="0"/>
              </a:rPr>
              <a:t>[</a:t>
            </a:r>
            <a:r>
              <a:rPr lang="en-US" sz="2000" i="1">
                <a:latin typeface="Times New Roman" pitchFamily="18" charset="0"/>
              </a:rPr>
              <a:t>n</a:t>
            </a:r>
            <a:r>
              <a:rPr lang="en-US" sz="2000">
                <a:latin typeface="Times New Roman" pitchFamily="18" charset="0"/>
              </a:rPr>
              <a:t>]</a:t>
            </a:r>
          </a:p>
          <a:p>
            <a:pPr lvl="2">
              <a:buFont typeface="Wingdings" pitchFamily="2" charset="2"/>
              <a:buChar char="§"/>
            </a:pPr>
            <a:r>
              <a:rPr lang="en-US" sz="2000">
                <a:latin typeface="Times New Roman" pitchFamily="18" charset="0"/>
              </a:rPr>
              <a:t>form of est. function </a:t>
            </a:r>
            <a:r>
              <a:rPr lang="en-US" sz="2000" i="1">
                <a:latin typeface="Times New Roman" pitchFamily="18" charset="0"/>
              </a:rPr>
              <a:t>g</a:t>
            </a:r>
            <a:r>
              <a:rPr lang="en-US" sz="2000">
                <a:latin typeface="Times New Roman" pitchFamily="18" charset="0"/>
              </a:rPr>
              <a:t>(</a:t>
            </a:r>
            <a:r>
              <a:rPr lang="en-US" sz="2000" b="1">
                <a:latin typeface="Times New Roman" pitchFamily="18" charset="0"/>
              </a:rPr>
              <a:t>x</a:t>
            </a:r>
            <a:r>
              <a:rPr lang="en-US" sz="2000">
                <a:latin typeface="Times New Roman" pitchFamily="18" charset="0"/>
              </a:rPr>
              <a:t>)</a:t>
            </a:r>
          </a:p>
        </p:txBody>
      </p:sp>
      <p:pic>
        <p:nvPicPr>
          <p:cNvPr id="1038340" name="Picture 4"/>
          <p:cNvPicPr>
            <a:picLocks noChangeAspect="1" noChangeArrowheads="1"/>
          </p:cNvPicPr>
          <p:nvPr/>
        </p:nvPicPr>
        <p:blipFill>
          <a:blip r:embed="rId2" cstate="print">
            <a:lum contrast="6000"/>
          </a:blip>
          <a:srcRect/>
          <a:stretch>
            <a:fillRect/>
          </a:stretch>
        </p:blipFill>
        <p:spPr bwMode="auto">
          <a:xfrm>
            <a:off x="1600200" y="2667000"/>
            <a:ext cx="6096000" cy="34051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7C1CB818-04F2-4641-B3C2-ECEB1EE1F82E}" type="slidenum">
              <a:rPr lang="en-US" sz="1200">
                <a:solidFill>
                  <a:srgbClr val="003399"/>
                </a:solidFill>
                <a:cs typeface="Times New Roman" pitchFamily="18" charset="0"/>
              </a:rPr>
              <a:pPr/>
              <a:t>50</a:t>
            </a:fld>
            <a:endParaRPr lang="en-US" sz="1200">
              <a:solidFill>
                <a:srgbClr val="003399"/>
              </a:solidFill>
            </a:endParaRPr>
          </a:p>
        </p:txBody>
      </p:sp>
      <p:sp>
        <p:nvSpPr>
          <p:cNvPr id="1139714" name="Rectangle 2"/>
          <p:cNvSpPr>
            <a:spLocks noGrp="1" noChangeArrowheads="1"/>
          </p:cNvSpPr>
          <p:nvPr>
            <p:ph type="title"/>
          </p:nvPr>
        </p:nvSpPr>
        <p:spPr/>
        <p:txBody>
          <a:bodyPr/>
          <a:lstStyle/>
          <a:p>
            <a:r>
              <a:rPr lang="en-US" sz="2800"/>
              <a:t>9.</a:t>
            </a:r>
            <a:r>
              <a:rPr lang="en-US" sz="2400"/>
              <a:t> </a:t>
            </a:r>
            <a:r>
              <a:rPr lang="en-US" sz="2800"/>
              <a:t>Cramer-Rao Lower Bound (CRLB) (31)</a:t>
            </a:r>
          </a:p>
        </p:txBody>
      </p:sp>
      <p:sp>
        <p:nvSpPr>
          <p:cNvPr id="1139717" name="Text Box 5"/>
          <p:cNvSpPr txBox="1">
            <a:spLocks noChangeArrowheads="1"/>
          </p:cNvSpPr>
          <p:nvPr/>
        </p:nvSpPr>
        <p:spPr bwMode="auto">
          <a:xfrm>
            <a:off x="533400" y="839788"/>
            <a:ext cx="8001000" cy="1311275"/>
          </a:xfrm>
          <a:prstGeom prst="rect">
            <a:avLst/>
          </a:prstGeom>
          <a:noFill/>
          <a:ln w="9525">
            <a:noFill/>
            <a:miter lim="800000"/>
            <a:headEnd/>
            <a:tailEnd/>
          </a:ln>
          <a:effectLst/>
        </p:spPr>
        <p:txBody>
          <a:bodyPr>
            <a:spAutoFit/>
          </a:bodyPr>
          <a:lstStyle/>
          <a:p>
            <a:r>
              <a:rPr lang="en-US" u="sng">
                <a:latin typeface="Times New Roman" pitchFamily="18" charset="0"/>
              </a:rPr>
              <a:t>Bearing estimation snapshot of sensor signals:</a:t>
            </a:r>
            <a:r>
              <a:rPr lang="en-US">
                <a:latin typeface="Times New Roman" pitchFamily="18" charset="0"/>
              </a:rPr>
              <a:t> </a:t>
            </a:r>
            <a:r>
              <a:rPr lang="en-US">
                <a:latin typeface="Times New Roman" pitchFamily="18" charset="0"/>
                <a:cs typeface="Times New Roman" pitchFamily="18" charset="0"/>
              </a:rPr>
              <a:t>Now instead of sampling </a:t>
            </a:r>
          </a:p>
          <a:p>
            <a:r>
              <a:rPr lang="en-US">
                <a:latin typeface="Times New Roman" pitchFamily="18" charset="0"/>
                <a:cs typeface="Times New Roman" pitchFamily="18" charset="0"/>
              </a:rPr>
              <a:t>each sensor at lots of time instants, we just grab one “snapshot” of all </a:t>
            </a:r>
            <a:r>
              <a:rPr lang="en-US" i="1">
                <a:latin typeface="Times New Roman" pitchFamily="18" charset="0"/>
                <a:cs typeface="Times New Roman" pitchFamily="18" charset="0"/>
              </a:rPr>
              <a:t>M</a:t>
            </a:r>
            <a:r>
              <a:rPr lang="en-US">
                <a:latin typeface="Times New Roman" pitchFamily="18" charset="0"/>
                <a:cs typeface="Times New Roman" pitchFamily="18" charset="0"/>
              </a:rPr>
              <a:t> </a:t>
            </a:r>
          </a:p>
          <a:p>
            <a:r>
              <a:rPr lang="en-US">
                <a:latin typeface="Times New Roman" pitchFamily="18" charset="0"/>
                <a:cs typeface="Times New Roman" pitchFamily="18" charset="0"/>
              </a:rPr>
              <a:t>sensors at a single instant </a:t>
            </a:r>
            <a:r>
              <a:rPr lang="en-US" i="1">
                <a:latin typeface="Times New Roman" pitchFamily="18" charset="0"/>
                <a:cs typeface="Times New Roman" pitchFamily="18" charset="0"/>
              </a:rPr>
              <a:t>t</a:t>
            </a:r>
            <a:r>
              <a:rPr lang="en-US" i="1" baseline="-25000">
                <a:latin typeface="Times New Roman" pitchFamily="18" charset="0"/>
                <a:cs typeface="Times New Roman" pitchFamily="18" charset="0"/>
              </a:rPr>
              <a:t>s</a:t>
            </a:r>
          </a:p>
          <a:p>
            <a:endParaRPr lang="en-US">
              <a:latin typeface="Times New Roman" pitchFamily="18" charset="0"/>
              <a:cs typeface="Times New Roman" pitchFamily="18" charset="0"/>
            </a:endParaRPr>
          </a:p>
        </p:txBody>
      </p:sp>
      <p:pic>
        <p:nvPicPr>
          <p:cNvPr id="1139718" name="Picture 6"/>
          <p:cNvPicPr>
            <a:picLocks noChangeAspect="1" noChangeArrowheads="1"/>
          </p:cNvPicPr>
          <p:nvPr/>
        </p:nvPicPr>
        <p:blipFill>
          <a:blip r:embed="rId2" cstate="print"/>
          <a:srcRect/>
          <a:stretch>
            <a:fillRect/>
          </a:stretch>
        </p:blipFill>
        <p:spPr bwMode="auto">
          <a:xfrm>
            <a:off x="1066800" y="1949450"/>
            <a:ext cx="7162800" cy="414655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782FDDAE-06DC-4E03-82AA-C7C2362F1D28}" type="slidenum">
              <a:rPr lang="en-US" sz="1200">
                <a:solidFill>
                  <a:srgbClr val="003399"/>
                </a:solidFill>
                <a:cs typeface="Times New Roman" pitchFamily="18" charset="0"/>
              </a:rPr>
              <a:pPr/>
              <a:t>51</a:t>
            </a:fld>
            <a:endParaRPr lang="en-US" sz="1200">
              <a:solidFill>
                <a:srgbClr val="003399"/>
              </a:solidFill>
            </a:endParaRPr>
          </a:p>
        </p:txBody>
      </p:sp>
      <p:sp>
        <p:nvSpPr>
          <p:cNvPr id="1140738" name="Rectangle 2"/>
          <p:cNvSpPr>
            <a:spLocks noGrp="1" noChangeArrowheads="1"/>
          </p:cNvSpPr>
          <p:nvPr>
            <p:ph type="title"/>
          </p:nvPr>
        </p:nvSpPr>
        <p:spPr/>
        <p:txBody>
          <a:bodyPr/>
          <a:lstStyle/>
          <a:p>
            <a:r>
              <a:rPr lang="en-US" sz="2800"/>
              <a:t>9.</a:t>
            </a:r>
            <a:r>
              <a:rPr lang="en-US" sz="2400"/>
              <a:t> </a:t>
            </a:r>
            <a:r>
              <a:rPr lang="en-US" sz="2800"/>
              <a:t>Cramer-Rao Lower Bound (CRLB) (32)</a:t>
            </a:r>
          </a:p>
        </p:txBody>
      </p:sp>
      <p:sp>
        <p:nvSpPr>
          <p:cNvPr id="1140740" name="Text Box 4"/>
          <p:cNvSpPr txBox="1">
            <a:spLocks noChangeArrowheads="1"/>
          </p:cNvSpPr>
          <p:nvPr/>
        </p:nvSpPr>
        <p:spPr bwMode="auto">
          <a:xfrm>
            <a:off x="533400" y="898525"/>
            <a:ext cx="8077200" cy="1463675"/>
          </a:xfrm>
          <a:prstGeom prst="rect">
            <a:avLst/>
          </a:prstGeom>
          <a:noFill/>
          <a:ln w="9525">
            <a:noFill/>
            <a:miter lim="800000"/>
            <a:headEnd/>
            <a:tailEnd/>
          </a:ln>
          <a:effectLst/>
        </p:spPr>
        <p:txBody>
          <a:bodyPr>
            <a:spAutoFit/>
          </a:bodyPr>
          <a:lstStyle/>
          <a:p>
            <a:r>
              <a:rPr lang="en-US" u="sng">
                <a:latin typeface="Times New Roman" pitchFamily="18" charset="0"/>
              </a:rPr>
              <a:t>Bearing estimation data and parameters</a:t>
            </a:r>
            <a:r>
              <a:rPr lang="en-US"/>
              <a:t>: </a:t>
            </a:r>
            <a:r>
              <a:rPr lang="en-US">
                <a:latin typeface="Times New Roman" pitchFamily="18" charset="0"/>
              </a:rPr>
              <a:t>Each sample in the snapshot is corrupted by a noise sample, and these </a:t>
            </a:r>
            <a:r>
              <a:rPr lang="en-US" i="1">
                <a:latin typeface="Times New Roman" pitchFamily="18" charset="0"/>
              </a:rPr>
              <a:t>M</a:t>
            </a:r>
            <a:r>
              <a:rPr lang="en-US">
                <a:latin typeface="Times New Roman" pitchFamily="18" charset="0"/>
              </a:rPr>
              <a:t> samples make the data vector: </a:t>
            </a:r>
          </a:p>
          <a:p>
            <a:endParaRPr lang="en-US" sz="1000">
              <a:latin typeface="Times New Roman" pitchFamily="18" charset="0"/>
            </a:endParaRPr>
          </a:p>
          <a:p>
            <a:r>
              <a:rPr lang="en-US">
                <a:latin typeface="Times New Roman" pitchFamily="18" charset="0"/>
              </a:rPr>
              <a:t>		             </a:t>
            </a:r>
            <a:r>
              <a:rPr lang="en-US" b="1">
                <a:latin typeface="Times New Roman" pitchFamily="18" charset="0"/>
              </a:rPr>
              <a:t>x</a:t>
            </a:r>
            <a:r>
              <a:rPr lang="en-US">
                <a:latin typeface="Times New Roman" pitchFamily="18" charset="0"/>
              </a:rPr>
              <a:t> = [</a:t>
            </a:r>
            <a:r>
              <a:rPr lang="en-US" i="1">
                <a:latin typeface="Times New Roman" pitchFamily="18" charset="0"/>
              </a:rPr>
              <a:t>x</a:t>
            </a:r>
            <a:r>
              <a:rPr lang="en-US">
                <a:latin typeface="Times New Roman" pitchFamily="18" charset="0"/>
              </a:rPr>
              <a:t>[0], </a:t>
            </a:r>
            <a:r>
              <a:rPr lang="en-US" i="1">
                <a:latin typeface="Times New Roman" pitchFamily="18" charset="0"/>
              </a:rPr>
              <a:t>x</a:t>
            </a:r>
            <a:r>
              <a:rPr lang="en-US">
                <a:latin typeface="Times New Roman" pitchFamily="18" charset="0"/>
              </a:rPr>
              <a:t>[1], …, </a:t>
            </a:r>
            <a:r>
              <a:rPr lang="en-US" i="1">
                <a:latin typeface="Times New Roman" pitchFamily="18" charset="0"/>
              </a:rPr>
              <a:t>x</a:t>
            </a:r>
            <a:r>
              <a:rPr lang="en-US">
                <a:latin typeface="Times New Roman" pitchFamily="18" charset="0"/>
              </a:rPr>
              <a:t>[</a:t>
            </a:r>
            <a:r>
              <a:rPr lang="en-US" i="1">
                <a:latin typeface="Times New Roman" pitchFamily="18" charset="0"/>
              </a:rPr>
              <a:t>M</a:t>
            </a:r>
            <a:r>
              <a:rPr lang="en-US">
                <a:latin typeface="Times New Roman" pitchFamily="18" charset="0"/>
              </a:rPr>
              <a:t>-1] ]</a:t>
            </a:r>
          </a:p>
          <a:p>
            <a:endParaRPr lang="en-US">
              <a:latin typeface="Times New Roman" pitchFamily="18" charset="0"/>
            </a:endParaRPr>
          </a:p>
        </p:txBody>
      </p:sp>
      <p:pic>
        <p:nvPicPr>
          <p:cNvPr id="1140741" name="Picture 5"/>
          <p:cNvPicPr>
            <a:picLocks noChangeAspect="1" noChangeArrowheads="1"/>
          </p:cNvPicPr>
          <p:nvPr/>
        </p:nvPicPr>
        <p:blipFill>
          <a:blip r:embed="rId2" cstate="print"/>
          <a:srcRect/>
          <a:stretch>
            <a:fillRect/>
          </a:stretch>
        </p:blipFill>
        <p:spPr bwMode="auto">
          <a:xfrm>
            <a:off x="1524000" y="2286000"/>
            <a:ext cx="6248400" cy="374015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7F2C8B9E-76D9-4B9B-B219-43804390EFEB}" type="slidenum">
              <a:rPr lang="en-US" sz="1200">
                <a:solidFill>
                  <a:srgbClr val="003399"/>
                </a:solidFill>
                <a:cs typeface="Times New Roman" pitchFamily="18" charset="0"/>
              </a:rPr>
              <a:pPr/>
              <a:t>52</a:t>
            </a:fld>
            <a:endParaRPr lang="en-US" sz="1200">
              <a:solidFill>
                <a:srgbClr val="003399"/>
              </a:solidFill>
            </a:endParaRPr>
          </a:p>
        </p:txBody>
      </p:sp>
      <p:sp>
        <p:nvSpPr>
          <p:cNvPr id="1141762" name="Rectangle 2"/>
          <p:cNvSpPr>
            <a:spLocks noGrp="1" noChangeArrowheads="1"/>
          </p:cNvSpPr>
          <p:nvPr>
            <p:ph type="title"/>
          </p:nvPr>
        </p:nvSpPr>
        <p:spPr/>
        <p:txBody>
          <a:bodyPr/>
          <a:lstStyle/>
          <a:p>
            <a:r>
              <a:rPr lang="en-US" sz="2800"/>
              <a:t>9.</a:t>
            </a:r>
            <a:r>
              <a:rPr lang="en-US" sz="2400"/>
              <a:t> </a:t>
            </a:r>
            <a:r>
              <a:rPr lang="en-US" sz="2800"/>
              <a:t>Cramer-Rao Lower Bound (CRLB) (33)</a:t>
            </a:r>
          </a:p>
        </p:txBody>
      </p:sp>
      <p:sp>
        <p:nvSpPr>
          <p:cNvPr id="1141763" name="Rectangle 3"/>
          <p:cNvSpPr>
            <a:spLocks noGrp="1" noChangeArrowheads="1"/>
          </p:cNvSpPr>
          <p:nvPr>
            <p:ph type="body" idx="1"/>
          </p:nvPr>
        </p:nvSpPr>
        <p:spPr>
          <a:xfrm>
            <a:off x="533400" y="838200"/>
            <a:ext cx="7924800" cy="5181600"/>
          </a:xfrm>
        </p:spPr>
        <p:txBody>
          <a:bodyPr/>
          <a:lstStyle/>
          <a:p>
            <a:pPr marL="0" indent="0">
              <a:buFont typeface="Wingdings" pitchFamily="2" charset="2"/>
              <a:buNone/>
            </a:pPr>
            <a:r>
              <a:rPr lang="en-US" sz="2000" u="sng">
                <a:latin typeface="Times New Roman" pitchFamily="18" charset="0"/>
              </a:rPr>
              <a:t>Bearing estimation CRLB result:</a:t>
            </a:r>
            <a:r>
              <a:rPr lang="en-US" sz="2000">
                <a:latin typeface="Times New Roman" pitchFamily="18" charset="0"/>
              </a:rPr>
              <a:t> Using the FIM for the sinusoidal parameter proble, together with the transformation of parameters result (see p. 59, [2]):</a:t>
            </a:r>
          </a:p>
          <a:p>
            <a:pPr marL="0" indent="0">
              <a:buFont typeface="Wingdings" pitchFamily="2" charset="2"/>
              <a:buNone/>
            </a:pPr>
            <a:endParaRPr lang="en-US" sz="2000">
              <a:latin typeface="Times New Roman" pitchFamily="18" charset="0"/>
            </a:endParaRPr>
          </a:p>
          <a:p>
            <a:pPr marL="0" indent="0"/>
            <a:endParaRPr lang="en-US"/>
          </a:p>
        </p:txBody>
      </p:sp>
      <p:pic>
        <p:nvPicPr>
          <p:cNvPr id="1141764" name="Picture 4"/>
          <p:cNvPicPr>
            <a:picLocks noChangeAspect="1" noChangeArrowheads="1"/>
          </p:cNvPicPr>
          <p:nvPr/>
        </p:nvPicPr>
        <p:blipFill>
          <a:blip r:embed="rId2" cstate="print"/>
          <a:srcRect/>
          <a:stretch>
            <a:fillRect/>
          </a:stretch>
        </p:blipFill>
        <p:spPr bwMode="auto">
          <a:xfrm>
            <a:off x="1219200" y="1828800"/>
            <a:ext cx="6705600" cy="414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half" idx="10"/>
          </p:nvPr>
        </p:nvSpPr>
        <p:spPr/>
        <p:txBody>
          <a:bodyPr/>
          <a:lstStyle/>
          <a:p>
            <a:r>
              <a:rPr lang="en-US"/>
              <a:t>		 </a:t>
            </a:r>
            <a:r>
              <a:rPr lang="en-US" sz="1200"/>
              <a:t> </a:t>
            </a:r>
            <a:fld id="{7BFA16B7-2961-4565-A90E-A35977D7ECF2}" type="slidenum">
              <a:rPr lang="en-US" sz="1200">
                <a:solidFill>
                  <a:srgbClr val="003399"/>
                </a:solidFill>
                <a:cs typeface="Times New Roman" pitchFamily="18" charset="0"/>
              </a:rPr>
              <a:pPr/>
              <a:t>53</a:t>
            </a:fld>
            <a:endParaRPr lang="en-US" sz="1200">
              <a:solidFill>
                <a:srgbClr val="003399"/>
              </a:solidFill>
            </a:endParaRPr>
          </a:p>
        </p:txBody>
      </p:sp>
      <p:sp>
        <p:nvSpPr>
          <p:cNvPr id="1142793" name="Rectangle 9"/>
          <p:cNvSpPr>
            <a:spLocks noGrp="1" noChangeArrowheads="1"/>
          </p:cNvSpPr>
          <p:nvPr>
            <p:ph type="title"/>
          </p:nvPr>
        </p:nvSpPr>
        <p:spPr/>
        <p:txBody>
          <a:bodyPr/>
          <a:lstStyle/>
          <a:p>
            <a:r>
              <a:rPr lang="en-US" sz="2800"/>
              <a:t>9.</a:t>
            </a:r>
            <a:r>
              <a:rPr lang="en-US" sz="2400"/>
              <a:t> </a:t>
            </a:r>
            <a:r>
              <a:rPr lang="en-US" sz="2800"/>
              <a:t>Cramer-Rao Lower Bound (CRLB) (34)</a:t>
            </a:r>
          </a:p>
        </p:txBody>
      </p:sp>
      <p:sp>
        <p:nvSpPr>
          <p:cNvPr id="1142787" name="Rectangle 3"/>
          <p:cNvSpPr>
            <a:spLocks noGrp="1" noChangeArrowheads="1"/>
          </p:cNvSpPr>
          <p:nvPr>
            <p:ph type="body" sz="half" idx="1"/>
          </p:nvPr>
        </p:nvSpPr>
        <p:spPr>
          <a:xfrm>
            <a:off x="685800" y="914400"/>
            <a:ext cx="7848600" cy="5181600"/>
          </a:xfrm>
        </p:spPr>
        <p:txBody>
          <a:bodyPr/>
          <a:lstStyle/>
          <a:p>
            <a:pPr marL="0" indent="0">
              <a:buFont typeface="Wingdings" pitchFamily="2" charset="2"/>
              <a:buNone/>
            </a:pPr>
            <a:r>
              <a:rPr lang="en-US" sz="2000" u="sng">
                <a:latin typeface="Times New Roman" pitchFamily="18" charset="0"/>
              </a:rPr>
              <a:t>Example 3:</a:t>
            </a:r>
            <a:r>
              <a:rPr lang="en-US" sz="2000">
                <a:latin typeface="Times New Roman" pitchFamily="18" charset="0"/>
              </a:rPr>
              <a:t> </a:t>
            </a:r>
            <a:r>
              <a:rPr lang="en-US" sz="2000" b="1">
                <a:latin typeface="Times New Roman" pitchFamily="18" charset="0"/>
              </a:rPr>
              <a:t>Sinusoid estimation CRLB problem</a:t>
            </a:r>
            <a:r>
              <a:rPr lang="en-US" sz="2000">
                <a:latin typeface="Times New Roman" pitchFamily="18" charset="0"/>
              </a:rPr>
              <a:t> </a:t>
            </a:r>
          </a:p>
          <a:p>
            <a:pPr marL="0" indent="0">
              <a:buFont typeface="Wingdings" pitchFamily="2" charset="2"/>
              <a:buNone/>
            </a:pPr>
            <a:r>
              <a:rPr lang="en-US" sz="2000">
                <a:latin typeface="Times New Roman" pitchFamily="18" charset="0"/>
              </a:rPr>
              <a:t>Given discrete-time signal samples of a sinusoid in noise, estimate its amplitude, frequency, and phase.</a:t>
            </a: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r>
              <a:rPr lang="en-US" sz="2000">
                <a:latin typeface="Times New Roman" pitchFamily="18" charset="0"/>
              </a:rPr>
              <a:t>Multiple parameters, so parameter vector: </a:t>
            </a:r>
          </a:p>
          <a:p>
            <a:pPr marL="0" indent="0">
              <a:buFont typeface="Wingdings" pitchFamily="2" charset="2"/>
              <a:buNone/>
            </a:pPr>
            <a:endParaRPr lang="en-US" sz="1400">
              <a:latin typeface="Times New Roman" pitchFamily="18" charset="0"/>
            </a:endParaRPr>
          </a:p>
          <a:p>
            <a:pPr marL="0" indent="0">
              <a:buFont typeface="Wingdings" pitchFamily="2" charset="2"/>
              <a:buNone/>
            </a:pPr>
            <a:r>
              <a:rPr lang="en-US" sz="2000">
                <a:latin typeface="Times New Roman" pitchFamily="18" charset="0"/>
              </a:rPr>
              <a:t>Recall that SNR of sinusoid in noise is:</a:t>
            </a:r>
          </a:p>
          <a:p>
            <a:pPr marL="0" indent="0">
              <a:buFont typeface="Wingdings" pitchFamily="2" charset="2"/>
              <a:buNone/>
            </a:pPr>
            <a:endParaRPr lang="en-US" sz="2000">
              <a:latin typeface="Times New Roman" pitchFamily="18" charset="0"/>
            </a:endParaRPr>
          </a:p>
        </p:txBody>
      </p:sp>
      <p:pic>
        <p:nvPicPr>
          <p:cNvPr id="1142788" name="Picture 4"/>
          <p:cNvPicPr>
            <a:picLocks noChangeAspect="1" noChangeArrowheads="1"/>
          </p:cNvPicPr>
          <p:nvPr/>
        </p:nvPicPr>
        <p:blipFill>
          <a:blip r:embed="rId3" cstate="print"/>
          <a:srcRect/>
          <a:stretch>
            <a:fillRect/>
          </a:stretch>
        </p:blipFill>
        <p:spPr bwMode="auto">
          <a:xfrm>
            <a:off x="838200" y="2108200"/>
            <a:ext cx="7443788" cy="1778000"/>
          </a:xfrm>
          <a:prstGeom prst="rect">
            <a:avLst/>
          </a:prstGeom>
          <a:noFill/>
          <a:ln w="9525">
            <a:noFill/>
            <a:miter lim="800000"/>
            <a:headEnd/>
            <a:tailEnd/>
          </a:ln>
          <a:effectLst/>
        </p:spPr>
      </p:pic>
      <p:graphicFrame>
        <p:nvGraphicFramePr>
          <p:cNvPr id="1142792" name="Object 8"/>
          <p:cNvGraphicFramePr>
            <a:graphicFrameLocks noChangeAspect="1"/>
          </p:cNvGraphicFramePr>
          <p:nvPr>
            <p:ph sz="quarter" idx="3"/>
          </p:nvPr>
        </p:nvGraphicFramePr>
        <p:xfrm>
          <a:off x="3886200" y="5224463"/>
          <a:ext cx="1676400" cy="719137"/>
        </p:xfrm>
        <a:graphic>
          <a:graphicData uri="http://schemas.openxmlformats.org/presentationml/2006/ole">
            <p:oleObj spid="_x0000_s1142792" name="Equation" r:id="rId4" imgW="1066680" imgH="457200" progId="">
              <p:embed/>
            </p:oleObj>
          </a:graphicData>
        </a:graphic>
      </p:graphicFrame>
      <p:graphicFrame>
        <p:nvGraphicFramePr>
          <p:cNvPr id="1142795" name="Object 11"/>
          <p:cNvGraphicFramePr>
            <a:graphicFrameLocks noChangeAspect="1"/>
          </p:cNvGraphicFramePr>
          <p:nvPr/>
        </p:nvGraphicFramePr>
        <p:xfrm>
          <a:off x="5105400" y="4148138"/>
          <a:ext cx="1905000" cy="423862"/>
        </p:xfrm>
        <a:graphic>
          <a:graphicData uri="http://schemas.openxmlformats.org/presentationml/2006/ole">
            <p:oleObj spid="_x0000_s1142795" name="Equation" r:id="rId5" imgW="1257120" imgH="279360" progId="">
              <p:embed/>
            </p:oleObj>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A3312A5C-F57C-4C85-A8AE-9C19AF0034B4}" type="slidenum">
              <a:rPr lang="en-US" sz="1200">
                <a:solidFill>
                  <a:srgbClr val="003399"/>
                </a:solidFill>
                <a:cs typeface="Times New Roman" pitchFamily="18" charset="0"/>
              </a:rPr>
              <a:pPr/>
              <a:t>54</a:t>
            </a:fld>
            <a:endParaRPr lang="en-US" sz="1200">
              <a:solidFill>
                <a:srgbClr val="003399"/>
              </a:solidFill>
            </a:endParaRPr>
          </a:p>
        </p:txBody>
      </p:sp>
      <p:sp>
        <p:nvSpPr>
          <p:cNvPr id="1145858" name="Rectangle 2"/>
          <p:cNvSpPr>
            <a:spLocks noGrp="1" noChangeArrowheads="1"/>
          </p:cNvSpPr>
          <p:nvPr>
            <p:ph type="title"/>
          </p:nvPr>
        </p:nvSpPr>
        <p:spPr/>
        <p:txBody>
          <a:bodyPr/>
          <a:lstStyle/>
          <a:p>
            <a:r>
              <a:rPr lang="en-US" sz="2800"/>
              <a:t>9.</a:t>
            </a:r>
            <a:r>
              <a:rPr lang="en-US" sz="2400"/>
              <a:t> </a:t>
            </a:r>
            <a:r>
              <a:rPr lang="en-US" sz="2800"/>
              <a:t>Cramer-Rao Lower Bound (CRLB) (35)</a:t>
            </a:r>
          </a:p>
        </p:txBody>
      </p:sp>
      <p:sp>
        <p:nvSpPr>
          <p:cNvPr id="1145859" name="Rectangle 3"/>
          <p:cNvSpPr>
            <a:spLocks noGrp="1" noChangeArrowheads="1"/>
          </p:cNvSpPr>
          <p:nvPr>
            <p:ph type="body" idx="1"/>
          </p:nvPr>
        </p:nvSpPr>
        <p:spPr>
          <a:xfrm>
            <a:off x="685800" y="914400"/>
            <a:ext cx="7772400" cy="5181600"/>
          </a:xfrm>
        </p:spPr>
        <p:txBody>
          <a:bodyPr/>
          <a:lstStyle/>
          <a:p>
            <a:pPr marL="0" indent="0">
              <a:buFont typeface="Wingdings" pitchFamily="2" charset="2"/>
              <a:buNone/>
            </a:pPr>
            <a:r>
              <a:rPr lang="en-US" sz="2000" u="sng">
                <a:latin typeface="Times New Roman" pitchFamily="18" charset="0"/>
              </a:rPr>
              <a:t>Sinusoid estimation CRLB approach</a:t>
            </a:r>
            <a:r>
              <a:rPr lang="en-US" sz="2000">
                <a:latin typeface="Times New Roman" pitchFamily="18" charset="0"/>
              </a:rPr>
              <a:t>: </a:t>
            </a:r>
          </a:p>
          <a:p>
            <a:pPr marL="571500" lvl="1" indent="0">
              <a:buFontTx/>
              <a:buChar char="•"/>
            </a:pPr>
            <a:r>
              <a:rPr lang="en-US" sz="2000">
                <a:latin typeface="Times New Roman" pitchFamily="18" charset="0"/>
              </a:rPr>
              <a:t> Find Fisher Info Matrix</a:t>
            </a:r>
          </a:p>
          <a:p>
            <a:pPr marL="571500" lvl="1" indent="0">
              <a:buFont typeface="Wingdings" pitchFamily="2" charset="2"/>
              <a:buNone/>
            </a:pPr>
            <a:r>
              <a:rPr lang="en-US" sz="2000">
                <a:latin typeface="Times New Roman" pitchFamily="18" charset="0"/>
              </a:rPr>
              <a:t>• Invert to get CRLB matrix</a:t>
            </a:r>
          </a:p>
          <a:p>
            <a:pPr marL="571500" lvl="1" indent="0">
              <a:buFont typeface="Wingdings" pitchFamily="2" charset="2"/>
              <a:buNone/>
            </a:pPr>
            <a:r>
              <a:rPr lang="en-US" sz="2000">
                <a:latin typeface="Times New Roman" pitchFamily="18" charset="0"/>
              </a:rPr>
              <a:t>• Look at diagonal elements to get bounds on parameter variances</a:t>
            </a:r>
          </a:p>
          <a:p>
            <a:pPr marL="571500" lvl="1" indent="0">
              <a:buFont typeface="Wingdings" pitchFamily="2" charset="2"/>
              <a:buNone/>
            </a:pPr>
            <a:endParaRPr lang="en-US" sz="2000">
              <a:latin typeface="Times New Roman" pitchFamily="18" charset="0"/>
            </a:endParaRPr>
          </a:p>
          <a:p>
            <a:pPr marL="0" indent="0">
              <a:buFont typeface="Wingdings" pitchFamily="2" charset="2"/>
              <a:buNone/>
            </a:pPr>
            <a:r>
              <a:rPr lang="en-US" sz="2000">
                <a:latin typeface="Times New Roman" pitchFamily="18" charset="0"/>
              </a:rPr>
              <a:t>Recall: Result for FIM for general Gaussian case specialized to signal in AWGN case:</a:t>
            </a:r>
          </a:p>
          <a:p>
            <a:pPr marL="0" indent="0">
              <a:buFont typeface="Wingdings" pitchFamily="2" charset="2"/>
              <a:buNone/>
            </a:pPr>
            <a:endParaRPr lang="en-US" sz="2000">
              <a:latin typeface="Times New Roman" pitchFamily="18" charset="0"/>
            </a:endParaRPr>
          </a:p>
          <a:p>
            <a:pPr marL="0" indent="0"/>
            <a:endParaRPr lang="en-US" sz="2000">
              <a:latin typeface="Times New Roman" pitchFamily="18" charset="0"/>
            </a:endParaRPr>
          </a:p>
        </p:txBody>
      </p:sp>
      <p:pic>
        <p:nvPicPr>
          <p:cNvPr id="1145860" name="Picture 4"/>
          <p:cNvPicPr>
            <a:picLocks noChangeAspect="1" noChangeArrowheads="1"/>
          </p:cNvPicPr>
          <p:nvPr/>
        </p:nvPicPr>
        <p:blipFill>
          <a:blip r:embed="rId2" cstate="print"/>
          <a:srcRect/>
          <a:stretch>
            <a:fillRect/>
          </a:stretch>
        </p:blipFill>
        <p:spPr bwMode="auto">
          <a:xfrm>
            <a:off x="2971800" y="3479800"/>
            <a:ext cx="3429000" cy="2463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2DAD5E53-3126-455A-B047-DCDD64D410E4}" type="slidenum">
              <a:rPr lang="en-US" sz="1200">
                <a:solidFill>
                  <a:srgbClr val="003399"/>
                </a:solidFill>
                <a:cs typeface="Times New Roman" pitchFamily="18" charset="0"/>
              </a:rPr>
              <a:pPr/>
              <a:t>55</a:t>
            </a:fld>
            <a:endParaRPr lang="en-US" sz="1200">
              <a:solidFill>
                <a:srgbClr val="003399"/>
              </a:solidFill>
            </a:endParaRPr>
          </a:p>
        </p:txBody>
      </p:sp>
      <p:sp>
        <p:nvSpPr>
          <p:cNvPr id="1146882" name="Rectangle 2"/>
          <p:cNvSpPr>
            <a:spLocks noGrp="1" noChangeArrowheads="1"/>
          </p:cNvSpPr>
          <p:nvPr>
            <p:ph type="title"/>
          </p:nvPr>
        </p:nvSpPr>
        <p:spPr/>
        <p:txBody>
          <a:bodyPr/>
          <a:lstStyle/>
          <a:p>
            <a:r>
              <a:rPr lang="en-US" sz="2800"/>
              <a:t>9.</a:t>
            </a:r>
            <a:r>
              <a:rPr lang="en-US" sz="2400"/>
              <a:t> </a:t>
            </a:r>
            <a:r>
              <a:rPr lang="en-US" sz="2800"/>
              <a:t>Cramer-Rao Lower Bound (CRLB) (36)</a:t>
            </a:r>
          </a:p>
        </p:txBody>
      </p:sp>
      <p:sp>
        <p:nvSpPr>
          <p:cNvPr id="1146883" name="Rectangle 3"/>
          <p:cNvSpPr>
            <a:spLocks noGrp="1" noChangeArrowheads="1"/>
          </p:cNvSpPr>
          <p:nvPr>
            <p:ph type="body" idx="1"/>
          </p:nvPr>
        </p:nvSpPr>
        <p:spPr/>
        <p:txBody>
          <a:bodyPr/>
          <a:lstStyle/>
          <a:p>
            <a:pPr marL="0" indent="0">
              <a:buFont typeface="Wingdings" pitchFamily="2" charset="2"/>
              <a:buNone/>
            </a:pPr>
            <a:r>
              <a:rPr lang="en-US" sz="2000" u="sng">
                <a:latin typeface="Times New Roman" pitchFamily="18" charset="0"/>
              </a:rPr>
              <a:t>Sinusoid estimation Fisher info elements</a:t>
            </a:r>
            <a:r>
              <a:rPr lang="en-US" sz="2000">
                <a:latin typeface="Times New Roman" pitchFamily="18" charset="0"/>
              </a:rPr>
              <a:t>: Taking the partial derivatives and using approximations given in [2] (valid when </a:t>
            </a:r>
            <a:r>
              <a:rPr lang="en-US" sz="2000" i="1">
                <a:latin typeface="Times New Roman" pitchFamily="18" charset="0"/>
              </a:rPr>
              <a:t>Ω</a:t>
            </a:r>
            <a:r>
              <a:rPr lang="en-US" sz="2000" i="1" baseline="-25000">
                <a:latin typeface="Times New Roman" pitchFamily="18" charset="0"/>
              </a:rPr>
              <a:t>0</a:t>
            </a:r>
            <a:r>
              <a:rPr lang="en-US" sz="2000">
                <a:latin typeface="Times New Roman" pitchFamily="18" charset="0"/>
              </a:rPr>
              <a:t> is not near 0 or </a:t>
            </a:r>
            <a:r>
              <a:rPr lang="en-US" sz="2000" i="1">
                <a:latin typeface="Times New Roman" pitchFamily="18" charset="0"/>
              </a:rPr>
              <a:t>π</a:t>
            </a:r>
            <a:r>
              <a:rPr lang="en-US" sz="2000">
                <a:latin typeface="Times New Roman" pitchFamily="18" charset="0"/>
              </a:rPr>
              <a:t>) :</a:t>
            </a:r>
          </a:p>
          <a:p>
            <a:pPr marL="0" indent="0">
              <a:buFont typeface="Wingdings" pitchFamily="2" charset="2"/>
              <a:buNone/>
            </a:pPr>
            <a:endParaRPr lang="en-US" sz="2000">
              <a:latin typeface="Times New Roman" pitchFamily="18" charset="0"/>
            </a:endParaRPr>
          </a:p>
          <a:p>
            <a:pPr marL="0" indent="0"/>
            <a:endParaRPr lang="en-US"/>
          </a:p>
        </p:txBody>
      </p:sp>
      <p:pic>
        <p:nvPicPr>
          <p:cNvPr id="1146884" name="Picture 4"/>
          <p:cNvPicPr>
            <a:picLocks noChangeAspect="1" noChangeArrowheads="1"/>
          </p:cNvPicPr>
          <p:nvPr/>
        </p:nvPicPr>
        <p:blipFill>
          <a:blip r:embed="rId2" cstate="print"/>
          <a:srcRect/>
          <a:stretch>
            <a:fillRect/>
          </a:stretch>
        </p:blipFill>
        <p:spPr bwMode="auto">
          <a:xfrm>
            <a:off x="990600" y="1593850"/>
            <a:ext cx="7239000" cy="4502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6456B671-9334-4954-BEE3-6D20DF77F946}" type="slidenum">
              <a:rPr lang="en-US" sz="1200">
                <a:solidFill>
                  <a:srgbClr val="003399"/>
                </a:solidFill>
                <a:cs typeface="Times New Roman" pitchFamily="18" charset="0"/>
              </a:rPr>
              <a:pPr/>
              <a:t>56</a:t>
            </a:fld>
            <a:endParaRPr lang="en-US" sz="1200">
              <a:solidFill>
                <a:srgbClr val="003399"/>
              </a:solidFill>
            </a:endParaRPr>
          </a:p>
        </p:txBody>
      </p:sp>
      <p:sp>
        <p:nvSpPr>
          <p:cNvPr id="1147906" name="Rectangle 2"/>
          <p:cNvSpPr>
            <a:spLocks noGrp="1" noChangeArrowheads="1"/>
          </p:cNvSpPr>
          <p:nvPr>
            <p:ph type="title"/>
          </p:nvPr>
        </p:nvSpPr>
        <p:spPr/>
        <p:txBody>
          <a:bodyPr/>
          <a:lstStyle/>
          <a:p>
            <a:r>
              <a:rPr lang="en-US" sz="2800"/>
              <a:t>9.</a:t>
            </a:r>
            <a:r>
              <a:rPr lang="en-US" sz="2400"/>
              <a:t> </a:t>
            </a:r>
            <a:r>
              <a:rPr lang="en-US" sz="2800"/>
              <a:t>Cramer-Rao Lower Bound (CRLB) (37)</a:t>
            </a:r>
          </a:p>
        </p:txBody>
      </p:sp>
      <p:sp>
        <p:nvSpPr>
          <p:cNvPr id="1147907" name="Rectangle 3"/>
          <p:cNvSpPr>
            <a:spLocks noGrp="1" noChangeArrowheads="1"/>
          </p:cNvSpPr>
          <p:nvPr>
            <p:ph type="body" idx="1"/>
          </p:nvPr>
        </p:nvSpPr>
        <p:spPr/>
        <p:txBody>
          <a:bodyPr/>
          <a:lstStyle/>
          <a:p>
            <a:pPr>
              <a:buFont typeface="Wingdings" pitchFamily="2" charset="2"/>
              <a:buNone/>
            </a:pPr>
            <a:r>
              <a:rPr lang="en-US" sz="2000">
                <a:latin typeface="Times New Roman" pitchFamily="18" charset="0"/>
              </a:rPr>
              <a:t>Fisher Info Matrix then is:</a:t>
            </a:r>
          </a:p>
          <a:p>
            <a:endParaRPr lang="en-US"/>
          </a:p>
        </p:txBody>
      </p:sp>
      <p:pic>
        <p:nvPicPr>
          <p:cNvPr id="1147908" name="Picture 4"/>
          <p:cNvPicPr>
            <a:picLocks noChangeAspect="1" noChangeArrowheads="1"/>
          </p:cNvPicPr>
          <p:nvPr/>
        </p:nvPicPr>
        <p:blipFill>
          <a:blip r:embed="rId2" cstate="print"/>
          <a:srcRect/>
          <a:stretch>
            <a:fillRect/>
          </a:stretch>
        </p:blipFill>
        <p:spPr bwMode="auto">
          <a:xfrm>
            <a:off x="1762125" y="1344613"/>
            <a:ext cx="5705475" cy="3455987"/>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B230B3C0-BEC9-4AC6-9047-E6494E8EB942}" type="slidenum">
              <a:rPr lang="en-US" sz="1200">
                <a:solidFill>
                  <a:srgbClr val="003399"/>
                </a:solidFill>
                <a:cs typeface="Times New Roman" pitchFamily="18" charset="0"/>
              </a:rPr>
              <a:pPr/>
              <a:t>57</a:t>
            </a:fld>
            <a:endParaRPr lang="en-US" sz="1200">
              <a:solidFill>
                <a:srgbClr val="003399"/>
              </a:solidFill>
            </a:endParaRPr>
          </a:p>
        </p:txBody>
      </p:sp>
      <p:sp>
        <p:nvSpPr>
          <p:cNvPr id="1148930" name="Rectangle 2"/>
          <p:cNvSpPr>
            <a:spLocks noGrp="1" noChangeArrowheads="1"/>
          </p:cNvSpPr>
          <p:nvPr>
            <p:ph type="title"/>
          </p:nvPr>
        </p:nvSpPr>
        <p:spPr/>
        <p:txBody>
          <a:bodyPr/>
          <a:lstStyle/>
          <a:p>
            <a:r>
              <a:rPr lang="en-US" sz="2800"/>
              <a:t>9.</a:t>
            </a:r>
            <a:r>
              <a:rPr lang="en-US" sz="2400"/>
              <a:t> </a:t>
            </a:r>
            <a:r>
              <a:rPr lang="en-US" sz="2800"/>
              <a:t>Cramer-Rao Lower Bound (CRLB) (38)</a:t>
            </a:r>
          </a:p>
        </p:txBody>
      </p:sp>
      <p:sp>
        <p:nvSpPr>
          <p:cNvPr id="1148931" name="Rectangle 3"/>
          <p:cNvSpPr>
            <a:spLocks noGrp="1" noChangeArrowheads="1"/>
          </p:cNvSpPr>
          <p:nvPr>
            <p:ph type="body" idx="1"/>
          </p:nvPr>
        </p:nvSpPr>
        <p:spPr>
          <a:xfrm>
            <a:off x="685800" y="914400"/>
            <a:ext cx="7772400" cy="5181600"/>
          </a:xfrm>
        </p:spPr>
        <p:txBody>
          <a:bodyPr/>
          <a:lstStyle/>
          <a:p>
            <a:pPr marL="0" indent="0">
              <a:buFont typeface="Wingdings" pitchFamily="2" charset="2"/>
              <a:buNone/>
            </a:pPr>
            <a:r>
              <a:rPr lang="en-US" sz="2000" u="sng">
                <a:latin typeface="Times New Roman" pitchFamily="18" charset="0"/>
              </a:rPr>
              <a:t>Sinusoid estimation CRLBs</a:t>
            </a:r>
            <a:r>
              <a:rPr lang="en-US" sz="2000">
                <a:latin typeface="Times New Roman" pitchFamily="18" charset="0"/>
              </a:rPr>
              <a:t>: Inverting the FIM by hand gives the CRLB matrix and then extracting the diagonal elements gives the three bounds:</a:t>
            </a:r>
          </a:p>
          <a:p>
            <a:pPr marL="0" indent="0">
              <a:buFont typeface="Wingdings" pitchFamily="2" charset="2"/>
              <a:buNone/>
            </a:pPr>
            <a:endParaRPr lang="en-US" sz="2000">
              <a:latin typeface="Times New Roman" pitchFamily="18" charset="0"/>
            </a:endParaRPr>
          </a:p>
          <a:p>
            <a:pPr marL="0" indent="0"/>
            <a:endParaRPr lang="en-US"/>
          </a:p>
        </p:txBody>
      </p:sp>
      <p:pic>
        <p:nvPicPr>
          <p:cNvPr id="1148932" name="Picture 4"/>
          <p:cNvPicPr>
            <a:picLocks noChangeAspect="1" noChangeArrowheads="1"/>
          </p:cNvPicPr>
          <p:nvPr/>
        </p:nvPicPr>
        <p:blipFill>
          <a:blip r:embed="rId2" cstate="print"/>
          <a:srcRect/>
          <a:stretch>
            <a:fillRect/>
          </a:stretch>
        </p:blipFill>
        <p:spPr bwMode="auto">
          <a:xfrm>
            <a:off x="838200" y="1725613"/>
            <a:ext cx="7558088" cy="4100512"/>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706ACE16-B077-4514-BF29-30005CDE7811}" type="slidenum">
              <a:rPr lang="en-US" sz="1200">
                <a:solidFill>
                  <a:srgbClr val="003399"/>
                </a:solidFill>
                <a:cs typeface="Times New Roman" pitchFamily="18" charset="0"/>
              </a:rPr>
              <a:pPr/>
              <a:t>58</a:t>
            </a:fld>
            <a:endParaRPr lang="en-US" sz="1200">
              <a:solidFill>
                <a:srgbClr val="003399"/>
              </a:solidFill>
            </a:endParaRPr>
          </a:p>
        </p:txBody>
      </p:sp>
      <p:sp>
        <p:nvSpPr>
          <p:cNvPr id="1149954" name="Rectangle 2"/>
          <p:cNvSpPr>
            <a:spLocks noGrp="1" noChangeArrowheads="1"/>
          </p:cNvSpPr>
          <p:nvPr>
            <p:ph type="title"/>
          </p:nvPr>
        </p:nvSpPr>
        <p:spPr/>
        <p:txBody>
          <a:bodyPr/>
          <a:lstStyle/>
          <a:p>
            <a:r>
              <a:rPr lang="en-US" sz="2800"/>
              <a:t>9.</a:t>
            </a:r>
            <a:r>
              <a:rPr lang="en-US" sz="2400"/>
              <a:t> </a:t>
            </a:r>
            <a:r>
              <a:rPr lang="en-US" sz="2800"/>
              <a:t>Linear Models (1)</a:t>
            </a:r>
          </a:p>
        </p:txBody>
      </p:sp>
      <p:sp>
        <p:nvSpPr>
          <p:cNvPr id="1149955" name="Rectangle 3"/>
          <p:cNvSpPr>
            <a:spLocks noGrp="1" noChangeArrowheads="1"/>
          </p:cNvSpPr>
          <p:nvPr>
            <p:ph type="body" idx="1"/>
          </p:nvPr>
        </p:nvSpPr>
        <p:spPr/>
        <p:txBody>
          <a:bodyPr/>
          <a:lstStyle/>
          <a:p>
            <a:pPr>
              <a:lnSpc>
                <a:spcPct val="85000"/>
              </a:lnSpc>
              <a:spcBef>
                <a:spcPct val="10000"/>
              </a:spcBef>
            </a:pPr>
            <a:r>
              <a:rPr lang="en-US" sz="2000" b="1" u="sng">
                <a:latin typeface="Times New Roman" pitchFamily="18" charset="0"/>
              </a:rPr>
              <a:t>General Linear Model</a:t>
            </a:r>
          </a:p>
          <a:p>
            <a:pPr>
              <a:lnSpc>
                <a:spcPct val="85000"/>
              </a:lnSpc>
              <a:spcBef>
                <a:spcPct val="10000"/>
              </a:spcBef>
            </a:pPr>
            <a:endParaRPr lang="en-US" sz="1000" b="1">
              <a:latin typeface="Times New Roman" pitchFamily="18" charset="0"/>
            </a:endParaRPr>
          </a:p>
          <a:p>
            <a:pPr>
              <a:lnSpc>
                <a:spcPct val="85000"/>
              </a:lnSpc>
              <a:spcBef>
                <a:spcPct val="10000"/>
              </a:spcBef>
              <a:buFont typeface="Wingdings" pitchFamily="2" charset="2"/>
              <a:buNone/>
            </a:pPr>
            <a:r>
              <a:rPr lang="en-US" sz="2000">
                <a:latin typeface="Times New Roman" pitchFamily="18" charset="0"/>
              </a:rPr>
              <a:t>	Recall signal + WGN case: </a:t>
            </a:r>
            <a:r>
              <a:rPr lang="en-US" sz="2000" i="1">
                <a:latin typeface="Times New Roman" pitchFamily="18" charset="0"/>
              </a:rPr>
              <a:t>x</a:t>
            </a:r>
            <a:r>
              <a:rPr lang="en-US" sz="2000">
                <a:latin typeface="Times New Roman" pitchFamily="18" charset="0"/>
              </a:rPr>
              <a:t>[</a:t>
            </a:r>
            <a:r>
              <a:rPr lang="en-US" sz="2000" i="1">
                <a:latin typeface="Times New Roman" pitchFamily="18" charset="0"/>
              </a:rPr>
              <a:t>n</a:t>
            </a:r>
            <a:r>
              <a:rPr lang="en-US" sz="2000">
                <a:latin typeface="Times New Roman" pitchFamily="18" charset="0"/>
              </a:rPr>
              <a:t>] = </a:t>
            </a:r>
            <a:r>
              <a:rPr lang="en-US" sz="2000" i="1">
                <a:latin typeface="Times New Roman" pitchFamily="18" charset="0"/>
              </a:rPr>
              <a:t>s</a:t>
            </a:r>
            <a:r>
              <a:rPr lang="en-US" sz="2000">
                <a:latin typeface="Times New Roman" pitchFamily="18" charset="0"/>
              </a:rPr>
              <a:t>[</a:t>
            </a:r>
            <a:r>
              <a:rPr lang="en-US" sz="2000" i="1">
                <a:latin typeface="Times New Roman" pitchFamily="18" charset="0"/>
              </a:rPr>
              <a:t>n</a:t>
            </a:r>
            <a:r>
              <a:rPr lang="en-US" sz="2000">
                <a:latin typeface="Times New Roman" pitchFamily="18" charset="0"/>
              </a:rPr>
              <a:t>; </a:t>
            </a:r>
            <a:r>
              <a:rPr lang="en-US" sz="2000" b="1">
                <a:latin typeface="Times New Roman" pitchFamily="18" charset="0"/>
                <a:sym typeface="Symbol" pitchFamily="18" charset="2"/>
              </a:rPr>
              <a:t></a:t>
            </a:r>
            <a:r>
              <a:rPr lang="en-US" sz="2000">
                <a:latin typeface="Times New Roman" pitchFamily="18" charset="0"/>
              </a:rPr>
              <a:t>] + </a:t>
            </a:r>
            <a:r>
              <a:rPr lang="en-US" sz="2000" i="1">
                <a:latin typeface="Times New Roman" pitchFamily="18" charset="0"/>
              </a:rPr>
              <a:t>w</a:t>
            </a:r>
            <a:r>
              <a:rPr lang="en-US" sz="2000">
                <a:latin typeface="Times New Roman" pitchFamily="18" charset="0"/>
              </a:rPr>
              <a:t>[</a:t>
            </a:r>
            <a:r>
              <a:rPr lang="en-US" sz="2000" i="1">
                <a:latin typeface="Times New Roman" pitchFamily="18" charset="0"/>
              </a:rPr>
              <a:t>n</a:t>
            </a:r>
            <a:r>
              <a:rPr lang="en-US" sz="2000">
                <a:latin typeface="Times New Roman" pitchFamily="18" charset="0"/>
              </a:rPr>
              <a:t>] </a:t>
            </a:r>
          </a:p>
          <a:p>
            <a:pPr>
              <a:lnSpc>
                <a:spcPct val="85000"/>
              </a:lnSpc>
              <a:spcBef>
                <a:spcPct val="10000"/>
              </a:spcBef>
              <a:buFont typeface="Wingdings" pitchFamily="2" charset="2"/>
              <a:buNone/>
            </a:pPr>
            <a:endParaRPr lang="en-US" sz="1000">
              <a:latin typeface="Times New Roman" pitchFamily="18" charset="0"/>
            </a:endParaRPr>
          </a:p>
          <a:p>
            <a:pPr>
              <a:lnSpc>
                <a:spcPct val="85000"/>
              </a:lnSpc>
              <a:spcBef>
                <a:spcPct val="10000"/>
              </a:spcBef>
              <a:buFont typeface="Wingdings" pitchFamily="2" charset="2"/>
              <a:buNone/>
            </a:pPr>
            <a:r>
              <a:rPr lang="en-US" sz="2000">
                <a:latin typeface="Times New Roman" pitchFamily="18" charset="0"/>
              </a:rPr>
              <a:t>	</a:t>
            </a:r>
            <a:r>
              <a:rPr lang="en-US" sz="2000"/>
              <a:t>In general, it is dependent on </a:t>
            </a:r>
            <a:r>
              <a:rPr lang="en-US" sz="2000" b="1">
                <a:latin typeface="Times New Roman" pitchFamily="18" charset="0"/>
                <a:sym typeface="Symbol" pitchFamily="18" charset="2"/>
              </a:rPr>
              <a:t></a:t>
            </a:r>
            <a:r>
              <a:rPr lang="en-US" sz="2000"/>
              <a:t>:  </a:t>
            </a:r>
            <a:r>
              <a:rPr lang="en-US" sz="2000" b="1"/>
              <a:t>x</a:t>
            </a:r>
            <a:r>
              <a:rPr lang="en-US" sz="2000">
                <a:latin typeface="Times New Roman" pitchFamily="18" charset="0"/>
              </a:rPr>
              <a:t> = </a:t>
            </a:r>
            <a:r>
              <a:rPr lang="en-US" sz="2000" b="1">
                <a:latin typeface="Times New Roman" pitchFamily="18" charset="0"/>
              </a:rPr>
              <a:t>s</a:t>
            </a:r>
            <a:r>
              <a:rPr lang="en-US" sz="2000">
                <a:latin typeface="Times New Roman" pitchFamily="18" charset="0"/>
              </a:rPr>
              <a:t>(</a:t>
            </a:r>
            <a:r>
              <a:rPr lang="en-US" sz="2000" b="1">
                <a:latin typeface="Times New Roman" pitchFamily="18" charset="0"/>
                <a:sym typeface="Symbol" pitchFamily="18" charset="2"/>
              </a:rPr>
              <a:t></a:t>
            </a:r>
            <a:r>
              <a:rPr lang="en-US" sz="2000">
                <a:latin typeface="Times New Roman" pitchFamily="18" charset="0"/>
              </a:rPr>
              <a:t>) + </a:t>
            </a:r>
            <a:r>
              <a:rPr lang="en-US" sz="2000" b="1">
                <a:latin typeface="Times New Roman" pitchFamily="18" charset="0"/>
              </a:rPr>
              <a:t>w</a:t>
            </a:r>
          </a:p>
          <a:p>
            <a:pPr>
              <a:lnSpc>
                <a:spcPct val="85000"/>
              </a:lnSpc>
              <a:spcBef>
                <a:spcPct val="10000"/>
              </a:spcBef>
              <a:buFont typeface="Wingdings" pitchFamily="2" charset="2"/>
              <a:buNone/>
            </a:pPr>
            <a:endParaRPr lang="en-US" sz="1000" b="1">
              <a:latin typeface="Times New Roman" pitchFamily="18" charset="0"/>
            </a:endParaRPr>
          </a:p>
          <a:p>
            <a:pPr>
              <a:lnSpc>
                <a:spcPct val="85000"/>
              </a:lnSpc>
              <a:spcBef>
                <a:spcPct val="10000"/>
              </a:spcBef>
              <a:buFont typeface="Wingdings" pitchFamily="2" charset="2"/>
              <a:buNone/>
            </a:pPr>
            <a:r>
              <a:rPr lang="en-US" sz="2000" b="1">
                <a:latin typeface="Times New Roman" pitchFamily="18" charset="0"/>
              </a:rPr>
              <a:t>	</a:t>
            </a:r>
            <a:r>
              <a:rPr lang="en-US" sz="2000">
                <a:latin typeface="Times New Roman" pitchFamily="18" charset="0"/>
              </a:rPr>
              <a:t>Now we consider a special case: Linear “Observations”:</a:t>
            </a:r>
          </a:p>
          <a:p>
            <a:pPr>
              <a:buFont typeface="Wingdings" pitchFamily="2" charset="2"/>
              <a:buNone/>
            </a:pPr>
            <a:endParaRPr lang="en-US" sz="2000">
              <a:latin typeface="Times New Roman" pitchFamily="18" charset="0"/>
            </a:endParaRPr>
          </a:p>
          <a:p>
            <a:endParaRPr lang="en-US" sz="2000">
              <a:latin typeface="Times New Roman" pitchFamily="18" charset="0"/>
            </a:endParaRPr>
          </a:p>
        </p:txBody>
      </p:sp>
      <p:pic>
        <p:nvPicPr>
          <p:cNvPr id="1149956" name="Picture 4"/>
          <p:cNvPicPr>
            <a:picLocks noChangeAspect="1" noChangeArrowheads="1"/>
          </p:cNvPicPr>
          <p:nvPr/>
        </p:nvPicPr>
        <p:blipFill>
          <a:blip r:embed="rId2" cstate="print"/>
          <a:srcRect/>
          <a:stretch>
            <a:fillRect/>
          </a:stretch>
        </p:blipFill>
        <p:spPr bwMode="auto">
          <a:xfrm>
            <a:off x="1290638" y="2590800"/>
            <a:ext cx="6786562" cy="34877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a:t>
            </a:r>
            <a:r>
              <a:rPr lang="en-US" sz="1200"/>
              <a:t> </a:t>
            </a:r>
            <a:fld id="{DE1C95DF-3505-4609-82FE-2AF7F2BA0316}" type="slidenum">
              <a:rPr lang="en-US" sz="1200">
                <a:solidFill>
                  <a:srgbClr val="003399"/>
                </a:solidFill>
                <a:cs typeface="Times New Roman" pitchFamily="18" charset="0"/>
              </a:rPr>
              <a:pPr/>
              <a:t>59</a:t>
            </a:fld>
            <a:endParaRPr lang="en-US" sz="1200">
              <a:solidFill>
                <a:srgbClr val="003399"/>
              </a:solidFill>
            </a:endParaRPr>
          </a:p>
        </p:txBody>
      </p:sp>
      <p:sp>
        <p:nvSpPr>
          <p:cNvPr id="1150978" name="Rectangle 2"/>
          <p:cNvSpPr>
            <a:spLocks noGrp="1" noChangeArrowheads="1"/>
          </p:cNvSpPr>
          <p:nvPr>
            <p:ph type="title"/>
          </p:nvPr>
        </p:nvSpPr>
        <p:spPr/>
        <p:txBody>
          <a:bodyPr/>
          <a:lstStyle/>
          <a:p>
            <a:r>
              <a:rPr lang="en-US" sz="2800"/>
              <a:t>9.</a:t>
            </a:r>
            <a:r>
              <a:rPr lang="en-US" sz="2400"/>
              <a:t> </a:t>
            </a:r>
            <a:r>
              <a:rPr lang="en-US" sz="2800"/>
              <a:t>Linear Models (2)</a:t>
            </a:r>
          </a:p>
        </p:txBody>
      </p:sp>
      <p:sp>
        <p:nvSpPr>
          <p:cNvPr id="1150979" name="Rectangle 3"/>
          <p:cNvSpPr>
            <a:spLocks noGrp="1" noChangeArrowheads="1"/>
          </p:cNvSpPr>
          <p:nvPr>
            <p:ph type="body" idx="1"/>
          </p:nvPr>
        </p:nvSpPr>
        <p:spPr>
          <a:xfrm>
            <a:off x="685800" y="914400"/>
            <a:ext cx="7772400" cy="5181600"/>
          </a:xfrm>
        </p:spPr>
        <p:txBody>
          <a:bodyPr/>
          <a:lstStyle/>
          <a:p>
            <a:pPr>
              <a:buFont typeface="Wingdings" pitchFamily="2" charset="2"/>
              <a:buNone/>
            </a:pPr>
            <a:r>
              <a:rPr lang="en-US" sz="2000" u="sng">
                <a:latin typeface="Times New Roman" pitchFamily="18" charset="0"/>
              </a:rPr>
              <a:t>We must assume </a:t>
            </a:r>
            <a:r>
              <a:rPr lang="en-US" sz="2000" b="1" u="sng">
                <a:latin typeface="Times New Roman" pitchFamily="18" charset="0"/>
              </a:rPr>
              <a:t>H</a:t>
            </a:r>
            <a:r>
              <a:rPr lang="en-US" sz="2000" u="sng">
                <a:latin typeface="Times New Roman" pitchFamily="18" charset="0"/>
              </a:rPr>
              <a:t> is full rank</a:t>
            </a:r>
            <a:r>
              <a:rPr lang="en-US" sz="2000">
                <a:latin typeface="Times New Roman" pitchFamily="18" charset="0"/>
              </a:rPr>
              <a:t>: </a:t>
            </a:r>
          </a:p>
          <a:p>
            <a:pPr>
              <a:buFont typeface="Wingdings" pitchFamily="2" charset="2"/>
              <a:buNone/>
            </a:pPr>
            <a:r>
              <a:rPr lang="en-US" sz="2000">
                <a:latin typeface="Times New Roman" pitchFamily="18" charset="0"/>
              </a:rPr>
              <a:t>If </a:t>
            </a:r>
            <a:r>
              <a:rPr lang="en-US" sz="2000" b="1">
                <a:latin typeface="Times New Roman" pitchFamily="18" charset="0"/>
              </a:rPr>
              <a:t>H</a:t>
            </a:r>
            <a:r>
              <a:rPr lang="en-US" sz="2000">
                <a:latin typeface="Times New Roman" pitchFamily="18" charset="0"/>
              </a:rPr>
              <a:t> is not full rank, then for any </a:t>
            </a:r>
            <a:r>
              <a:rPr lang="en-US" sz="2000" b="1">
                <a:latin typeface="Times New Roman" pitchFamily="18" charset="0"/>
              </a:rPr>
              <a:t>s</a:t>
            </a:r>
            <a:r>
              <a:rPr lang="en-US" sz="2000">
                <a:latin typeface="Times New Roman" pitchFamily="18" charset="0"/>
              </a:rPr>
              <a:t>: </a:t>
            </a:r>
            <a:r>
              <a:rPr lang="en-US" sz="2000">
                <a:latin typeface="Times New Roman" pitchFamily="18" charset="0"/>
                <a:sym typeface="Symbol" pitchFamily="18" charset="2"/>
              </a:rPr>
              <a:t> </a:t>
            </a:r>
            <a:r>
              <a:rPr lang="en-US" sz="2000" b="1">
                <a:latin typeface="Times New Roman" pitchFamily="18" charset="0"/>
              </a:rPr>
              <a:t>θ</a:t>
            </a:r>
            <a:r>
              <a:rPr lang="en-US" sz="2000" baseline="-25000">
                <a:latin typeface="Times New Roman" pitchFamily="18" charset="0"/>
              </a:rPr>
              <a:t>1</a:t>
            </a:r>
            <a:r>
              <a:rPr lang="en-US" sz="2000">
                <a:latin typeface="Times New Roman" pitchFamily="18" charset="0"/>
              </a:rPr>
              <a:t>, </a:t>
            </a:r>
            <a:r>
              <a:rPr lang="en-US" sz="2000" b="1">
                <a:latin typeface="Times New Roman" pitchFamily="18" charset="0"/>
              </a:rPr>
              <a:t>θ</a:t>
            </a:r>
            <a:r>
              <a:rPr lang="en-US" sz="2000" baseline="-25000">
                <a:latin typeface="Times New Roman" pitchFamily="18" charset="0"/>
              </a:rPr>
              <a:t>2</a:t>
            </a:r>
            <a:r>
              <a:rPr lang="en-US" sz="2000">
                <a:latin typeface="Times New Roman" pitchFamily="18" charset="0"/>
              </a:rPr>
              <a:t> such that </a:t>
            </a:r>
            <a:r>
              <a:rPr lang="en-US" sz="2000" b="1">
                <a:latin typeface="Times New Roman" pitchFamily="18" charset="0"/>
              </a:rPr>
              <a:t>s</a:t>
            </a:r>
            <a:r>
              <a:rPr lang="en-US" sz="2000">
                <a:latin typeface="Times New Roman" pitchFamily="18" charset="0"/>
              </a:rPr>
              <a:t> = </a:t>
            </a:r>
            <a:r>
              <a:rPr lang="en-US" sz="2000" b="1">
                <a:latin typeface="Times New Roman" pitchFamily="18" charset="0"/>
              </a:rPr>
              <a:t>H θ</a:t>
            </a:r>
            <a:r>
              <a:rPr lang="en-US" sz="2000" baseline="-25000">
                <a:latin typeface="Times New Roman" pitchFamily="18" charset="0"/>
              </a:rPr>
              <a:t>1</a:t>
            </a:r>
            <a:r>
              <a:rPr lang="en-US" sz="2000" b="1">
                <a:latin typeface="Times New Roman" pitchFamily="18" charset="0"/>
              </a:rPr>
              <a:t> </a:t>
            </a:r>
            <a:r>
              <a:rPr lang="en-US" sz="2000">
                <a:latin typeface="Times New Roman" pitchFamily="18" charset="0"/>
              </a:rPr>
              <a:t>= </a:t>
            </a:r>
            <a:r>
              <a:rPr lang="en-US" sz="2000" b="1">
                <a:latin typeface="Times New Roman" pitchFamily="18" charset="0"/>
              </a:rPr>
              <a:t>H</a:t>
            </a:r>
            <a:r>
              <a:rPr lang="en-US" sz="2000">
                <a:latin typeface="Times New Roman" pitchFamily="18" charset="0"/>
              </a:rPr>
              <a:t> </a:t>
            </a:r>
            <a:r>
              <a:rPr lang="en-US" sz="2000" b="1">
                <a:latin typeface="Times New Roman" pitchFamily="18" charset="0"/>
              </a:rPr>
              <a:t>θ</a:t>
            </a:r>
            <a:r>
              <a:rPr lang="en-US" sz="2000" baseline="-25000">
                <a:latin typeface="Times New Roman" pitchFamily="18" charset="0"/>
              </a:rPr>
              <a:t>2</a:t>
            </a:r>
          </a:p>
          <a:p>
            <a:pPr>
              <a:buFont typeface="Symbol" pitchFamily="18" charset="2"/>
              <a:buChar char="$"/>
            </a:pPr>
            <a:endParaRPr lang="en-US" sz="2000">
              <a:latin typeface="Times New Roman" pitchFamily="18" charset="0"/>
            </a:endParaRPr>
          </a:p>
          <a:p>
            <a:r>
              <a:rPr lang="en-US" sz="2000">
                <a:latin typeface="Times New Roman" pitchFamily="18" charset="0"/>
              </a:rPr>
              <a:t> </a:t>
            </a:r>
            <a:r>
              <a:rPr lang="en-US" sz="2000" b="1" u="sng">
                <a:latin typeface="Times New Roman" pitchFamily="18" charset="0"/>
              </a:rPr>
              <a:t>Importance of the Linear Model</a:t>
            </a:r>
            <a:r>
              <a:rPr lang="en-US" sz="2000">
                <a:latin typeface="Times New Roman" pitchFamily="18" charset="0"/>
              </a:rPr>
              <a:t>: </a:t>
            </a:r>
          </a:p>
          <a:p>
            <a:pPr>
              <a:buFont typeface="Wingdings" pitchFamily="2" charset="2"/>
              <a:buNone/>
            </a:pPr>
            <a:r>
              <a:rPr lang="en-US" sz="2000">
                <a:latin typeface="Times New Roman" pitchFamily="18" charset="0"/>
              </a:rPr>
              <a:t>	There are several reasons:</a:t>
            </a:r>
          </a:p>
          <a:p>
            <a:pPr>
              <a:buFont typeface="Wingdings" pitchFamily="2" charset="2"/>
              <a:buNone/>
            </a:pPr>
            <a:r>
              <a:rPr lang="en-US" sz="2000">
                <a:latin typeface="Times New Roman" pitchFamily="18" charset="0"/>
              </a:rPr>
              <a:t>		1. Some applications admit this model</a:t>
            </a:r>
          </a:p>
          <a:p>
            <a:pPr>
              <a:buFont typeface="Wingdings" pitchFamily="2" charset="2"/>
              <a:buNone/>
            </a:pPr>
            <a:r>
              <a:rPr lang="en-US" sz="2000">
                <a:latin typeface="Times New Roman" pitchFamily="18" charset="0"/>
              </a:rPr>
              <a:t>		2. Nonlinear models can sometimes be linearized</a:t>
            </a:r>
          </a:p>
          <a:p>
            <a:pPr>
              <a:buFont typeface="Wingdings" pitchFamily="2" charset="2"/>
              <a:buNone/>
            </a:pPr>
            <a:r>
              <a:rPr lang="en-US" sz="2000">
                <a:latin typeface="Times New Roman" pitchFamily="18" charset="0"/>
              </a:rPr>
              <a:t>		3. Finding </a:t>
            </a:r>
            <a:r>
              <a:rPr lang="en-US" sz="2000" u="sng">
                <a:latin typeface="Times New Roman" pitchFamily="18" charset="0"/>
              </a:rPr>
              <a:t>optimal estimator</a:t>
            </a:r>
            <a:r>
              <a:rPr lang="en-US" sz="2000">
                <a:latin typeface="Times New Roman" pitchFamily="18" charset="0"/>
              </a:rPr>
              <a:t> is easy (see next slide)</a:t>
            </a:r>
          </a:p>
          <a:p>
            <a:pPr>
              <a:buFont typeface="Wingdings" pitchFamily="2" charset="2"/>
              <a:buNone/>
            </a:pPr>
            <a:endParaRPr lang="en-US" sz="2000">
              <a:latin typeface="Times New Roman" pitchFamily="18" charset="0"/>
            </a:endParaRPr>
          </a:p>
          <a:p>
            <a:pPr>
              <a:buFont typeface="Symbol" pitchFamily="18" charset="2"/>
              <a:buChar char="$"/>
            </a:pPr>
            <a:endParaRPr lang="en-US" sz="2000">
              <a:latin typeface="Times New Roman" pitchFamily="18" charset="0"/>
            </a:endParaRPr>
          </a:p>
          <a:p>
            <a:pPr>
              <a:buFont typeface="Wingdings" pitchFamily="2" charset="2"/>
              <a:buNone/>
            </a:pPr>
            <a:endParaRPr lang="en-US" sz="2000">
              <a:latin typeface="Times New Roman" pitchFamily="18" charset="0"/>
            </a:endParaRPr>
          </a:p>
          <a:p>
            <a:endParaRPr lang="en-US" sz="2000">
              <a:latin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a:t>
            </a:r>
            <a:r>
              <a:rPr lang="en-US" sz="1200"/>
              <a:t> </a:t>
            </a:r>
            <a:fld id="{BFFF26E6-D3F3-4CC9-9AF7-2EE6D69E0240}" type="slidenum">
              <a:rPr lang="en-US" sz="1200">
                <a:solidFill>
                  <a:srgbClr val="003399"/>
                </a:solidFill>
                <a:cs typeface="Times New Roman" pitchFamily="18" charset="0"/>
              </a:rPr>
              <a:pPr/>
              <a:t>6</a:t>
            </a:fld>
            <a:endParaRPr lang="en-US" sz="1200">
              <a:solidFill>
                <a:srgbClr val="003399"/>
              </a:solidFill>
            </a:endParaRPr>
          </a:p>
        </p:txBody>
      </p:sp>
      <p:sp>
        <p:nvSpPr>
          <p:cNvPr id="1039362" name="Rectangle 2"/>
          <p:cNvSpPr>
            <a:spLocks noGrp="1" noChangeArrowheads="1"/>
          </p:cNvSpPr>
          <p:nvPr>
            <p:ph type="title"/>
          </p:nvPr>
        </p:nvSpPr>
        <p:spPr/>
        <p:txBody>
          <a:bodyPr/>
          <a:lstStyle/>
          <a:p>
            <a:r>
              <a:rPr lang="en-US" sz="2800"/>
              <a:t>9. Fundamentals (4)</a:t>
            </a:r>
          </a:p>
        </p:txBody>
      </p:sp>
      <p:sp>
        <p:nvSpPr>
          <p:cNvPr id="1039363" name="Rectangle 3"/>
          <p:cNvSpPr>
            <a:spLocks noGrp="1" noChangeArrowheads="1"/>
          </p:cNvSpPr>
          <p:nvPr>
            <p:ph type="body" idx="1"/>
          </p:nvPr>
        </p:nvSpPr>
        <p:spPr>
          <a:xfrm>
            <a:off x="533400" y="838200"/>
            <a:ext cx="8229600" cy="5867400"/>
          </a:xfrm>
        </p:spPr>
        <p:txBody>
          <a:bodyPr/>
          <a:lstStyle/>
          <a:p>
            <a:r>
              <a:rPr lang="en-US" sz="2000" b="1" u="sng">
                <a:latin typeface="Times New Roman" pitchFamily="18" charset="0"/>
              </a:rPr>
              <a:t>General mathematical statement of estimation problem</a:t>
            </a:r>
            <a:r>
              <a:rPr lang="en-US" sz="2000" b="1">
                <a:latin typeface="Times New Roman" pitchFamily="18" charset="0"/>
              </a:rPr>
              <a:t>:</a:t>
            </a:r>
          </a:p>
          <a:p>
            <a:endParaRPr lang="en-US" sz="800" b="1">
              <a:latin typeface="Times New Roman" pitchFamily="18" charset="0"/>
            </a:endParaRPr>
          </a:p>
          <a:p>
            <a:pPr>
              <a:buFont typeface="Wingdings" pitchFamily="2" charset="2"/>
              <a:buNone/>
            </a:pPr>
            <a:r>
              <a:rPr lang="en-US" sz="2000" b="1">
                <a:latin typeface="Times New Roman" pitchFamily="18" charset="0"/>
              </a:rPr>
              <a:t>	</a:t>
            </a:r>
            <a:r>
              <a:rPr lang="en-US" sz="2000">
                <a:latin typeface="Times New Roman" pitchFamily="18" charset="0"/>
              </a:rPr>
              <a:t>For measured data</a:t>
            </a:r>
            <a:r>
              <a:rPr lang="en-US" sz="2000" b="1">
                <a:latin typeface="Times New Roman" pitchFamily="18" charset="0"/>
              </a:rPr>
              <a:t>  x </a:t>
            </a:r>
            <a:r>
              <a:rPr lang="en-US" sz="2000">
                <a:latin typeface="Times New Roman" pitchFamily="18" charset="0"/>
              </a:rPr>
              <a:t>= [</a:t>
            </a:r>
            <a:r>
              <a:rPr lang="pt-BR" sz="2000" i="1">
                <a:latin typeface="Times New Roman" pitchFamily="18" charset="0"/>
              </a:rPr>
              <a:t>x</a:t>
            </a:r>
            <a:r>
              <a:rPr lang="pt-BR" sz="2000">
                <a:latin typeface="Times New Roman" pitchFamily="18" charset="0"/>
              </a:rPr>
              <a:t>[0], </a:t>
            </a:r>
            <a:r>
              <a:rPr lang="pt-BR" sz="2000" i="1">
                <a:latin typeface="Times New Roman" pitchFamily="18" charset="0"/>
              </a:rPr>
              <a:t>x</a:t>
            </a:r>
            <a:r>
              <a:rPr lang="pt-BR" sz="2000">
                <a:latin typeface="Times New Roman" pitchFamily="18" charset="0"/>
              </a:rPr>
              <a:t>[1], …, </a:t>
            </a:r>
            <a:r>
              <a:rPr lang="pt-BR" sz="2000" i="1">
                <a:latin typeface="Times New Roman" pitchFamily="18" charset="0"/>
              </a:rPr>
              <a:t>x</a:t>
            </a:r>
            <a:r>
              <a:rPr lang="pt-BR" sz="2000">
                <a:latin typeface="Times New Roman" pitchFamily="18" charset="0"/>
              </a:rPr>
              <a:t>[</a:t>
            </a:r>
            <a:r>
              <a:rPr lang="pt-BR" sz="2000" i="1">
                <a:latin typeface="Times New Roman" pitchFamily="18" charset="0"/>
              </a:rPr>
              <a:t>N</a:t>
            </a:r>
            <a:r>
              <a:rPr lang="pt-BR" sz="2000">
                <a:latin typeface="Times New Roman" pitchFamily="18" charset="0"/>
              </a:rPr>
              <a:t>-1]], </a:t>
            </a:r>
            <a:r>
              <a:rPr lang="en-US" sz="2000" u="sng">
                <a:latin typeface="Times New Roman" pitchFamily="18" charset="0"/>
              </a:rPr>
              <a:t>unknown parameter</a:t>
            </a:r>
            <a:r>
              <a:rPr lang="en-US" sz="2000">
                <a:latin typeface="Times New Roman" pitchFamily="18" charset="0"/>
              </a:rPr>
              <a:t>   </a:t>
            </a:r>
          </a:p>
          <a:p>
            <a:pPr>
              <a:buFont typeface="Wingdings" pitchFamily="2" charset="2"/>
              <a:buNone/>
            </a:pPr>
            <a:r>
              <a:rPr lang="en-US" sz="2000">
                <a:latin typeface="Times New Roman" pitchFamily="18" charset="0"/>
              </a:rPr>
              <a:t>	</a:t>
            </a:r>
            <a:r>
              <a:rPr lang="en-US" sz="2000" b="1">
                <a:latin typeface="Times New Roman" pitchFamily="18" charset="0"/>
              </a:rPr>
              <a:t>θ</a:t>
            </a:r>
            <a:r>
              <a:rPr lang="en-US" sz="2000">
                <a:latin typeface="Times New Roman" pitchFamily="18" charset="0"/>
              </a:rPr>
              <a:t> = [</a:t>
            </a:r>
            <a:r>
              <a:rPr lang="en-US" sz="2000" i="1">
                <a:latin typeface="Times New Roman" pitchFamily="18" charset="0"/>
              </a:rPr>
              <a:t>θ</a:t>
            </a:r>
            <a:r>
              <a:rPr lang="en-US" sz="2000" baseline="-25000">
                <a:latin typeface="Times New Roman" pitchFamily="18" charset="0"/>
              </a:rPr>
              <a:t>1</a:t>
            </a:r>
            <a:r>
              <a:rPr lang="en-US" sz="2000">
                <a:latin typeface="Times New Roman" pitchFamily="18" charset="0"/>
              </a:rPr>
              <a:t>, </a:t>
            </a:r>
            <a:r>
              <a:rPr lang="en-US" sz="2000" i="1">
                <a:latin typeface="Times New Roman" pitchFamily="18" charset="0"/>
              </a:rPr>
              <a:t>θ</a:t>
            </a:r>
            <a:r>
              <a:rPr lang="en-US" sz="2000" baseline="-25000">
                <a:latin typeface="Times New Roman" pitchFamily="18" charset="0"/>
              </a:rPr>
              <a:t>2 </a:t>
            </a:r>
            <a:r>
              <a:rPr lang="en-US" sz="2000">
                <a:latin typeface="Times New Roman" pitchFamily="18" charset="0"/>
              </a:rPr>
              <a:t>…</a:t>
            </a:r>
            <a:r>
              <a:rPr lang="en-US" sz="2000" i="1">
                <a:latin typeface="Times New Roman" pitchFamily="18" charset="0"/>
              </a:rPr>
              <a:t>θ</a:t>
            </a:r>
            <a:r>
              <a:rPr lang="en-US" sz="2000" i="1" baseline="-25000">
                <a:latin typeface="Times New Roman" pitchFamily="18" charset="0"/>
              </a:rPr>
              <a:t>p</a:t>
            </a:r>
            <a:r>
              <a:rPr lang="en-US" sz="2000">
                <a:latin typeface="Times New Roman" pitchFamily="18" charset="0"/>
              </a:rPr>
              <a:t>]</a:t>
            </a:r>
          </a:p>
          <a:p>
            <a:pPr>
              <a:buFont typeface="Wingdings" pitchFamily="2" charset="2"/>
              <a:buNone/>
            </a:pPr>
            <a:r>
              <a:rPr lang="en-US" sz="2000">
                <a:latin typeface="Times New Roman" pitchFamily="18" charset="0"/>
              </a:rPr>
              <a:t>		</a:t>
            </a:r>
            <a:r>
              <a:rPr lang="en-US" sz="2000" b="1">
                <a:latin typeface="Times New Roman" pitchFamily="18" charset="0"/>
              </a:rPr>
              <a:t>θ</a:t>
            </a:r>
            <a:r>
              <a:rPr lang="en-US" sz="2000">
                <a:latin typeface="Times New Roman" pitchFamily="18" charset="0"/>
              </a:rPr>
              <a:t> is not random,</a:t>
            </a:r>
          </a:p>
          <a:p>
            <a:pPr>
              <a:buFont typeface="Wingdings" pitchFamily="2" charset="2"/>
              <a:buNone/>
            </a:pPr>
            <a:r>
              <a:rPr lang="en-US" sz="2000">
                <a:latin typeface="Times New Roman" pitchFamily="18" charset="0"/>
              </a:rPr>
              <a:t>		</a:t>
            </a:r>
            <a:r>
              <a:rPr lang="pt-BR" sz="2000" b="1">
                <a:latin typeface="Times New Roman" pitchFamily="18" charset="0"/>
              </a:rPr>
              <a:t>x</a:t>
            </a:r>
            <a:r>
              <a:rPr lang="pt-BR" sz="2000">
                <a:latin typeface="Times New Roman" pitchFamily="18" charset="0"/>
              </a:rPr>
              <a:t> is an </a:t>
            </a:r>
            <a:r>
              <a:rPr lang="pt-BR" sz="2000" i="1">
                <a:latin typeface="Times New Roman" pitchFamily="18" charset="0"/>
              </a:rPr>
              <a:t>N</a:t>
            </a:r>
            <a:r>
              <a:rPr lang="pt-BR" sz="2000">
                <a:latin typeface="Times New Roman" pitchFamily="18" charset="0"/>
              </a:rPr>
              <a:t>-dimensional random data vector.</a:t>
            </a:r>
          </a:p>
          <a:p>
            <a:pPr>
              <a:buFont typeface="Wingdings" pitchFamily="2" charset="2"/>
              <a:buNone/>
            </a:pPr>
            <a:endParaRPr lang="pt-BR" sz="2000">
              <a:latin typeface="Times New Roman" pitchFamily="18" charset="0"/>
            </a:endParaRPr>
          </a:p>
          <a:p>
            <a:pPr>
              <a:buFont typeface="Wingdings" pitchFamily="2" charset="2"/>
              <a:buNone/>
            </a:pPr>
            <a:r>
              <a:rPr lang="pt-BR" sz="2000">
                <a:latin typeface="Times New Roman" pitchFamily="18" charset="0"/>
              </a:rPr>
              <a:t>	</a:t>
            </a:r>
            <a:r>
              <a:rPr lang="en-US" sz="2000" u="sng">
                <a:latin typeface="Times New Roman" pitchFamily="18" charset="0"/>
              </a:rPr>
              <a:t>Q</a:t>
            </a:r>
            <a:r>
              <a:rPr lang="en-US" sz="2000">
                <a:latin typeface="Times New Roman" pitchFamily="18" charset="0"/>
              </a:rPr>
              <a:t>:  What captures all the statistical information needed for an estimation problem ?</a:t>
            </a:r>
          </a:p>
          <a:p>
            <a:pPr>
              <a:buFont typeface="Wingdings" pitchFamily="2" charset="2"/>
              <a:buNone/>
            </a:pPr>
            <a:endParaRPr lang="en-US" sz="1000">
              <a:latin typeface="Times New Roman" pitchFamily="18" charset="0"/>
            </a:endParaRPr>
          </a:p>
          <a:p>
            <a:pPr>
              <a:buFont typeface="Wingdings" pitchFamily="2" charset="2"/>
              <a:buNone/>
            </a:pPr>
            <a:r>
              <a:rPr lang="en-US" sz="2000">
                <a:latin typeface="Times New Roman" pitchFamily="18" charset="0"/>
              </a:rPr>
              <a:t>	</a:t>
            </a:r>
            <a:r>
              <a:rPr lang="en-US" sz="2000" u="sng">
                <a:latin typeface="Times New Roman" pitchFamily="18" charset="0"/>
              </a:rPr>
              <a:t>A</a:t>
            </a:r>
            <a:r>
              <a:rPr lang="en-US" sz="2000">
                <a:latin typeface="Times New Roman" pitchFamily="18" charset="0"/>
              </a:rPr>
              <a:t>: Need the </a:t>
            </a:r>
            <a:r>
              <a:rPr lang="en-US" sz="2000" i="1">
                <a:latin typeface="Times New Roman" pitchFamily="18" charset="0"/>
              </a:rPr>
              <a:t>N</a:t>
            </a:r>
            <a:r>
              <a:rPr lang="en-US" sz="2000">
                <a:latin typeface="Times New Roman" pitchFamily="18" charset="0"/>
              </a:rPr>
              <a:t>-dimensional PDF of the data, parameterized by </a:t>
            </a:r>
            <a:r>
              <a:rPr lang="en-US" sz="2000" b="1">
                <a:latin typeface="Times New Roman" pitchFamily="18" charset="0"/>
              </a:rPr>
              <a:t>θ</a:t>
            </a:r>
            <a:r>
              <a:rPr lang="en-US" sz="2000">
                <a:latin typeface="Times New Roman" pitchFamily="18" charset="0"/>
              </a:rPr>
              <a:t>: </a:t>
            </a:r>
            <a:r>
              <a:rPr lang="en-US" sz="2000" i="1">
                <a:latin typeface="Times New Roman" pitchFamily="18" charset="0"/>
              </a:rPr>
              <a:t>p</a:t>
            </a:r>
            <a:r>
              <a:rPr lang="en-US" sz="2000" b="1">
                <a:latin typeface="Times New Roman" pitchFamily="18" charset="0"/>
              </a:rPr>
              <a:t>(x</a:t>
            </a:r>
            <a:r>
              <a:rPr lang="en-US" sz="2000">
                <a:latin typeface="Times New Roman" pitchFamily="18" charset="0"/>
              </a:rPr>
              <a:t>;</a:t>
            </a:r>
            <a:r>
              <a:rPr lang="en-US" sz="2000" b="1">
                <a:latin typeface="Times New Roman" pitchFamily="18" charset="0"/>
              </a:rPr>
              <a:t> θ)</a:t>
            </a:r>
            <a:r>
              <a:rPr lang="en-US" sz="2000">
                <a:latin typeface="Times New Roman" pitchFamily="18" charset="0"/>
              </a:rPr>
              <a:t>.</a:t>
            </a:r>
          </a:p>
          <a:p>
            <a:pPr>
              <a:buFont typeface="Wingdings" pitchFamily="2" charset="2"/>
              <a:buNone/>
            </a:pPr>
            <a:r>
              <a:rPr lang="en-US" sz="2000" b="1">
                <a:latin typeface="Times New Roman" pitchFamily="18" charset="0"/>
              </a:rPr>
              <a:t>	</a:t>
            </a:r>
            <a:r>
              <a:rPr lang="en-US" sz="2000">
                <a:latin typeface="Times New Roman" pitchFamily="18" charset="0"/>
              </a:rPr>
              <a:t>We will use </a:t>
            </a:r>
            <a:r>
              <a:rPr lang="en-US" sz="2000" i="1">
                <a:latin typeface="Times New Roman" pitchFamily="18" charset="0"/>
              </a:rPr>
              <a:t>p</a:t>
            </a:r>
            <a:r>
              <a:rPr lang="en-US" sz="2000">
                <a:latin typeface="Times New Roman" pitchFamily="18" charset="0"/>
              </a:rPr>
              <a:t>(</a:t>
            </a:r>
            <a:r>
              <a:rPr lang="en-US" sz="2000" b="1">
                <a:latin typeface="Times New Roman" pitchFamily="18" charset="0"/>
              </a:rPr>
              <a:t>x</a:t>
            </a:r>
            <a:r>
              <a:rPr lang="en-US" sz="2000">
                <a:latin typeface="Times New Roman" pitchFamily="18" charset="0"/>
              </a:rPr>
              <a:t>; </a:t>
            </a:r>
            <a:r>
              <a:rPr lang="en-US" sz="2000" b="1">
                <a:latin typeface="Times New Roman" pitchFamily="18" charset="0"/>
              </a:rPr>
              <a:t>θ</a:t>
            </a:r>
            <a:r>
              <a:rPr lang="en-US" sz="2000">
                <a:latin typeface="Times New Roman" pitchFamily="18" charset="0"/>
              </a:rPr>
              <a:t>) to find </a:t>
            </a:r>
            <a:r>
              <a:rPr lang="en-US" sz="2000" i="1">
                <a:latin typeface="Times New Roman" pitchFamily="18" charset="0"/>
              </a:rPr>
              <a:t>g</a:t>
            </a:r>
            <a:r>
              <a:rPr lang="en-US" sz="2000">
                <a:latin typeface="Times New Roman" pitchFamily="18" charset="0"/>
              </a:rPr>
              <a:t>(</a:t>
            </a:r>
            <a:r>
              <a:rPr lang="en-US" sz="2000" i="1">
                <a:latin typeface="Times New Roman" pitchFamily="18" charset="0"/>
              </a:rPr>
              <a:t>x</a:t>
            </a:r>
            <a:r>
              <a:rPr lang="en-US" sz="2000">
                <a:latin typeface="Times New Roman" pitchFamily="18" charset="0"/>
              </a:rPr>
              <a:t>). In practice, not given PDF ! Choose a suitable </a:t>
            </a:r>
            <a:r>
              <a:rPr lang="en-US" sz="2000" b="1">
                <a:latin typeface="Times New Roman" pitchFamily="18" charset="0"/>
              </a:rPr>
              <a:t>model</a:t>
            </a:r>
            <a:r>
              <a:rPr lang="en-US" sz="2000">
                <a:latin typeface="Times New Roman" pitchFamily="18" charset="0"/>
              </a:rPr>
              <a:t>: </a:t>
            </a:r>
          </a:p>
          <a:p>
            <a:pPr lvl="3">
              <a:buFont typeface="Wingdings" pitchFamily="2" charset="2"/>
              <a:buChar char="§"/>
            </a:pPr>
            <a:r>
              <a:rPr lang="en-US">
                <a:latin typeface="Times New Roman" pitchFamily="18" charset="0"/>
              </a:rPr>
              <a:t>Captures essence of reality</a:t>
            </a:r>
          </a:p>
          <a:p>
            <a:pPr lvl="3">
              <a:buFont typeface="Wingdings" pitchFamily="2" charset="2"/>
              <a:buChar char="§"/>
            </a:pPr>
            <a:r>
              <a:rPr lang="en-US">
                <a:latin typeface="Times New Roman" pitchFamily="18" charset="0"/>
              </a:rPr>
              <a:t>Leads to tractable answer</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r>
              <a:rPr lang="en-US"/>
              <a:t>		 </a:t>
            </a:r>
            <a:r>
              <a:rPr lang="en-US" sz="1200"/>
              <a:t> </a:t>
            </a:r>
            <a:fld id="{94B8F1FE-CB32-42F6-887C-E71EB186EF15}" type="slidenum">
              <a:rPr lang="en-US" sz="1200">
                <a:solidFill>
                  <a:srgbClr val="003399"/>
                </a:solidFill>
                <a:cs typeface="Times New Roman" pitchFamily="18" charset="0"/>
              </a:rPr>
              <a:pPr/>
              <a:t>60</a:t>
            </a:fld>
            <a:endParaRPr lang="en-US" sz="1200">
              <a:solidFill>
                <a:srgbClr val="003399"/>
              </a:solidFill>
            </a:endParaRPr>
          </a:p>
        </p:txBody>
      </p:sp>
      <p:sp>
        <p:nvSpPr>
          <p:cNvPr id="1152002" name="Rectangle 2"/>
          <p:cNvSpPr>
            <a:spLocks noGrp="1" noChangeArrowheads="1"/>
          </p:cNvSpPr>
          <p:nvPr>
            <p:ph type="title"/>
          </p:nvPr>
        </p:nvSpPr>
        <p:spPr/>
        <p:txBody>
          <a:bodyPr/>
          <a:lstStyle/>
          <a:p>
            <a:r>
              <a:rPr lang="en-US" sz="2800"/>
              <a:t>9.</a:t>
            </a:r>
            <a:r>
              <a:rPr lang="en-US" sz="2400"/>
              <a:t> </a:t>
            </a:r>
            <a:r>
              <a:rPr lang="en-US" sz="2800"/>
              <a:t>Linear Models (3)</a:t>
            </a:r>
          </a:p>
        </p:txBody>
      </p:sp>
      <p:sp>
        <p:nvSpPr>
          <p:cNvPr id="1152003" name="Rectangle 3"/>
          <p:cNvSpPr>
            <a:spLocks noGrp="1" noChangeArrowheads="1"/>
          </p:cNvSpPr>
          <p:nvPr>
            <p:ph type="body" idx="1"/>
          </p:nvPr>
        </p:nvSpPr>
        <p:spPr/>
        <p:txBody>
          <a:bodyPr/>
          <a:lstStyle/>
          <a:p>
            <a:r>
              <a:rPr lang="en-US" sz="2000" b="1" u="sng">
                <a:latin typeface="Times New Roman" pitchFamily="18" charset="0"/>
              </a:rPr>
              <a:t>MVUE for Linear Model</a:t>
            </a:r>
          </a:p>
          <a:p>
            <a:pPr>
              <a:buFont typeface="Wingdings" pitchFamily="2" charset="2"/>
              <a:buNone/>
            </a:pPr>
            <a:r>
              <a:rPr lang="en-US" sz="2000" b="1">
                <a:latin typeface="Times New Roman" pitchFamily="18" charset="0"/>
              </a:rPr>
              <a:t>	</a:t>
            </a:r>
            <a:r>
              <a:rPr lang="en-US" sz="2000" u="sng">
                <a:latin typeface="Times New Roman" pitchFamily="18" charset="0"/>
              </a:rPr>
              <a:t>Theorem</a:t>
            </a:r>
            <a:r>
              <a:rPr lang="en-US" sz="2000">
                <a:latin typeface="Times New Roman" pitchFamily="18" charset="0"/>
              </a:rPr>
              <a:t>: The MVUE for the General Linear Model and its covariance (i.e. its accuracy performance) are given by:</a:t>
            </a: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1000">
              <a:latin typeface="Times New Roman" pitchFamily="18" charset="0"/>
            </a:endParaRPr>
          </a:p>
          <a:p>
            <a:pPr>
              <a:buFont typeface="Wingdings" pitchFamily="2" charset="2"/>
              <a:buNone/>
            </a:pPr>
            <a:r>
              <a:rPr lang="en-US" sz="2000">
                <a:latin typeface="Times New Roman" pitchFamily="18" charset="0"/>
              </a:rPr>
              <a:t>	and achieves the CRLB.</a:t>
            </a:r>
            <a:endParaRPr lang="en-US" sz="1000">
              <a:latin typeface="Times New Roman" pitchFamily="18" charset="0"/>
            </a:endParaRPr>
          </a:p>
          <a:p>
            <a:pPr>
              <a:buFont typeface="Wingdings" pitchFamily="2" charset="2"/>
              <a:buNone/>
            </a:pPr>
            <a:r>
              <a:rPr lang="en-US">
                <a:latin typeface="Times New Roman" pitchFamily="18" charset="0"/>
              </a:rPr>
              <a:t>	</a:t>
            </a:r>
            <a:r>
              <a:rPr lang="en-US" sz="2000" u="sng">
                <a:latin typeface="Times New Roman" pitchFamily="18" charset="0"/>
              </a:rPr>
              <a:t>Proof</a:t>
            </a:r>
            <a:r>
              <a:rPr lang="en-US" sz="2000">
                <a:latin typeface="Times New Roman" pitchFamily="18" charset="0"/>
              </a:rPr>
              <a:t>: We’ll do this for the </a:t>
            </a:r>
            <a:r>
              <a:rPr lang="en-US" sz="2000" b="1">
                <a:latin typeface="Times New Roman" pitchFamily="18" charset="0"/>
              </a:rPr>
              <a:t>b</a:t>
            </a:r>
            <a:r>
              <a:rPr lang="en-US" sz="2000">
                <a:latin typeface="Times New Roman" pitchFamily="18" charset="0"/>
              </a:rPr>
              <a:t> = 0 case but it can easily be done for the more general case.</a:t>
            </a:r>
          </a:p>
          <a:p>
            <a:pPr>
              <a:buFont typeface="Wingdings" pitchFamily="2" charset="2"/>
              <a:buNone/>
            </a:pPr>
            <a:r>
              <a:rPr lang="en-US" sz="2000">
                <a:latin typeface="Times New Roman" pitchFamily="18" charset="0"/>
              </a:rPr>
              <a:t>	First we have that </a:t>
            </a:r>
            <a:r>
              <a:rPr lang="en-US" sz="2000" b="1">
                <a:latin typeface="Times New Roman" pitchFamily="18" charset="0"/>
              </a:rPr>
              <a:t>x </a:t>
            </a:r>
            <a:r>
              <a:rPr lang="en-US" sz="2000">
                <a:latin typeface="Times New Roman" pitchFamily="18" charset="0"/>
              </a:rPr>
              <a:t>~ </a:t>
            </a:r>
            <a:r>
              <a:rPr lang="en-US" sz="2000" i="1">
                <a:latin typeface="Times New Roman" pitchFamily="18" charset="0"/>
              </a:rPr>
              <a:t>N</a:t>
            </a:r>
            <a:r>
              <a:rPr lang="en-US" sz="2000">
                <a:latin typeface="Times New Roman" pitchFamily="18" charset="0"/>
              </a:rPr>
              <a:t>(</a:t>
            </a:r>
            <a:r>
              <a:rPr lang="en-US" sz="2000" b="1">
                <a:latin typeface="Times New Roman" pitchFamily="18" charset="0"/>
              </a:rPr>
              <a:t>Hθ</a:t>
            </a:r>
            <a:r>
              <a:rPr lang="en-US" sz="2000">
                <a:latin typeface="Times New Roman" pitchFamily="18" charset="0"/>
              </a:rPr>
              <a:t>, </a:t>
            </a:r>
            <a:r>
              <a:rPr lang="en-US" sz="2000" b="1">
                <a:latin typeface="Times New Roman" pitchFamily="18" charset="0"/>
              </a:rPr>
              <a:t>C</a:t>
            </a:r>
            <a:r>
              <a:rPr lang="en-US" sz="2000">
                <a:latin typeface="Times New Roman" pitchFamily="18" charset="0"/>
              </a:rPr>
              <a:t>) because:</a:t>
            </a:r>
          </a:p>
          <a:p>
            <a:pPr>
              <a:buFont typeface="Wingdings" pitchFamily="2" charset="2"/>
              <a:buNone/>
            </a:pPr>
            <a:endParaRPr lang="en-US" sz="2000">
              <a:latin typeface="Times New Roman" pitchFamily="18" charset="0"/>
            </a:endParaRPr>
          </a:p>
          <a:p>
            <a:endParaRPr lang="en-US" sz="2000">
              <a:latin typeface="Times New Roman" pitchFamily="18" charset="0"/>
            </a:endParaRPr>
          </a:p>
          <a:p>
            <a:endParaRPr lang="en-US"/>
          </a:p>
        </p:txBody>
      </p:sp>
      <p:pic>
        <p:nvPicPr>
          <p:cNvPr id="1152004" name="Picture 4"/>
          <p:cNvPicPr>
            <a:picLocks noChangeAspect="1" noChangeArrowheads="1"/>
          </p:cNvPicPr>
          <p:nvPr/>
        </p:nvPicPr>
        <p:blipFill>
          <a:blip r:embed="rId2" cstate="print"/>
          <a:srcRect/>
          <a:stretch>
            <a:fillRect/>
          </a:stretch>
        </p:blipFill>
        <p:spPr bwMode="auto">
          <a:xfrm>
            <a:off x="2743200" y="1981200"/>
            <a:ext cx="3838575" cy="679450"/>
          </a:xfrm>
          <a:prstGeom prst="rect">
            <a:avLst/>
          </a:prstGeom>
          <a:noFill/>
          <a:ln w="9525">
            <a:noFill/>
            <a:miter lim="800000"/>
            <a:headEnd/>
            <a:tailEnd/>
          </a:ln>
          <a:effectLst/>
        </p:spPr>
      </p:pic>
      <p:pic>
        <p:nvPicPr>
          <p:cNvPr id="1152005" name="Picture 5"/>
          <p:cNvPicPr>
            <a:picLocks noChangeAspect="1" noChangeArrowheads="1"/>
          </p:cNvPicPr>
          <p:nvPr/>
        </p:nvPicPr>
        <p:blipFill>
          <a:blip r:embed="rId3" cstate="print"/>
          <a:srcRect/>
          <a:stretch>
            <a:fillRect/>
          </a:stretch>
        </p:blipFill>
        <p:spPr bwMode="auto">
          <a:xfrm>
            <a:off x="3733800" y="2819400"/>
            <a:ext cx="1862138" cy="633413"/>
          </a:xfrm>
          <a:prstGeom prst="rect">
            <a:avLst/>
          </a:prstGeom>
          <a:noFill/>
          <a:ln w="9525">
            <a:noFill/>
            <a:miter lim="800000"/>
            <a:headEnd/>
            <a:tailEnd/>
          </a:ln>
          <a:effectLst/>
        </p:spPr>
      </p:pic>
      <p:pic>
        <p:nvPicPr>
          <p:cNvPr id="1152006" name="Picture 6"/>
          <p:cNvPicPr>
            <a:picLocks noChangeAspect="1" noChangeArrowheads="1"/>
          </p:cNvPicPr>
          <p:nvPr/>
        </p:nvPicPr>
        <p:blipFill>
          <a:blip r:embed="rId4" cstate="print"/>
          <a:srcRect/>
          <a:stretch>
            <a:fillRect/>
          </a:stretch>
        </p:blipFill>
        <p:spPr bwMode="auto">
          <a:xfrm>
            <a:off x="2057400" y="5181600"/>
            <a:ext cx="5257800" cy="9223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r>
              <a:rPr lang="en-US"/>
              <a:t>		 </a:t>
            </a:r>
            <a:r>
              <a:rPr lang="en-US" sz="1200"/>
              <a:t> </a:t>
            </a:r>
            <a:fld id="{A5BA82BE-0258-4ED0-A4D7-6C5DA9700756}" type="slidenum">
              <a:rPr lang="en-US" sz="1200">
                <a:solidFill>
                  <a:srgbClr val="003399"/>
                </a:solidFill>
                <a:cs typeface="Times New Roman" pitchFamily="18" charset="0"/>
              </a:rPr>
              <a:pPr/>
              <a:t>61</a:t>
            </a:fld>
            <a:endParaRPr lang="en-US" sz="1200">
              <a:solidFill>
                <a:srgbClr val="003399"/>
              </a:solidFill>
            </a:endParaRPr>
          </a:p>
        </p:txBody>
      </p:sp>
      <p:sp>
        <p:nvSpPr>
          <p:cNvPr id="1153026" name="Rectangle 2"/>
          <p:cNvSpPr>
            <a:spLocks noGrp="1" noChangeArrowheads="1"/>
          </p:cNvSpPr>
          <p:nvPr>
            <p:ph type="title"/>
          </p:nvPr>
        </p:nvSpPr>
        <p:spPr/>
        <p:txBody>
          <a:bodyPr/>
          <a:lstStyle/>
          <a:p>
            <a:r>
              <a:rPr lang="en-US" sz="2800"/>
              <a:t>9.</a:t>
            </a:r>
            <a:r>
              <a:rPr lang="en-US" sz="2400"/>
              <a:t> </a:t>
            </a:r>
            <a:r>
              <a:rPr lang="en-US" sz="2800"/>
              <a:t>Linear Models (4)</a:t>
            </a:r>
          </a:p>
        </p:txBody>
      </p:sp>
      <p:sp>
        <p:nvSpPr>
          <p:cNvPr id="1153027" name="Rectangle 3"/>
          <p:cNvSpPr>
            <a:spLocks noGrp="1" noChangeArrowheads="1"/>
          </p:cNvSpPr>
          <p:nvPr>
            <p:ph type="body" idx="1"/>
          </p:nvPr>
        </p:nvSpPr>
        <p:spPr/>
        <p:txBody>
          <a:bodyPr/>
          <a:lstStyle/>
          <a:p>
            <a:pPr>
              <a:buFont typeface="Wingdings" pitchFamily="2" charset="2"/>
              <a:buNone/>
            </a:pPr>
            <a:r>
              <a:rPr lang="en-US" sz="2000">
                <a:latin typeface="Times New Roman" pitchFamily="18" charset="0"/>
              </a:rPr>
              <a:t>Recalling CRLB theorem, look at the partial of LLF:</a:t>
            </a:r>
          </a:p>
          <a:p>
            <a:endParaRPr lang="en-US"/>
          </a:p>
        </p:txBody>
      </p:sp>
      <p:pic>
        <p:nvPicPr>
          <p:cNvPr id="1153029" name="Picture 5"/>
          <p:cNvPicPr>
            <a:picLocks noChangeAspect="1" noChangeArrowheads="1"/>
          </p:cNvPicPr>
          <p:nvPr/>
        </p:nvPicPr>
        <p:blipFill>
          <a:blip r:embed="rId2" cstate="print"/>
          <a:srcRect/>
          <a:stretch>
            <a:fillRect/>
          </a:stretch>
        </p:blipFill>
        <p:spPr bwMode="auto">
          <a:xfrm>
            <a:off x="914400" y="1265238"/>
            <a:ext cx="7534275" cy="2270125"/>
          </a:xfrm>
          <a:prstGeom prst="rect">
            <a:avLst/>
          </a:prstGeom>
          <a:noFill/>
          <a:ln w="9525">
            <a:noFill/>
            <a:miter lim="800000"/>
            <a:headEnd/>
            <a:tailEnd/>
          </a:ln>
          <a:effectLst/>
        </p:spPr>
      </p:pic>
      <p:pic>
        <p:nvPicPr>
          <p:cNvPr id="1153030" name="Picture 6"/>
          <p:cNvPicPr>
            <a:picLocks noChangeAspect="1" noChangeArrowheads="1"/>
          </p:cNvPicPr>
          <p:nvPr/>
        </p:nvPicPr>
        <p:blipFill>
          <a:blip r:embed="rId3" cstate="print"/>
          <a:srcRect/>
          <a:stretch>
            <a:fillRect/>
          </a:stretch>
        </p:blipFill>
        <p:spPr bwMode="auto">
          <a:xfrm>
            <a:off x="1219200" y="3505200"/>
            <a:ext cx="6934200" cy="25828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r>
              <a:rPr lang="en-US"/>
              <a:t>		 </a:t>
            </a:r>
            <a:r>
              <a:rPr lang="en-US" sz="1200"/>
              <a:t> </a:t>
            </a:r>
            <a:fld id="{12CABCD8-956F-498C-A644-32FA4D17563A}" type="slidenum">
              <a:rPr lang="en-US" sz="1200">
                <a:solidFill>
                  <a:srgbClr val="003399"/>
                </a:solidFill>
                <a:cs typeface="Times New Roman" pitchFamily="18" charset="0"/>
              </a:rPr>
              <a:pPr/>
              <a:t>62</a:t>
            </a:fld>
            <a:endParaRPr lang="en-US" sz="1200">
              <a:solidFill>
                <a:srgbClr val="003399"/>
              </a:solidFill>
            </a:endParaRPr>
          </a:p>
        </p:txBody>
      </p:sp>
      <p:sp>
        <p:nvSpPr>
          <p:cNvPr id="1154050" name="Rectangle 2"/>
          <p:cNvSpPr>
            <a:spLocks noGrp="1" noChangeArrowheads="1"/>
          </p:cNvSpPr>
          <p:nvPr>
            <p:ph type="title"/>
          </p:nvPr>
        </p:nvSpPr>
        <p:spPr/>
        <p:txBody>
          <a:bodyPr/>
          <a:lstStyle/>
          <a:p>
            <a:r>
              <a:rPr lang="en-US" sz="2800"/>
              <a:t>9.</a:t>
            </a:r>
            <a:r>
              <a:rPr lang="en-US" sz="2400"/>
              <a:t> </a:t>
            </a:r>
            <a:r>
              <a:rPr lang="en-US" sz="2800"/>
              <a:t>Linear Models (5)</a:t>
            </a:r>
          </a:p>
        </p:txBody>
      </p:sp>
      <p:sp>
        <p:nvSpPr>
          <p:cNvPr id="1154051" name="Rectangle 3"/>
          <p:cNvSpPr>
            <a:spLocks noGrp="1" noChangeArrowheads="1"/>
          </p:cNvSpPr>
          <p:nvPr>
            <p:ph type="body" idx="1"/>
          </p:nvPr>
        </p:nvSpPr>
        <p:spPr/>
        <p:txBody>
          <a:bodyPr/>
          <a:lstStyle/>
          <a:p>
            <a:pPr>
              <a:buFont typeface="Wingdings" pitchFamily="2" charset="2"/>
              <a:buNone/>
            </a:pPr>
            <a:r>
              <a:rPr lang="en-US" sz="2000" u="sng">
                <a:latin typeface="Times New Roman" pitchFamily="18" charset="0"/>
              </a:rPr>
              <a:t>Example</a:t>
            </a:r>
            <a:r>
              <a:rPr lang="en-US" sz="2000">
                <a:latin typeface="Times New Roman" pitchFamily="18" charset="0"/>
              </a:rPr>
              <a:t>:</a:t>
            </a:r>
            <a:r>
              <a:rPr lang="en-US" sz="2000" b="1">
                <a:latin typeface="Times New Roman" pitchFamily="18" charset="0"/>
              </a:rPr>
              <a:t> System Identification</a:t>
            </a:r>
          </a:p>
          <a:p>
            <a:endParaRPr lang="en-US" sz="2000" b="1">
              <a:latin typeface="Times New Roman" pitchFamily="18" charset="0"/>
            </a:endParaRPr>
          </a:p>
          <a:p>
            <a:endParaRPr lang="en-US" sz="2000" b="1">
              <a:latin typeface="Times New Roman" pitchFamily="18" charset="0"/>
            </a:endParaRPr>
          </a:p>
          <a:p>
            <a:endParaRPr lang="en-US" sz="2000" b="1">
              <a:latin typeface="Times New Roman" pitchFamily="18" charset="0"/>
            </a:endParaRPr>
          </a:p>
          <a:p>
            <a:endParaRPr lang="en-US" sz="2000" b="1">
              <a:latin typeface="Times New Roman" pitchFamily="18" charset="0"/>
            </a:endParaRPr>
          </a:p>
          <a:p>
            <a:endParaRPr lang="en-US" sz="2000" b="1">
              <a:latin typeface="Times New Roman" pitchFamily="18" charset="0"/>
            </a:endParaRPr>
          </a:p>
          <a:p>
            <a:endParaRPr lang="en-US" sz="2000" b="1">
              <a:latin typeface="Times New Roman" pitchFamily="18" charset="0"/>
            </a:endParaRPr>
          </a:p>
          <a:p>
            <a:pPr>
              <a:buFont typeface="Wingdings" pitchFamily="2" charset="2"/>
              <a:buNone/>
            </a:pPr>
            <a:r>
              <a:rPr lang="en-US" sz="2000">
                <a:latin typeface="Times New Roman" pitchFamily="18" charset="0"/>
              </a:rPr>
              <a:t>	In many applications: assume that the system is FIR (length </a:t>
            </a:r>
            <a:r>
              <a:rPr lang="en-US" sz="2000" i="1">
                <a:latin typeface="Times New Roman" pitchFamily="18" charset="0"/>
              </a:rPr>
              <a:t>p</a:t>
            </a:r>
            <a:r>
              <a:rPr lang="en-US" sz="2000">
                <a:latin typeface="Times New Roman" pitchFamily="18" charset="0"/>
              </a:rPr>
              <a:t>)</a:t>
            </a:r>
          </a:p>
          <a:p>
            <a:endParaRPr lang="en-US" sz="2000">
              <a:latin typeface="Times New Roman" pitchFamily="18" charset="0"/>
            </a:endParaRPr>
          </a:p>
          <a:p>
            <a:endParaRPr lang="en-US" sz="2000">
              <a:latin typeface="Times New Roman" pitchFamily="18" charset="0"/>
            </a:endParaRPr>
          </a:p>
        </p:txBody>
      </p:sp>
      <p:pic>
        <p:nvPicPr>
          <p:cNvPr id="1154052" name="Picture 4"/>
          <p:cNvPicPr>
            <a:picLocks noChangeAspect="1" noChangeArrowheads="1"/>
          </p:cNvPicPr>
          <p:nvPr/>
        </p:nvPicPr>
        <p:blipFill>
          <a:blip r:embed="rId2" cstate="print"/>
          <a:srcRect/>
          <a:stretch>
            <a:fillRect/>
          </a:stretch>
        </p:blipFill>
        <p:spPr bwMode="auto">
          <a:xfrm>
            <a:off x="1752600" y="1371600"/>
            <a:ext cx="5962650" cy="1754188"/>
          </a:xfrm>
          <a:prstGeom prst="rect">
            <a:avLst/>
          </a:prstGeom>
          <a:noFill/>
          <a:ln w="9525">
            <a:noFill/>
            <a:miter lim="800000"/>
            <a:headEnd/>
            <a:tailEnd/>
          </a:ln>
          <a:effectLst/>
        </p:spPr>
      </p:pic>
      <p:pic>
        <p:nvPicPr>
          <p:cNvPr id="1154053" name="Picture 5"/>
          <p:cNvPicPr>
            <a:picLocks noChangeAspect="1" noChangeArrowheads="1"/>
          </p:cNvPicPr>
          <p:nvPr/>
        </p:nvPicPr>
        <p:blipFill>
          <a:blip r:embed="rId3" cstate="print"/>
          <a:srcRect/>
          <a:stretch>
            <a:fillRect/>
          </a:stretch>
        </p:blipFill>
        <p:spPr bwMode="auto">
          <a:xfrm>
            <a:off x="1676400" y="3835400"/>
            <a:ext cx="6477000" cy="195580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r>
              <a:rPr lang="en-US"/>
              <a:t>		 </a:t>
            </a:r>
            <a:r>
              <a:rPr lang="en-US" sz="1200"/>
              <a:t> </a:t>
            </a:r>
            <a:fld id="{AAA9F855-CA1E-429C-8F89-E5F755E40DCF}" type="slidenum">
              <a:rPr lang="en-US" sz="1200">
                <a:solidFill>
                  <a:srgbClr val="003399"/>
                </a:solidFill>
                <a:cs typeface="Times New Roman" pitchFamily="18" charset="0"/>
              </a:rPr>
              <a:pPr/>
              <a:t>63</a:t>
            </a:fld>
            <a:endParaRPr lang="en-US" sz="1200">
              <a:solidFill>
                <a:srgbClr val="003399"/>
              </a:solidFill>
            </a:endParaRPr>
          </a:p>
        </p:txBody>
      </p:sp>
      <p:sp>
        <p:nvSpPr>
          <p:cNvPr id="1155074" name="Rectangle 2"/>
          <p:cNvSpPr>
            <a:spLocks noGrp="1" noChangeArrowheads="1"/>
          </p:cNvSpPr>
          <p:nvPr>
            <p:ph type="title"/>
          </p:nvPr>
        </p:nvSpPr>
        <p:spPr/>
        <p:txBody>
          <a:bodyPr/>
          <a:lstStyle/>
          <a:p>
            <a:r>
              <a:rPr lang="en-US" sz="2800"/>
              <a:t>9.</a:t>
            </a:r>
            <a:r>
              <a:rPr lang="en-US" sz="2400"/>
              <a:t> </a:t>
            </a:r>
            <a:r>
              <a:rPr lang="en-US" sz="2800"/>
              <a:t>Linear Models (6)</a:t>
            </a:r>
          </a:p>
        </p:txBody>
      </p:sp>
      <p:sp>
        <p:nvSpPr>
          <p:cNvPr id="1155075" name="Rectangle 3"/>
          <p:cNvSpPr>
            <a:spLocks noGrp="1" noChangeArrowheads="1"/>
          </p:cNvSpPr>
          <p:nvPr>
            <p:ph type="body" idx="1"/>
          </p:nvPr>
        </p:nvSpPr>
        <p:spPr/>
        <p:txBody>
          <a:bodyPr/>
          <a:lstStyle/>
          <a:p>
            <a:pPr>
              <a:buFont typeface="Wingdings" pitchFamily="2" charset="2"/>
              <a:buNone/>
            </a:pPr>
            <a:r>
              <a:rPr lang="en-US" sz="2000">
                <a:latin typeface="Times New Roman" pitchFamily="18" charset="0"/>
              </a:rPr>
              <a:t>Write FIR convolution in matrix form:</a:t>
            </a: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r>
              <a:rPr lang="en-US" sz="2000">
                <a:latin typeface="Times New Roman" pitchFamily="18" charset="0"/>
              </a:rPr>
              <a:t>The Theorem for the Linear Model says:</a:t>
            </a:r>
          </a:p>
          <a:p>
            <a:pPr>
              <a:buFont typeface="Wingdings" pitchFamily="2" charset="2"/>
              <a:buNone/>
            </a:pPr>
            <a:endParaRPr lang="en-US" sz="2000">
              <a:latin typeface="Times New Roman" pitchFamily="18" charset="0"/>
            </a:endParaRPr>
          </a:p>
          <a:p>
            <a:pPr>
              <a:buFont typeface="Wingdings" pitchFamily="2" charset="2"/>
              <a:buNone/>
            </a:pPr>
            <a:r>
              <a:rPr lang="en-US" sz="2000">
                <a:latin typeface="Times New Roman" pitchFamily="18" charset="0"/>
              </a:rPr>
              <a:t>and achieves the CRLB.</a:t>
            </a:r>
            <a:endParaRPr lang="en-US"/>
          </a:p>
        </p:txBody>
      </p:sp>
      <p:pic>
        <p:nvPicPr>
          <p:cNvPr id="1155076" name="Picture 4"/>
          <p:cNvPicPr>
            <a:picLocks noChangeAspect="1" noChangeArrowheads="1"/>
          </p:cNvPicPr>
          <p:nvPr/>
        </p:nvPicPr>
        <p:blipFill>
          <a:blip r:embed="rId2" cstate="print"/>
          <a:srcRect/>
          <a:stretch>
            <a:fillRect/>
          </a:stretch>
        </p:blipFill>
        <p:spPr bwMode="auto">
          <a:xfrm>
            <a:off x="762000" y="1295400"/>
            <a:ext cx="7620000" cy="3319463"/>
          </a:xfrm>
          <a:prstGeom prst="rect">
            <a:avLst/>
          </a:prstGeom>
          <a:noFill/>
          <a:ln w="9525">
            <a:noFill/>
            <a:miter lim="800000"/>
            <a:headEnd/>
            <a:tailEnd/>
          </a:ln>
          <a:effectLst/>
        </p:spPr>
      </p:pic>
      <p:pic>
        <p:nvPicPr>
          <p:cNvPr id="1155077" name="Picture 5"/>
          <p:cNvPicPr>
            <a:picLocks noChangeAspect="1" noChangeArrowheads="1"/>
          </p:cNvPicPr>
          <p:nvPr/>
        </p:nvPicPr>
        <p:blipFill>
          <a:blip r:embed="rId3" cstate="print"/>
          <a:srcRect/>
          <a:stretch>
            <a:fillRect/>
          </a:stretch>
        </p:blipFill>
        <p:spPr bwMode="auto">
          <a:xfrm>
            <a:off x="5029200" y="4687888"/>
            <a:ext cx="2247900" cy="646112"/>
          </a:xfrm>
          <a:prstGeom prst="rect">
            <a:avLst/>
          </a:prstGeom>
          <a:noFill/>
          <a:ln w="9525">
            <a:noFill/>
            <a:miter lim="800000"/>
            <a:headEnd/>
            <a:tailEnd/>
          </a:ln>
          <a:effectLst/>
        </p:spPr>
      </p:pic>
      <p:pic>
        <p:nvPicPr>
          <p:cNvPr id="1155078" name="Picture 6"/>
          <p:cNvPicPr>
            <a:picLocks noChangeAspect="1" noChangeArrowheads="1"/>
          </p:cNvPicPr>
          <p:nvPr/>
        </p:nvPicPr>
        <p:blipFill>
          <a:blip r:embed="rId4" cstate="print"/>
          <a:srcRect/>
          <a:stretch>
            <a:fillRect/>
          </a:stretch>
        </p:blipFill>
        <p:spPr bwMode="auto">
          <a:xfrm>
            <a:off x="5257800" y="5318125"/>
            <a:ext cx="1828800" cy="647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a:t>
            </a:r>
            <a:r>
              <a:rPr lang="en-US" sz="1200"/>
              <a:t> </a:t>
            </a:r>
            <a:fld id="{D0AF067C-7347-4088-B570-510B54AC0FDC}" type="slidenum">
              <a:rPr lang="en-US" sz="1200">
                <a:solidFill>
                  <a:srgbClr val="003399"/>
                </a:solidFill>
                <a:cs typeface="Times New Roman" pitchFamily="18" charset="0"/>
              </a:rPr>
              <a:pPr/>
              <a:t>64</a:t>
            </a:fld>
            <a:endParaRPr lang="en-US" sz="1200">
              <a:solidFill>
                <a:srgbClr val="003399"/>
              </a:solidFill>
            </a:endParaRPr>
          </a:p>
        </p:txBody>
      </p:sp>
      <p:sp>
        <p:nvSpPr>
          <p:cNvPr id="1156098" name="Rectangle 2"/>
          <p:cNvSpPr>
            <a:spLocks noGrp="1" noChangeArrowheads="1"/>
          </p:cNvSpPr>
          <p:nvPr>
            <p:ph type="title"/>
          </p:nvPr>
        </p:nvSpPr>
        <p:spPr/>
        <p:txBody>
          <a:bodyPr/>
          <a:lstStyle/>
          <a:p>
            <a:r>
              <a:rPr lang="en-US" sz="2800"/>
              <a:t>9. Best Linear Unbiased Estimate (BLUE) (1)</a:t>
            </a:r>
          </a:p>
        </p:txBody>
      </p:sp>
      <p:sp>
        <p:nvSpPr>
          <p:cNvPr id="1156099" name="Rectangle 3"/>
          <p:cNvSpPr>
            <a:spLocks noGrp="1" noChangeArrowheads="1"/>
          </p:cNvSpPr>
          <p:nvPr>
            <p:ph type="body" idx="1"/>
          </p:nvPr>
        </p:nvSpPr>
        <p:spPr/>
        <p:txBody>
          <a:bodyPr/>
          <a:lstStyle/>
          <a:p>
            <a:pPr>
              <a:lnSpc>
                <a:spcPct val="90000"/>
              </a:lnSpc>
            </a:pPr>
            <a:r>
              <a:rPr lang="en-US" sz="2000" b="1" u="sng">
                <a:latin typeface="Times New Roman" pitchFamily="18" charset="0"/>
              </a:rPr>
              <a:t>Motivation for BLUE</a:t>
            </a:r>
            <a:r>
              <a:rPr lang="en-US" sz="2000" b="1">
                <a:latin typeface="Times New Roman" pitchFamily="18" charset="0"/>
              </a:rPr>
              <a:t>:</a:t>
            </a:r>
          </a:p>
          <a:p>
            <a:pPr>
              <a:lnSpc>
                <a:spcPct val="90000"/>
              </a:lnSpc>
              <a:buFont typeface="Wingdings" pitchFamily="2" charset="2"/>
              <a:buNone/>
            </a:pPr>
            <a:r>
              <a:rPr lang="en-US" sz="2000" b="1"/>
              <a:t>	</a:t>
            </a:r>
            <a:r>
              <a:rPr lang="en-US" sz="2000">
                <a:latin typeface="Times New Roman" pitchFamily="18" charset="0"/>
              </a:rPr>
              <a:t>Except for Linear Model case, the optimal MVU estimator might:</a:t>
            </a:r>
          </a:p>
          <a:p>
            <a:pPr>
              <a:lnSpc>
                <a:spcPct val="90000"/>
              </a:lnSpc>
              <a:buFont typeface="Wingdings" pitchFamily="2" charset="2"/>
              <a:buNone/>
            </a:pPr>
            <a:r>
              <a:rPr lang="en-US" sz="2000">
                <a:latin typeface="Times New Roman" pitchFamily="18" charset="0"/>
              </a:rPr>
              <a:t>		1. not even exist</a:t>
            </a:r>
          </a:p>
          <a:p>
            <a:pPr>
              <a:lnSpc>
                <a:spcPct val="90000"/>
              </a:lnSpc>
              <a:buFont typeface="Wingdings" pitchFamily="2" charset="2"/>
              <a:buNone/>
            </a:pPr>
            <a:r>
              <a:rPr lang="en-US" sz="2000">
                <a:latin typeface="Times New Roman" pitchFamily="18" charset="0"/>
              </a:rPr>
              <a:t>		2. be difficult or impossible to find</a:t>
            </a:r>
          </a:p>
          <a:p>
            <a:pPr>
              <a:lnSpc>
                <a:spcPct val="90000"/>
              </a:lnSpc>
              <a:buFont typeface="Wingdings" pitchFamily="2" charset="2"/>
              <a:buNone/>
            </a:pPr>
            <a:r>
              <a:rPr lang="en-US" sz="2000">
                <a:latin typeface="Times New Roman" pitchFamily="18" charset="0"/>
                <a:sym typeface="Symbol" pitchFamily="18" charset="2"/>
              </a:rPr>
              <a:t>		</a:t>
            </a:r>
            <a:r>
              <a:rPr lang="en-US" sz="2000">
                <a:latin typeface="Times New Roman" pitchFamily="18" charset="0"/>
              </a:rPr>
              <a:t> Resort to a </a:t>
            </a:r>
            <a:r>
              <a:rPr lang="en-US" sz="2000" b="1">
                <a:latin typeface="Times New Roman" pitchFamily="18" charset="0"/>
              </a:rPr>
              <a:t>sub-optimal estimate</a:t>
            </a:r>
            <a:r>
              <a:rPr lang="en-US" sz="2000">
                <a:latin typeface="Times New Roman" pitchFamily="18" charset="0"/>
              </a:rPr>
              <a:t>.</a:t>
            </a:r>
          </a:p>
          <a:p>
            <a:pPr>
              <a:lnSpc>
                <a:spcPct val="90000"/>
              </a:lnSpc>
              <a:buFont typeface="Wingdings" pitchFamily="2" charset="2"/>
              <a:buNone/>
            </a:pPr>
            <a:r>
              <a:rPr lang="en-US" sz="2000">
                <a:latin typeface="Times New Roman" pitchFamily="18" charset="0"/>
              </a:rPr>
              <a:t>	</a:t>
            </a:r>
            <a:r>
              <a:rPr lang="en-US" sz="2000" b="1">
                <a:latin typeface="Times New Roman" pitchFamily="18" charset="0"/>
              </a:rPr>
              <a:t>BLUE</a:t>
            </a:r>
            <a:r>
              <a:rPr lang="en-US" sz="2000">
                <a:latin typeface="Times New Roman" pitchFamily="18" charset="0"/>
              </a:rPr>
              <a:t> is one such </a:t>
            </a:r>
            <a:r>
              <a:rPr lang="en-US" sz="2000" b="1">
                <a:latin typeface="Times New Roman" pitchFamily="18" charset="0"/>
              </a:rPr>
              <a:t>sub-optimal estimate</a:t>
            </a:r>
            <a:r>
              <a:rPr lang="en-US" sz="2000">
                <a:latin typeface="Times New Roman" pitchFamily="18" charset="0"/>
              </a:rPr>
              <a:t>.</a:t>
            </a:r>
          </a:p>
          <a:p>
            <a:pPr>
              <a:lnSpc>
                <a:spcPct val="90000"/>
              </a:lnSpc>
              <a:buFont typeface="Wingdings" pitchFamily="2" charset="2"/>
              <a:buNone/>
            </a:pPr>
            <a:r>
              <a:rPr lang="en-US" sz="2800"/>
              <a:t>	</a:t>
            </a:r>
            <a:r>
              <a:rPr lang="en-US" sz="2000" u="sng">
                <a:latin typeface="Times New Roman" pitchFamily="18" charset="0"/>
              </a:rPr>
              <a:t>Idea for BLUE</a:t>
            </a:r>
            <a:r>
              <a:rPr lang="en-US" sz="2000">
                <a:latin typeface="Times New Roman" pitchFamily="18" charset="0"/>
              </a:rPr>
              <a:t>:</a:t>
            </a:r>
          </a:p>
          <a:p>
            <a:pPr>
              <a:lnSpc>
                <a:spcPct val="90000"/>
              </a:lnSpc>
              <a:buFont typeface="Wingdings" pitchFamily="2" charset="2"/>
              <a:buNone/>
            </a:pPr>
            <a:r>
              <a:rPr lang="en-US" sz="2000">
                <a:latin typeface="Times New Roman" pitchFamily="18" charset="0"/>
              </a:rPr>
              <a:t>		1. Restrict estimate to be linear in data </a:t>
            </a:r>
            <a:r>
              <a:rPr lang="en-US" sz="2000" b="1">
                <a:latin typeface="Times New Roman" pitchFamily="18" charset="0"/>
              </a:rPr>
              <a:t>x</a:t>
            </a:r>
          </a:p>
          <a:p>
            <a:pPr>
              <a:lnSpc>
                <a:spcPct val="90000"/>
              </a:lnSpc>
              <a:buFont typeface="Wingdings" pitchFamily="2" charset="2"/>
              <a:buNone/>
            </a:pPr>
            <a:r>
              <a:rPr lang="en-US" sz="2000">
                <a:latin typeface="Times New Roman" pitchFamily="18" charset="0"/>
              </a:rPr>
              <a:t>		2. Restrict estimate to be unbiased</a:t>
            </a:r>
          </a:p>
          <a:p>
            <a:pPr>
              <a:lnSpc>
                <a:spcPct val="90000"/>
              </a:lnSpc>
              <a:buFont typeface="Wingdings" pitchFamily="2" charset="2"/>
              <a:buNone/>
            </a:pPr>
            <a:r>
              <a:rPr lang="en-US" sz="2000">
                <a:latin typeface="Times New Roman" pitchFamily="18" charset="0"/>
              </a:rPr>
              <a:t>		3. Find the best one (i.e. with minimum variance)</a:t>
            </a:r>
          </a:p>
          <a:p>
            <a:pPr>
              <a:lnSpc>
                <a:spcPct val="90000"/>
              </a:lnSpc>
              <a:buFont typeface="Wingdings" pitchFamily="2" charset="2"/>
              <a:buNone/>
            </a:pPr>
            <a:endParaRPr lang="en-US" sz="1000">
              <a:latin typeface="Times New Roman" pitchFamily="18" charset="0"/>
            </a:endParaRPr>
          </a:p>
          <a:p>
            <a:pPr>
              <a:lnSpc>
                <a:spcPct val="90000"/>
              </a:lnSpc>
              <a:buFont typeface="Wingdings" pitchFamily="2" charset="2"/>
              <a:buNone/>
            </a:pPr>
            <a:r>
              <a:rPr lang="en-US" sz="1800">
                <a:latin typeface="Times New Roman" pitchFamily="18" charset="0"/>
              </a:rPr>
              <a:t>	</a:t>
            </a:r>
            <a:r>
              <a:rPr lang="en-US" sz="2000" u="sng">
                <a:latin typeface="Times New Roman" pitchFamily="18" charset="0"/>
              </a:rPr>
              <a:t>Advantage of BLUE</a:t>
            </a:r>
            <a:r>
              <a:rPr lang="en-US" sz="2000">
                <a:latin typeface="Times New Roman" pitchFamily="18" charset="0"/>
              </a:rPr>
              <a:t>: Needs only mean and covariance of PDF.</a:t>
            </a:r>
          </a:p>
          <a:p>
            <a:pPr>
              <a:lnSpc>
                <a:spcPct val="90000"/>
              </a:lnSpc>
              <a:buFont typeface="Wingdings" pitchFamily="2" charset="2"/>
              <a:buNone/>
            </a:pPr>
            <a:r>
              <a:rPr lang="en-US" sz="2800"/>
              <a:t>	</a:t>
            </a:r>
            <a:r>
              <a:rPr lang="en-US" sz="2000" u="sng">
                <a:latin typeface="Times New Roman" pitchFamily="18" charset="0"/>
              </a:rPr>
              <a:t>Disadvantages of BLUE</a:t>
            </a:r>
            <a:r>
              <a:rPr lang="en-US" sz="2000">
                <a:latin typeface="Times New Roman" pitchFamily="18" charset="0"/>
              </a:rPr>
              <a:t>:</a:t>
            </a:r>
          </a:p>
          <a:p>
            <a:pPr>
              <a:lnSpc>
                <a:spcPct val="90000"/>
              </a:lnSpc>
              <a:buFont typeface="Wingdings" pitchFamily="2" charset="2"/>
              <a:buNone/>
            </a:pPr>
            <a:r>
              <a:rPr lang="en-US" sz="2000">
                <a:latin typeface="Times New Roman" pitchFamily="18" charset="0"/>
              </a:rPr>
              <a:t>		1. Sub-optimal (in general)</a:t>
            </a:r>
          </a:p>
          <a:p>
            <a:pPr>
              <a:lnSpc>
                <a:spcPct val="90000"/>
              </a:lnSpc>
              <a:buFont typeface="Wingdings" pitchFamily="2" charset="2"/>
              <a:buNone/>
            </a:pPr>
            <a:r>
              <a:rPr lang="en-US" sz="2000">
                <a:latin typeface="Times New Roman" pitchFamily="18" charset="0"/>
              </a:rPr>
              <a:t>		2. Sometimes totally inappropriate </a:t>
            </a:r>
            <a:endParaRPr lang="en-US" sz="28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half" idx="10"/>
          </p:nvPr>
        </p:nvSpPr>
        <p:spPr/>
        <p:txBody>
          <a:bodyPr/>
          <a:lstStyle/>
          <a:p>
            <a:r>
              <a:rPr lang="en-US"/>
              <a:t>		 </a:t>
            </a:r>
            <a:r>
              <a:rPr lang="en-US" sz="1200"/>
              <a:t> </a:t>
            </a:r>
            <a:fld id="{4FDDB809-DCCA-4FF7-ABE5-57C61A98582C}" type="slidenum">
              <a:rPr lang="en-US" sz="1200">
                <a:solidFill>
                  <a:srgbClr val="003399"/>
                </a:solidFill>
                <a:cs typeface="Times New Roman" pitchFamily="18" charset="0"/>
              </a:rPr>
              <a:pPr/>
              <a:t>65</a:t>
            </a:fld>
            <a:endParaRPr lang="en-US" sz="1200">
              <a:solidFill>
                <a:srgbClr val="003399"/>
              </a:solidFill>
            </a:endParaRPr>
          </a:p>
        </p:txBody>
      </p:sp>
      <p:sp>
        <p:nvSpPr>
          <p:cNvPr id="1157128" name="Rectangle 8"/>
          <p:cNvSpPr>
            <a:spLocks noGrp="1" noChangeArrowheads="1"/>
          </p:cNvSpPr>
          <p:nvPr>
            <p:ph type="title"/>
          </p:nvPr>
        </p:nvSpPr>
        <p:spPr/>
        <p:txBody>
          <a:bodyPr/>
          <a:lstStyle/>
          <a:p>
            <a:r>
              <a:rPr lang="en-US" sz="2800"/>
              <a:t>9. Best Linear Unbiased Estimate (BLUE) (2)</a:t>
            </a:r>
          </a:p>
        </p:txBody>
      </p:sp>
      <p:sp>
        <p:nvSpPr>
          <p:cNvPr id="1157123" name="Rectangle 3"/>
          <p:cNvSpPr>
            <a:spLocks noGrp="1" noChangeArrowheads="1"/>
          </p:cNvSpPr>
          <p:nvPr>
            <p:ph type="body" sz="half" idx="1"/>
          </p:nvPr>
        </p:nvSpPr>
        <p:spPr>
          <a:xfrm>
            <a:off x="685800" y="838200"/>
            <a:ext cx="7924800" cy="5181600"/>
          </a:xfrm>
        </p:spPr>
        <p:txBody>
          <a:bodyPr/>
          <a:lstStyle/>
          <a:p>
            <a:r>
              <a:rPr lang="en-US" sz="2000" b="1" u="sng">
                <a:latin typeface="Times New Roman" pitchFamily="18" charset="0"/>
              </a:rPr>
              <a:t>Definition of BLUE</a:t>
            </a:r>
            <a:r>
              <a:rPr lang="en-US" sz="2000" b="1">
                <a:latin typeface="Times New Roman" pitchFamily="18" charset="0"/>
              </a:rPr>
              <a:t> (scalar case)</a:t>
            </a:r>
          </a:p>
          <a:p>
            <a:pPr>
              <a:buFont typeface="Wingdings" pitchFamily="2" charset="2"/>
              <a:buNone/>
            </a:pPr>
            <a:r>
              <a:rPr lang="en-US" sz="2000">
                <a:latin typeface="Times New Roman" pitchFamily="18" charset="0"/>
              </a:rPr>
              <a:t>	Observed Data: </a:t>
            </a:r>
            <a:r>
              <a:rPr lang="en-US" sz="2000" b="1">
                <a:latin typeface="Times New Roman" pitchFamily="18" charset="0"/>
              </a:rPr>
              <a:t>x</a:t>
            </a:r>
            <a:r>
              <a:rPr lang="en-US" sz="2000">
                <a:latin typeface="Times New Roman" pitchFamily="18" charset="0"/>
              </a:rPr>
              <a:t> = [</a:t>
            </a:r>
            <a:r>
              <a:rPr lang="en-US" sz="2000" i="1">
                <a:latin typeface="Times New Roman" pitchFamily="18" charset="0"/>
              </a:rPr>
              <a:t>x</a:t>
            </a:r>
            <a:r>
              <a:rPr lang="en-US" sz="2000">
                <a:latin typeface="Times New Roman" pitchFamily="18" charset="0"/>
              </a:rPr>
              <a:t>[0] </a:t>
            </a:r>
            <a:r>
              <a:rPr lang="en-US" sz="2000" i="1">
                <a:latin typeface="Times New Roman" pitchFamily="18" charset="0"/>
              </a:rPr>
              <a:t>x</a:t>
            </a:r>
            <a:r>
              <a:rPr lang="en-US" sz="2000">
                <a:latin typeface="Times New Roman" pitchFamily="18" charset="0"/>
              </a:rPr>
              <a:t>[1] . . . </a:t>
            </a:r>
            <a:r>
              <a:rPr lang="en-US" sz="2000" i="1">
                <a:latin typeface="Times New Roman" pitchFamily="18" charset="0"/>
              </a:rPr>
              <a:t>x</a:t>
            </a:r>
            <a:r>
              <a:rPr lang="en-US" sz="2000">
                <a:latin typeface="Times New Roman" pitchFamily="18" charset="0"/>
              </a:rPr>
              <a:t>[</a:t>
            </a:r>
            <a:r>
              <a:rPr lang="en-US" sz="2000" i="1">
                <a:latin typeface="Times New Roman" pitchFamily="18" charset="0"/>
              </a:rPr>
              <a:t>N</a:t>
            </a:r>
            <a:r>
              <a:rPr lang="en-US" sz="2000">
                <a:latin typeface="Times New Roman" pitchFamily="18" charset="0"/>
              </a:rPr>
              <a:t> – 1] ]</a:t>
            </a:r>
            <a:r>
              <a:rPr lang="en-US" sz="2000" i="1" baseline="30000">
                <a:latin typeface="Times New Roman" pitchFamily="18" charset="0"/>
              </a:rPr>
              <a:t>T</a:t>
            </a:r>
          </a:p>
          <a:p>
            <a:pPr>
              <a:buFont typeface="Wingdings" pitchFamily="2" charset="2"/>
              <a:buNone/>
            </a:pPr>
            <a:r>
              <a:rPr lang="en-US" sz="2000">
                <a:latin typeface="Times New Roman" pitchFamily="18" charset="0"/>
              </a:rPr>
              <a:t>	PDF: </a:t>
            </a:r>
            <a:r>
              <a:rPr lang="en-US" sz="2000" i="1">
                <a:latin typeface="Times New Roman" pitchFamily="18" charset="0"/>
              </a:rPr>
              <a:t>p</a:t>
            </a:r>
            <a:r>
              <a:rPr lang="en-US" sz="2000">
                <a:latin typeface="Times New Roman" pitchFamily="18" charset="0"/>
              </a:rPr>
              <a:t>(</a:t>
            </a:r>
            <a:r>
              <a:rPr lang="en-US" sz="2000" i="1">
                <a:latin typeface="Times New Roman" pitchFamily="18" charset="0"/>
              </a:rPr>
              <a:t>x</a:t>
            </a:r>
            <a:r>
              <a:rPr lang="en-US" sz="2000">
                <a:latin typeface="Times New Roman" pitchFamily="18" charset="0"/>
              </a:rPr>
              <a:t>; </a:t>
            </a:r>
            <a:r>
              <a:rPr lang="en-US" sz="2000" b="1">
                <a:latin typeface="Times New Roman" pitchFamily="18" charset="0"/>
              </a:rPr>
              <a:t>θ</a:t>
            </a:r>
            <a:r>
              <a:rPr lang="en-US" sz="2000">
                <a:latin typeface="Times New Roman" pitchFamily="18" charset="0"/>
              </a:rPr>
              <a:t>) depends on unknown </a:t>
            </a:r>
            <a:r>
              <a:rPr lang="en-US" sz="2000" b="1">
                <a:latin typeface="Times New Roman" pitchFamily="18" charset="0"/>
              </a:rPr>
              <a:t>θ</a:t>
            </a:r>
          </a:p>
          <a:p>
            <a:pPr>
              <a:buFont typeface="Wingdings" pitchFamily="2" charset="2"/>
              <a:buNone/>
            </a:pPr>
            <a:r>
              <a:rPr lang="en-US" sz="2000" b="1">
                <a:latin typeface="Times New Roman" pitchFamily="18" charset="0"/>
              </a:rPr>
              <a:t>	</a:t>
            </a:r>
            <a:r>
              <a:rPr lang="en-US" sz="2000">
                <a:latin typeface="Times New Roman" pitchFamily="18" charset="0"/>
              </a:rPr>
              <a:t>BLUE constrained to be linear in data:</a:t>
            </a:r>
            <a:r>
              <a:rPr lang="en-US" sz="1800">
                <a:latin typeface="Times New Roman" pitchFamily="18" charset="0"/>
              </a:rPr>
              <a:t> </a:t>
            </a:r>
          </a:p>
          <a:p>
            <a:pPr>
              <a:buFont typeface="Wingdings" pitchFamily="2" charset="2"/>
              <a:buNone/>
            </a:pPr>
            <a:endParaRPr lang="en-US" sz="1800">
              <a:latin typeface="Times New Roman" pitchFamily="18" charset="0"/>
            </a:endParaRPr>
          </a:p>
          <a:p>
            <a:pPr>
              <a:buFont typeface="Wingdings" pitchFamily="2" charset="2"/>
              <a:buNone/>
            </a:pPr>
            <a:endParaRPr lang="en-US" sz="2800">
              <a:latin typeface="Times New Roman" pitchFamily="18" charset="0"/>
            </a:endParaRPr>
          </a:p>
          <a:p>
            <a:pPr>
              <a:buFont typeface="Wingdings" pitchFamily="2" charset="2"/>
              <a:buNone/>
            </a:pPr>
            <a:r>
              <a:rPr lang="en-US" sz="2800">
                <a:latin typeface="Times New Roman" pitchFamily="18" charset="0"/>
              </a:rPr>
              <a:t>	</a:t>
            </a:r>
            <a:r>
              <a:rPr lang="en-US" sz="2000">
                <a:latin typeface="Times New Roman" pitchFamily="18" charset="0"/>
              </a:rPr>
              <a:t>Choose </a:t>
            </a:r>
            <a:r>
              <a:rPr lang="en-US" sz="2000" b="1">
                <a:latin typeface="Times New Roman" pitchFamily="18" charset="0"/>
              </a:rPr>
              <a:t>a</a:t>
            </a:r>
            <a:r>
              <a:rPr lang="en-US" sz="2000">
                <a:latin typeface="Times New Roman" pitchFamily="18" charset="0"/>
              </a:rPr>
              <a:t>’s to give: </a:t>
            </a:r>
          </a:p>
          <a:p>
            <a:pPr>
              <a:buFont typeface="Wingdings" pitchFamily="2" charset="2"/>
              <a:buNone/>
            </a:pPr>
            <a:r>
              <a:rPr lang="en-US" sz="2000">
                <a:latin typeface="Times New Roman" pitchFamily="18" charset="0"/>
              </a:rPr>
              <a:t>		1. unbiased estimator</a:t>
            </a:r>
          </a:p>
          <a:p>
            <a:pPr>
              <a:buFont typeface="Wingdings" pitchFamily="2" charset="2"/>
              <a:buNone/>
            </a:pPr>
            <a:r>
              <a:rPr lang="en-US" sz="2000">
                <a:latin typeface="Times New Roman" pitchFamily="18" charset="0"/>
              </a:rPr>
              <a:t>		2. then minimize variance</a:t>
            </a:r>
          </a:p>
          <a:p>
            <a:pPr>
              <a:buFont typeface="Wingdings" pitchFamily="2" charset="2"/>
              <a:buNone/>
            </a:pPr>
            <a:endParaRPr lang="en-US" sz="1000">
              <a:latin typeface="Times New Roman" pitchFamily="18" charset="0"/>
            </a:endParaRPr>
          </a:p>
          <a:p>
            <a:pPr>
              <a:lnSpc>
                <a:spcPct val="90000"/>
              </a:lnSpc>
              <a:spcBef>
                <a:spcPct val="10000"/>
              </a:spcBef>
            </a:pPr>
            <a:r>
              <a:rPr lang="en-US" sz="2000" b="1" u="sng">
                <a:latin typeface="Times New Roman" pitchFamily="18" charset="0"/>
              </a:rPr>
              <a:t>Finding The BLUE</a:t>
            </a:r>
            <a:r>
              <a:rPr lang="en-US" sz="2000" b="1">
                <a:latin typeface="Times New Roman" pitchFamily="18" charset="0"/>
              </a:rPr>
              <a:t> (scalar case)</a:t>
            </a:r>
          </a:p>
          <a:p>
            <a:pPr>
              <a:lnSpc>
                <a:spcPct val="90000"/>
              </a:lnSpc>
              <a:spcBef>
                <a:spcPct val="10000"/>
              </a:spcBef>
              <a:buFont typeface="Wingdings" pitchFamily="2" charset="2"/>
              <a:buNone/>
            </a:pPr>
            <a:r>
              <a:rPr lang="en-US" sz="2000" b="1">
                <a:latin typeface="Times New Roman" pitchFamily="18" charset="0"/>
              </a:rPr>
              <a:t>		</a:t>
            </a:r>
            <a:r>
              <a:rPr lang="en-US" sz="2000">
                <a:latin typeface="Times New Roman" pitchFamily="18" charset="0"/>
              </a:rPr>
              <a:t>1. Constrain to be </a:t>
            </a:r>
            <a:r>
              <a:rPr lang="en-US" sz="2000" u="sng">
                <a:latin typeface="Times New Roman" pitchFamily="18" charset="0"/>
              </a:rPr>
              <a:t>linear</a:t>
            </a:r>
            <a:r>
              <a:rPr lang="en-US" sz="2000">
                <a:latin typeface="Times New Roman" pitchFamily="18" charset="0"/>
              </a:rPr>
              <a:t>:</a:t>
            </a:r>
            <a:r>
              <a:rPr lang="en-US" sz="2800">
                <a:latin typeface="Times New Roman" pitchFamily="18" charset="0"/>
              </a:rPr>
              <a:t> </a:t>
            </a:r>
          </a:p>
          <a:p>
            <a:pPr>
              <a:lnSpc>
                <a:spcPct val="130000"/>
              </a:lnSpc>
              <a:buFont typeface="Wingdings" pitchFamily="2" charset="2"/>
              <a:buNone/>
            </a:pPr>
            <a:r>
              <a:rPr lang="en-US" sz="2800">
                <a:latin typeface="Times New Roman" pitchFamily="18" charset="0"/>
              </a:rPr>
              <a:t>		</a:t>
            </a:r>
            <a:r>
              <a:rPr lang="en-US" sz="2000">
                <a:latin typeface="Times New Roman" pitchFamily="18" charset="0"/>
              </a:rPr>
              <a:t>2. Constrain to be </a:t>
            </a:r>
            <a:r>
              <a:rPr lang="en-US" sz="2000" u="sng">
                <a:latin typeface="Times New Roman" pitchFamily="18" charset="0"/>
              </a:rPr>
              <a:t>unbiased</a:t>
            </a:r>
            <a:r>
              <a:rPr lang="en-US" sz="2000">
                <a:latin typeface="Times New Roman" pitchFamily="18" charset="0"/>
              </a:rPr>
              <a:t>:</a:t>
            </a:r>
          </a:p>
          <a:p>
            <a:pPr>
              <a:buFont typeface="Wingdings" pitchFamily="2" charset="2"/>
              <a:buNone/>
            </a:pPr>
            <a:endParaRPr lang="en-US" sz="2000" b="1">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endParaRPr lang="en-US" sz="1800">
              <a:latin typeface="Times New Roman" pitchFamily="18" charset="0"/>
            </a:endParaRPr>
          </a:p>
        </p:txBody>
      </p:sp>
      <p:graphicFrame>
        <p:nvGraphicFramePr>
          <p:cNvPr id="1157124" name="Object 4"/>
          <p:cNvGraphicFramePr>
            <a:graphicFrameLocks noChangeAspect="1"/>
          </p:cNvGraphicFramePr>
          <p:nvPr>
            <p:ph sz="quarter" idx="2"/>
          </p:nvPr>
        </p:nvGraphicFramePr>
        <p:xfrm>
          <a:off x="3429000" y="2470150"/>
          <a:ext cx="2438400" cy="754063"/>
        </p:xfrm>
        <a:graphic>
          <a:graphicData uri="http://schemas.openxmlformats.org/presentationml/2006/ole">
            <p:oleObj spid="_x0000_s1157124" name="Equation" r:id="rId3" imgW="1396800" imgH="431640" progId="">
              <p:embed/>
            </p:oleObj>
          </a:graphicData>
        </a:graphic>
      </p:graphicFrame>
      <p:graphicFrame>
        <p:nvGraphicFramePr>
          <p:cNvPr id="1157127" name="Object 7"/>
          <p:cNvGraphicFramePr>
            <a:graphicFrameLocks noChangeAspect="1"/>
          </p:cNvGraphicFramePr>
          <p:nvPr>
            <p:ph sz="quarter" idx="3"/>
          </p:nvPr>
        </p:nvGraphicFramePr>
        <p:xfrm>
          <a:off x="4572000" y="4800600"/>
          <a:ext cx="1447800" cy="703263"/>
        </p:xfrm>
        <a:graphic>
          <a:graphicData uri="http://schemas.openxmlformats.org/presentationml/2006/ole">
            <p:oleObj spid="_x0000_s1157127" name="Equation" r:id="rId4" imgW="888840" imgH="431640" progId="">
              <p:embed/>
            </p:oleObj>
          </a:graphicData>
        </a:graphic>
      </p:graphicFrame>
      <p:graphicFrame>
        <p:nvGraphicFramePr>
          <p:cNvPr id="1157130" name="Object 10"/>
          <p:cNvGraphicFramePr>
            <a:graphicFrameLocks noChangeAspect="1"/>
          </p:cNvGraphicFramePr>
          <p:nvPr/>
        </p:nvGraphicFramePr>
        <p:xfrm>
          <a:off x="4800600" y="5378450"/>
          <a:ext cx="3124200" cy="717550"/>
        </p:xfrm>
        <a:graphic>
          <a:graphicData uri="http://schemas.openxmlformats.org/presentationml/2006/ole">
            <p:oleObj spid="_x0000_s1157130" name="Equation" r:id="rId5" imgW="1879560" imgH="431640" progId="">
              <p:embed/>
            </p:oleObj>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half" idx="10"/>
          </p:nvPr>
        </p:nvSpPr>
        <p:spPr/>
        <p:txBody>
          <a:bodyPr/>
          <a:lstStyle/>
          <a:p>
            <a:r>
              <a:rPr lang="en-US"/>
              <a:t>		 </a:t>
            </a:r>
            <a:r>
              <a:rPr lang="en-US" sz="1200"/>
              <a:t> </a:t>
            </a:r>
            <a:fld id="{F0C3E7A7-C1B1-4529-BA52-1209CCE263C4}" type="slidenum">
              <a:rPr lang="en-US" sz="1200">
                <a:solidFill>
                  <a:srgbClr val="003399"/>
                </a:solidFill>
                <a:cs typeface="Times New Roman" pitchFamily="18" charset="0"/>
              </a:rPr>
              <a:pPr/>
              <a:t>66</a:t>
            </a:fld>
            <a:endParaRPr lang="en-US" sz="1200">
              <a:solidFill>
                <a:srgbClr val="003399"/>
              </a:solidFill>
            </a:endParaRPr>
          </a:p>
        </p:txBody>
      </p:sp>
      <p:sp>
        <p:nvSpPr>
          <p:cNvPr id="1160203" name="Rectangle 11"/>
          <p:cNvSpPr>
            <a:spLocks noGrp="1" noChangeArrowheads="1"/>
          </p:cNvSpPr>
          <p:nvPr>
            <p:ph type="title"/>
          </p:nvPr>
        </p:nvSpPr>
        <p:spPr/>
        <p:txBody>
          <a:bodyPr/>
          <a:lstStyle/>
          <a:p>
            <a:r>
              <a:rPr lang="en-US" sz="2800"/>
              <a:t>9. Best Linear Unbiased Estimate (BLUE) (3)</a:t>
            </a:r>
          </a:p>
        </p:txBody>
      </p:sp>
      <p:sp>
        <p:nvSpPr>
          <p:cNvPr id="1160195" name="Rectangle 3"/>
          <p:cNvSpPr>
            <a:spLocks noGrp="1" noChangeArrowheads="1"/>
          </p:cNvSpPr>
          <p:nvPr>
            <p:ph type="body" sz="half" idx="1"/>
          </p:nvPr>
        </p:nvSpPr>
        <p:spPr>
          <a:xfrm>
            <a:off x="685800" y="838200"/>
            <a:ext cx="7924800" cy="5181600"/>
          </a:xfrm>
        </p:spPr>
        <p:txBody>
          <a:bodyPr/>
          <a:lstStyle/>
          <a:p>
            <a:pPr marL="0" indent="0">
              <a:buFont typeface="Wingdings" pitchFamily="2" charset="2"/>
              <a:buNone/>
            </a:pPr>
            <a:r>
              <a:rPr lang="en-US" sz="2000" u="sng">
                <a:latin typeface="Times New Roman" pitchFamily="18" charset="0"/>
              </a:rPr>
              <a:t>Finding BLUE for </a:t>
            </a:r>
            <a:r>
              <a:rPr lang="en-US" sz="2000" b="1" u="sng">
                <a:latin typeface="Times New Roman" pitchFamily="18" charset="0"/>
              </a:rPr>
              <a:t>scalar linear observations</a:t>
            </a:r>
            <a:r>
              <a:rPr lang="en-US" sz="2000" u="sng">
                <a:latin typeface="Times New Roman" pitchFamily="18" charset="0"/>
              </a:rPr>
              <a:t>:</a:t>
            </a:r>
            <a:r>
              <a:rPr lang="en-US" sz="2000">
                <a:latin typeface="Times New Roman" pitchFamily="18" charset="0"/>
              </a:rPr>
              <a:t> </a:t>
            </a:r>
          </a:p>
          <a:p>
            <a:pPr marL="0" indent="0">
              <a:buFont typeface="Wingdings" pitchFamily="2" charset="2"/>
              <a:buNone/>
            </a:pPr>
            <a:r>
              <a:rPr lang="en-US" sz="2000"/>
              <a:t>Consider scalar-parameter linear observation:</a:t>
            </a:r>
          </a:p>
          <a:p>
            <a:pPr marL="0" indent="0">
              <a:buFont typeface="Wingdings" pitchFamily="2" charset="2"/>
              <a:buNone/>
            </a:pPr>
            <a:r>
              <a:rPr lang="pt-BR" sz="2000" i="1">
                <a:latin typeface="Times New Roman" pitchFamily="18" charset="0"/>
              </a:rPr>
              <a:t>		x</a:t>
            </a:r>
            <a:r>
              <a:rPr lang="pt-BR" sz="2000">
                <a:latin typeface="Times New Roman" pitchFamily="18" charset="0"/>
              </a:rPr>
              <a:t>[</a:t>
            </a:r>
            <a:r>
              <a:rPr lang="pt-BR" sz="2000" i="1">
                <a:latin typeface="Times New Roman" pitchFamily="18" charset="0"/>
              </a:rPr>
              <a:t>n</a:t>
            </a:r>
            <a:r>
              <a:rPr lang="pt-BR" sz="2000">
                <a:latin typeface="Times New Roman" pitchFamily="18" charset="0"/>
              </a:rPr>
              <a:t>] = </a:t>
            </a:r>
            <a:r>
              <a:rPr lang="pt-BR" sz="2000" i="1">
                <a:latin typeface="Times New Roman" pitchFamily="18" charset="0"/>
              </a:rPr>
              <a:t>θs</a:t>
            </a:r>
            <a:r>
              <a:rPr lang="pt-BR" sz="2000">
                <a:latin typeface="Times New Roman" pitchFamily="18" charset="0"/>
              </a:rPr>
              <a:t>[</a:t>
            </a:r>
            <a:r>
              <a:rPr lang="pt-BR" sz="2000" i="1">
                <a:latin typeface="Times New Roman" pitchFamily="18" charset="0"/>
              </a:rPr>
              <a:t>n</a:t>
            </a:r>
            <a:r>
              <a:rPr lang="pt-BR" sz="2000">
                <a:latin typeface="Times New Roman" pitchFamily="18" charset="0"/>
              </a:rPr>
              <a:t>] + </a:t>
            </a:r>
            <a:r>
              <a:rPr lang="pt-BR" sz="2000" i="1">
                <a:latin typeface="Times New Roman" pitchFamily="18" charset="0"/>
              </a:rPr>
              <a:t>w</a:t>
            </a:r>
            <a:r>
              <a:rPr lang="pt-BR" sz="2000">
                <a:latin typeface="Times New Roman" pitchFamily="18" charset="0"/>
              </a:rPr>
              <a:t>[</a:t>
            </a:r>
            <a:r>
              <a:rPr lang="pt-BR" sz="2000" i="1">
                <a:latin typeface="Times New Roman" pitchFamily="18" charset="0"/>
              </a:rPr>
              <a:t>n</a:t>
            </a:r>
            <a:r>
              <a:rPr lang="pt-BR" sz="2000">
                <a:latin typeface="Times New Roman" pitchFamily="18" charset="0"/>
              </a:rPr>
              <a:t>]  </a:t>
            </a:r>
            <a:r>
              <a:rPr lang="pt-BR" sz="2000">
                <a:latin typeface="Times New Roman" pitchFamily="18" charset="0"/>
                <a:sym typeface="Symbol" pitchFamily="18" charset="2"/>
              </a:rPr>
              <a:t> </a:t>
            </a:r>
            <a:r>
              <a:rPr lang="pt-BR" sz="2000" i="1">
                <a:latin typeface="Times New Roman" pitchFamily="18" charset="0"/>
              </a:rPr>
              <a:t>E</a:t>
            </a:r>
            <a:r>
              <a:rPr lang="pt-BR" sz="2000">
                <a:latin typeface="Times New Roman" pitchFamily="18" charset="0"/>
              </a:rPr>
              <a:t>{</a:t>
            </a:r>
            <a:r>
              <a:rPr lang="pt-BR" sz="2000" i="1">
                <a:latin typeface="Times New Roman" pitchFamily="18" charset="0"/>
              </a:rPr>
              <a:t>x</a:t>
            </a:r>
            <a:r>
              <a:rPr lang="pt-BR" sz="2000">
                <a:latin typeface="Times New Roman" pitchFamily="18" charset="0"/>
              </a:rPr>
              <a:t>[</a:t>
            </a:r>
            <a:r>
              <a:rPr lang="pt-BR" sz="2000" i="1">
                <a:latin typeface="Times New Roman" pitchFamily="18" charset="0"/>
              </a:rPr>
              <a:t>n</a:t>
            </a:r>
            <a:r>
              <a:rPr lang="pt-BR" sz="2000">
                <a:latin typeface="Times New Roman" pitchFamily="18" charset="0"/>
              </a:rPr>
              <a:t>]} = </a:t>
            </a:r>
            <a:r>
              <a:rPr lang="pt-BR" sz="2000" i="1">
                <a:latin typeface="Times New Roman" pitchFamily="18" charset="0"/>
              </a:rPr>
              <a:t>θs</a:t>
            </a:r>
            <a:r>
              <a:rPr lang="pt-BR" sz="2000">
                <a:latin typeface="Times New Roman" pitchFamily="18" charset="0"/>
              </a:rPr>
              <a:t>[</a:t>
            </a:r>
            <a:r>
              <a:rPr lang="pt-BR" sz="2000" i="1">
                <a:latin typeface="Times New Roman" pitchFamily="18" charset="0"/>
              </a:rPr>
              <a:t>n</a:t>
            </a:r>
            <a:r>
              <a:rPr lang="pt-BR" sz="2000">
                <a:latin typeface="Times New Roman" pitchFamily="18" charset="0"/>
              </a:rPr>
              <a:t>]</a:t>
            </a:r>
          </a:p>
          <a:p>
            <a:pPr marL="0" indent="0">
              <a:buFont typeface="Wingdings" pitchFamily="2" charset="2"/>
              <a:buNone/>
            </a:pPr>
            <a:r>
              <a:rPr lang="en-US" sz="2000">
                <a:latin typeface="Times New Roman" pitchFamily="18" charset="0"/>
              </a:rPr>
              <a:t>where </a:t>
            </a:r>
            <a:r>
              <a:rPr lang="en-US" sz="2000" i="1">
                <a:latin typeface="Times New Roman" pitchFamily="18" charset="0"/>
              </a:rPr>
              <a:t>s</a:t>
            </a:r>
            <a:r>
              <a:rPr lang="en-US" sz="2000">
                <a:latin typeface="Times New Roman" pitchFamily="18" charset="0"/>
              </a:rPr>
              <a:t>[</a:t>
            </a:r>
            <a:r>
              <a:rPr lang="en-US" sz="2000" i="1">
                <a:latin typeface="Times New Roman" pitchFamily="18" charset="0"/>
              </a:rPr>
              <a:t>n</a:t>
            </a:r>
            <a:r>
              <a:rPr lang="en-US" sz="2000">
                <a:latin typeface="Times New Roman" pitchFamily="18" charset="0"/>
              </a:rPr>
              <a:t>]’s are </a:t>
            </a:r>
            <a:r>
              <a:rPr lang="en-US" sz="2000" u="sng">
                <a:latin typeface="Times New Roman" pitchFamily="18" charset="0"/>
              </a:rPr>
              <a:t>known</a:t>
            </a:r>
            <a:r>
              <a:rPr lang="en-US" sz="2000">
                <a:latin typeface="Times New Roman" pitchFamily="18" charset="0"/>
              </a:rPr>
              <a:t>. Then for the unbiased condition we need:</a:t>
            </a: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r>
              <a:rPr lang="en-US" sz="2000">
                <a:latin typeface="Times New Roman" pitchFamily="18" charset="0"/>
              </a:rPr>
              <a:t>Now, given that these constraints are met, we need to minimize the variance. Given that </a:t>
            </a:r>
            <a:r>
              <a:rPr lang="en-US" sz="2000" b="1">
                <a:latin typeface="Times New Roman" pitchFamily="18" charset="0"/>
              </a:rPr>
              <a:t>C</a:t>
            </a:r>
            <a:r>
              <a:rPr lang="en-US" sz="2000">
                <a:latin typeface="Times New Roman" pitchFamily="18" charset="0"/>
              </a:rPr>
              <a:t> is the covariance matrix of </a:t>
            </a:r>
            <a:r>
              <a:rPr lang="en-US" sz="2000" b="1">
                <a:latin typeface="Times New Roman" pitchFamily="18" charset="0"/>
              </a:rPr>
              <a:t>x</a:t>
            </a:r>
            <a:r>
              <a:rPr lang="en-US" sz="2000">
                <a:latin typeface="Times New Roman" pitchFamily="18" charset="0"/>
              </a:rPr>
              <a:t> we have (p. 136, [2]):</a:t>
            </a: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pt-BR" sz="1800">
              <a:latin typeface="Times New Roman" pitchFamily="18" charset="0"/>
            </a:endParaRPr>
          </a:p>
          <a:p>
            <a:pPr marL="0" indent="0">
              <a:buFont typeface="Wingdings" pitchFamily="2" charset="2"/>
              <a:buNone/>
            </a:pPr>
            <a:endParaRPr lang="en-US" sz="1800">
              <a:latin typeface="Times New Roman" pitchFamily="18" charset="0"/>
            </a:endParaRPr>
          </a:p>
          <a:p>
            <a:pPr marL="0" indent="0"/>
            <a:endParaRPr lang="en-US" sz="1800">
              <a:latin typeface="Times New Roman" pitchFamily="18" charset="0"/>
            </a:endParaRPr>
          </a:p>
        </p:txBody>
      </p:sp>
      <p:graphicFrame>
        <p:nvGraphicFramePr>
          <p:cNvPr id="1160200" name="Object 8"/>
          <p:cNvGraphicFramePr>
            <a:graphicFrameLocks noChangeAspect="1"/>
          </p:cNvGraphicFramePr>
          <p:nvPr>
            <p:ph sz="quarter" idx="2"/>
          </p:nvPr>
        </p:nvGraphicFramePr>
        <p:xfrm>
          <a:off x="3581400" y="2286000"/>
          <a:ext cx="2286000" cy="782638"/>
        </p:xfrm>
        <a:graphic>
          <a:graphicData uri="http://schemas.openxmlformats.org/presentationml/2006/ole">
            <p:oleObj spid="_x0000_s1160200" name="Equation" r:id="rId3" imgW="1409400" imgH="482400" progId="">
              <p:embed/>
            </p:oleObj>
          </a:graphicData>
        </a:graphic>
      </p:graphicFrame>
      <p:graphicFrame>
        <p:nvGraphicFramePr>
          <p:cNvPr id="1160202" name="Object 10"/>
          <p:cNvGraphicFramePr>
            <a:graphicFrameLocks noChangeAspect="1"/>
          </p:cNvGraphicFramePr>
          <p:nvPr>
            <p:ph sz="quarter" idx="3"/>
          </p:nvPr>
        </p:nvGraphicFramePr>
        <p:xfrm>
          <a:off x="4267200" y="3163888"/>
          <a:ext cx="1676400" cy="1236662"/>
        </p:xfrm>
        <a:graphic>
          <a:graphicData uri="http://schemas.openxmlformats.org/presentationml/2006/ole">
            <p:oleObj spid="_x0000_s1160202" name="Equation" r:id="rId4" imgW="965160" imgH="711000" progId="">
              <p:embed/>
            </p:oleObj>
          </a:graphicData>
        </a:graphic>
      </p:graphicFrame>
      <p:graphicFrame>
        <p:nvGraphicFramePr>
          <p:cNvPr id="1160205" name="Object 13"/>
          <p:cNvGraphicFramePr>
            <a:graphicFrameLocks noChangeAspect="1"/>
          </p:cNvGraphicFramePr>
          <p:nvPr/>
        </p:nvGraphicFramePr>
        <p:xfrm>
          <a:off x="3657600" y="5257800"/>
          <a:ext cx="1981200" cy="508000"/>
        </p:xfrm>
        <a:graphic>
          <a:graphicData uri="http://schemas.openxmlformats.org/presentationml/2006/ole">
            <p:oleObj spid="_x0000_s1160205" name="Equation" r:id="rId5" imgW="1091880" imgH="279360" progId="">
              <p:embed/>
            </p:oleObj>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B51BEE72-3F18-43BF-A178-13852472EA3F}" type="slidenum">
              <a:rPr lang="en-US" sz="1200">
                <a:solidFill>
                  <a:srgbClr val="003399"/>
                </a:solidFill>
                <a:cs typeface="Times New Roman" pitchFamily="18" charset="0"/>
              </a:rPr>
              <a:pPr/>
              <a:t>67</a:t>
            </a:fld>
            <a:endParaRPr lang="en-US" sz="1200">
              <a:solidFill>
                <a:srgbClr val="003399"/>
              </a:solidFill>
            </a:endParaRPr>
          </a:p>
        </p:txBody>
      </p:sp>
      <p:sp>
        <p:nvSpPr>
          <p:cNvPr id="1163266" name="Rectangle 2"/>
          <p:cNvSpPr>
            <a:spLocks noGrp="1" noChangeArrowheads="1"/>
          </p:cNvSpPr>
          <p:nvPr>
            <p:ph type="title"/>
          </p:nvPr>
        </p:nvSpPr>
        <p:spPr/>
        <p:txBody>
          <a:bodyPr/>
          <a:lstStyle/>
          <a:p>
            <a:r>
              <a:rPr lang="en-US" sz="2800"/>
              <a:t>9. Best Linear Unbiased Estimate (BLUE) (4)</a:t>
            </a:r>
          </a:p>
        </p:txBody>
      </p:sp>
      <p:sp>
        <p:nvSpPr>
          <p:cNvPr id="1163267" name="Rectangle 3"/>
          <p:cNvSpPr>
            <a:spLocks noGrp="1" noChangeArrowheads="1"/>
          </p:cNvSpPr>
          <p:nvPr>
            <p:ph type="body" idx="1"/>
          </p:nvPr>
        </p:nvSpPr>
        <p:spPr>
          <a:xfrm>
            <a:off x="609600" y="914400"/>
            <a:ext cx="8077200" cy="5181600"/>
          </a:xfrm>
        </p:spPr>
        <p:txBody>
          <a:bodyPr/>
          <a:lstStyle/>
          <a:p>
            <a:pPr>
              <a:buFont typeface="Wingdings" pitchFamily="2" charset="2"/>
              <a:buNone/>
            </a:pPr>
            <a:r>
              <a:rPr lang="en-US" sz="2000" u="sng">
                <a:latin typeface="Times New Roman" pitchFamily="18" charset="0"/>
              </a:rPr>
              <a:t>Goal</a:t>
            </a:r>
            <a:r>
              <a:rPr lang="en-US" sz="2000">
                <a:latin typeface="Times New Roman" pitchFamily="18" charset="0"/>
              </a:rPr>
              <a:t>: minimize </a:t>
            </a:r>
            <a:r>
              <a:rPr lang="en-US" sz="2000" b="1">
                <a:latin typeface="Times New Roman" pitchFamily="18" charset="0"/>
              </a:rPr>
              <a:t>a</a:t>
            </a:r>
            <a:r>
              <a:rPr lang="en-US" sz="2000" i="1" baseline="30000">
                <a:latin typeface="Times New Roman" pitchFamily="18" charset="0"/>
              </a:rPr>
              <a:t>T</a:t>
            </a:r>
            <a:r>
              <a:rPr lang="en-US" sz="2000">
                <a:latin typeface="Times New Roman" pitchFamily="18" charset="0"/>
              </a:rPr>
              <a:t> </a:t>
            </a:r>
            <a:r>
              <a:rPr lang="en-US" sz="2000" b="1">
                <a:latin typeface="Times New Roman" pitchFamily="18" charset="0"/>
              </a:rPr>
              <a:t>Ca</a:t>
            </a:r>
            <a:r>
              <a:rPr lang="en-US" sz="2000">
                <a:latin typeface="Times New Roman" pitchFamily="18" charset="0"/>
              </a:rPr>
              <a:t> subject to </a:t>
            </a:r>
            <a:r>
              <a:rPr lang="en-US" sz="2000" b="1">
                <a:latin typeface="Times New Roman" pitchFamily="18" charset="0"/>
              </a:rPr>
              <a:t>a</a:t>
            </a:r>
            <a:r>
              <a:rPr lang="en-US" sz="2000" i="1" baseline="30000">
                <a:latin typeface="Times New Roman" pitchFamily="18" charset="0"/>
              </a:rPr>
              <a:t>T</a:t>
            </a:r>
            <a:r>
              <a:rPr lang="en-US" sz="2000">
                <a:latin typeface="Times New Roman" pitchFamily="18" charset="0"/>
              </a:rPr>
              <a:t> </a:t>
            </a:r>
            <a:r>
              <a:rPr lang="en-US" sz="2000" b="1">
                <a:latin typeface="Times New Roman" pitchFamily="18" charset="0"/>
              </a:rPr>
              <a:t>s </a:t>
            </a:r>
            <a:r>
              <a:rPr lang="en-US" sz="2000">
                <a:latin typeface="Times New Roman" pitchFamily="18" charset="0"/>
              </a:rPr>
              <a:t>= 1 </a:t>
            </a:r>
            <a:r>
              <a:rPr lang="en-US" sz="2000">
                <a:latin typeface="Times New Roman" pitchFamily="18" charset="0"/>
                <a:sym typeface="Symbol" pitchFamily="18" charset="2"/>
              </a:rPr>
              <a:t></a:t>
            </a:r>
            <a:r>
              <a:rPr lang="en-US" sz="2000">
                <a:latin typeface="Times New Roman" pitchFamily="18" charset="0"/>
              </a:rPr>
              <a:t> Constrained optimization.</a:t>
            </a:r>
          </a:p>
          <a:p>
            <a:pPr>
              <a:buFont typeface="Wingdings" pitchFamily="2" charset="2"/>
              <a:buNone/>
            </a:pPr>
            <a:endParaRPr lang="en-US" sz="2000">
              <a:latin typeface="Times New Roman" pitchFamily="18" charset="0"/>
            </a:endParaRPr>
          </a:p>
          <a:p>
            <a:pPr>
              <a:buFont typeface="Wingdings" pitchFamily="2" charset="2"/>
              <a:buNone/>
            </a:pPr>
            <a:r>
              <a:rPr lang="en-US" sz="2000">
                <a:latin typeface="Times New Roman" pitchFamily="18" charset="0"/>
              </a:rPr>
              <a:t>From Appendix 6A, pp. 151-152, [2]: Use Lagrangian Multipliers: Minimize </a:t>
            </a:r>
          </a:p>
          <a:p>
            <a:pPr>
              <a:buFont typeface="Wingdings" pitchFamily="2" charset="2"/>
              <a:buNone/>
            </a:pPr>
            <a:r>
              <a:rPr lang="en-US" sz="2000">
                <a:latin typeface="Times New Roman" pitchFamily="18" charset="0"/>
              </a:rPr>
              <a:t>			         </a:t>
            </a:r>
            <a:r>
              <a:rPr lang="en-US" sz="2000" i="1">
                <a:latin typeface="Times New Roman" pitchFamily="18" charset="0"/>
              </a:rPr>
              <a:t>J</a:t>
            </a:r>
            <a:r>
              <a:rPr lang="en-US" sz="2000">
                <a:latin typeface="Times New Roman" pitchFamily="18" charset="0"/>
              </a:rPr>
              <a:t> = </a:t>
            </a:r>
            <a:r>
              <a:rPr lang="en-US" sz="2000" b="1">
                <a:latin typeface="Times New Roman" pitchFamily="18" charset="0"/>
              </a:rPr>
              <a:t>a</a:t>
            </a:r>
            <a:r>
              <a:rPr lang="en-US" sz="2000" i="1" baseline="30000">
                <a:latin typeface="Times New Roman" pitchFamily="18" charset="0"/>
              </a:rPr>
              <a:t>T</a:t>
            </a:r>
            <a:r>
              <a:rPr lang="en-US" sz="2000">
                <a:latin typeface="Times New Roman" pitchFamily="18" charset="0"/>
              </a:rPr>
              <a:t> </a:t>
            </a:r>
            <a:r>
              <a:rPr lang="en-US" sz="2000" b="1">
                <a:latin typeface="Times New Roman" pitchFamily="18" charset="0"/>
              </a:rPr>
              <a:t>Ca</a:t>
            </a:r>
            <a:r>
              <a:rPr lang="en-US" sz="2000">
                <a:latin typeface="Times New Roman" pitchFamily="18" charset="0"/>
              </a:rPr>
              <a:t> + λ(</a:t>
            </a:r>
            <a:r>
              <a:rPr lang="en-US" sz="2000" b="1">
                <a:latin typeface="Times New Roman" pitchFamily="18" charset="0"/>
              </a:rPr>
              <a:t>a</a:t>
            </a:r>
            <a:r>
              <a:rPr lang="en-US" sz="2000" i="1" baseline="30000">
                <a:latin typeface="Times New Roman" pitchFamily="18" charset="0"/>
              </a:rPr>
              <a:t>T</a:t>
            </a:r>
            <a:r>
              <a:rPr lang="en-US" sz="2000">
                <a:latin typeface="Times New Roman" pitchFamily="18" charset="0"/>
              </a:rPr>
              <a:t> </a:t>
            </a:r>
            <a:r>
              <a:rPr lang="en-US" sz="2000" b="1">
                <a:latin typeface="Times New Roman" pitchFamily="18" charset="0"/>
              </a:rPr>
              <a:t>s</a:t>
            </a:r>
            <a:r>
              <a:rPr lang="en-US" sz="2000">
                <a:latin typeface="Times New Roman" pitchFamily="18" charset="0"/>
              </a:rPr>
              <a:t> – 1)</a:t>
            </a:r>
          </a:p>
          <a:p>
            <a:endParaRPr lang="en-US" sz="2400">
              <a:latin typeface="Times New Roman" pitchFamily="18" charset="0"/>
            </a:endParaRPr>
          </a:p>
        </p:txBody>
      </p:sp>
      <p:pic>
        <p:nvPicPr>
          <p:cNvPr id="1163268" name="Picture 4"/>
          <p:cNvPicPr>
            <a:picLocks noChangeAspect="1" noChangeArrowheads="1"/>
          </p:cNvPicPr>
          <p:nvPr/>
        </p:nvPicPr>
        <p:blipFill>
          <a:blip r:embed="rId2" cstate="print"/>
          <a:srcRect/>
          <a:stretch>
            <a:fillRect/>
          </a:stretch>
        </p:blipFill>
        <p:spPr bwMode="auto">
          <a:xfrm>
            <a:off x="1143000" y="2481263"/>
            <a:ext cx="7029450" cy="3157537"/>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a:t>
            </a:r>
            <a:r>
              <a:rPr lang="en-US" sz="1200"/>
              <a:t> </a:t>
            </a:r>
            <a:fld id="{DAA61DDA-65CE-44E2-85DA-DA6BDA59BC0A}" type="slidenum">
              <a:rPr lang="en-US" sz="1200">
                <a:solidFill>
                  <a:srgbClr val="003399"/>
                </a:solidFill>
                <a:cs typeface="Times New Roman" pitchFamily="18" charset="0"/>
              </a:rPr>
              <a:pPr/>
              <a:t>68</a:t>
            </a:fld>
            <a:endParaRPr lang="en-US" sz="1200">
              <a:solidFill>
                <a:srgbClr val="003399"/>
              </a:solidFill>
            </a:endParaRPr>
          </a:p>
        </p:txBody>
      </p:sp>
      <p:sp>
        <p:nvSpPr>
          <p:cNvPr id="1164290" name="Rectangle 2"/>
          <p:cNvSpPr>
            <a:spLocks noGrp="1" noChangeArrowheads="1"/>
          </p:cNvSpPr>
          <p:nvPr>
            <p:ph type="title"/>
          </p:nvPr>
        </p:nvSpPr>
        <p:spPr/>
        <p:txBody>
          <a:bodyPr/>
          <a:lstStyle/>
          <a:p>
            <a:r>
              <a:rPr lang="en-US" sz="2800"/>
              <a:t>9. Best Linear Unbiased Estimate (BLUE) (5)</a:t>
            </a:r>
          </a:p>
        </p:txBody>
      </p:sp>
      <p:sp>
        <p:nvSpPr>
          <p:cNvPr id="1164291" name="Rectangle 3"/>
          <p:cNvSpPr>
            <a:spLocks noGrp="1" noChangeArrowheads="1"/>
          </p:cNvSpPr>
          <p:nvPr>
            <p:ph type="body" idx="1"/>
          </p:nvPr>
        </p:nvSpPr>
        <p:spPr>
          <a:xfrm>
            <a:off x="685800" y="914400"/>
            <a:ext cx="7772400" cy="5181600"/>
          </a:xfrm>
        </p:spPr>
        <p:txBody>
          <a:bodyPr/>
          <a:lstStyle/>
          <a:p>
            <a:pPr defTabSz="228600">
              <a:tabLst>
                <a:tab pos="977900" algn="l"/>
              </a:tabLst>
            </a:pPr>
            <a:r>
              <a:rPr lang="en-US" sz="2000" b="1" u="sng">
                <a:latin typeface="Times New Roman" pitchFamily="18" charset="0"/>
              </a:rPr>
              <a:t>Applicability of BLUE</a:t>
            </a:r>
          </a:p>
          <a:p>
            <a:pPr defTabSz="228600">
              <a:buFont typeface="Wingdings" pitchFamily="2" charset="2"/>
              <a:buNone/>
              <a:tabLst>
                <a:tab pos="977900" algn="l"/>
              </a:tabLst>
            </a:pPr>
            <a:r>
              <a:rPr lang="en-US" sz="2000">
                <a:latin typeface="Times New Roman" pitchFamily="18" charset="0"/>
              </a:rPr>
              <a:t>	We just derived the BLUE under the following:</a:t>
            </a:r>
          </a:p>
          <a:p>
            <a:pPr defTabSz="228600">
              <a:buFont typeface="Wingdings" pitchFamily="2" charset="2"/>
              <a:buNone/>
              <a:tabLst>
                <a:tab pos="977900" algn="l"/>
              </a:tabLst>
            </a:pPr>
            <a:r>
              <a:rPr lang="en-US" sz="2000">
                <a:latin typeface="Times New Roman" pitchFamily="18" charset="0"/>
              </a:rPr>
              <a:t>	1. Linear observations but with no constraint on the noise PDF.</a:t>
            </a:r>
          </a:p>
          <a:p>
            <a:pPr defTabSz="228600">
              <a:buFont typeface="Wingdings" pitchFamily="2" charset="2"/>
              <a:buNone/>
              <a:tabLst>
                <a:tab pos="977900" algn="l"/>
              </a:tabLst>
            </a:pPr>
            <a:r>
              <a:rPr lang="en-US" sz="2000">
                <a:latin typeface="Times New Roman" pitchFamily="18" charset="0"/>
              </a:rPr>
              <a:t>	2. No knowledge of the noise PDF other than its mean and covariance.</a:t>
            </a:r>
          </a:p>
          <a:p>
            <a:pPr defTabSz="228600">
              <a:buFont typeface="Wingdings" pitchFamily="2" charset="2"/>
              <a:buNone/>
              <a:tabLst>
                <a:tab pos="977900" algn="l"/>
              </a:tabLst>
            </a:pPr>
            <a:r>
              <a:rPr lang="en-US" sz="2000">
                <a:latin typeface="Times New Roman" pitchFamily="18" charset="0"/>
              </a:rPr>
              <a:t>	3. Noise does </a:t>
            </a:r>
            <a:r>
              <a:rPr lang="en-US" sz="2000" u="sng">
                <a:latin typeface="Times New Roman" pitchFamily="18" charset="0"/>
              </a:rPr>
              <a:t>not need to be Gaussian</a:t>
            </a:r>
            <a:r>
              <a:rPr lang="en-US" sz="2000">
                <a:latin typeface="Times New Roman" pitchFamily="18" charset="0"/>
              </a:rPr>
              <a:t>.</a:t>
            </a:r>
          </a:p>
          <a:p>
            <a:pPr defTabSz="228600">
              <a:buFont typeface="Wingdings" pitchFamily="2" charset="2"/>
              <a:buNone/>
              <a:tabLst>
                <a:tab pos="977900" algn="l"/>
              </a:tabLst>
            </a:pPr>
            <a:endParaRPr lang="en-US" sz="2000">
              <a:latin typeface="Times New Roman" pitchFamily="18" charset="0"/>
            </a:endParaRPr>
          </a:p>
          <a:p>
            <a:pPr defTabSz="228600">
              <a:buFont typeface="Wingdings" pitchFamily="2" charset="2"/>
              <a:buNone/>
              <a:tabLst>
                <a:tab pos="977900" algn="l"/>
              </a:tabLst>
            </a:pPr>
            <a:endParaRPr lang="en-US" sz="2000">
              <a:latin typeface="Times New Roman" pitchFamily="18" charset="0"/>
            </a:endParaRPr>
          </a:p>
          <a:p>
            <a:pPr defTabSz="228600">
              <a:buFont typeface="Wingdings" pitchFamily="2" charset="2"/>
              <a:buNone/>
              <a:tabLst>
                <a:tab pos="977900" algn="l"/>
              </a:tabLst>
            </a:pPr>
            <a:r>
              <a:rPr lang="en-US" sz="2000">
                <a:latin typeface="Times New Roman" pitchFamily="18" charset="0"/>
              </a:rPr>
              <a:t>	See Examples 6.1 and 6.2, pp. 137-139, [2].</a:t>
            </a:r>
          </a:p>
          <a:p>
            <a:pPr defTabSz="228600">
              <a:tabLst>
                <a:tab pos="977900" algn="l"/>
              </a:tabLst>
            </a:pPr>
            <a:endParaRPr lang="en-US" sz="2000">
              <a:latin typeface="Times New Roman"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half" idx="10"/>
          </p:nvPr>
        </p:nvSpPr>
        <p:spPr/>
        <p:txBody>
          <a:bodyPr/>
          <a:lstStyle/>
          <a:p>
            <a:r>
              <a:rPr lang="en-US"/>
              <a:t>		 </a:t>
            </a:r>
            <a:r>
              <a:rPr lang="en-US" sz="1200"/>
              <a:t> </a:t>
            </a:r>
            <a:fld id="{48D474E1-E71C-4D68-BB39-5A4960FDB592}" type="slidenum">
              <a:rPr lang="en-US" sz="1200">
                <a:solidFill>
                  <a:srgbClr val="003399"/>
                </a:solidFill>
                <a:cs typeface="Times New Roman" pitchFamily="18" charset="0"/>
              </a:rPr>
              <a:pPr/>
              <a:t>69</a:t>
            </a:fld>
            <a:endParaRPr lang="en-US" sz="1200">
              <a:solidFill>
                <a:srgbClr val="003399"/>
              </a:solidFill>
            </a:endParaRPr>
          </a:p>
        </p:txBody>
      </p:sp>
      <p:sp>
        <p:nvSpPr>
          <p:cNvPr id="1165314" name="Rectangle 2"/>
          <p:cNvSpPr>
            <a:spLocks noGrp="1" noChangeArrowheads="1"/>
          </p:cNvSpPr>
          <p:nvPr>
            <p:ph type="title"/>
          </p:nvPr>
        </p:nvSpPr>
        <p:spPr/>
        <p:txBody>
          <a:bodyPr/>
          <a:lstStyle/>
          <a:p>
            <a:r>
              <a:rPr lang="en-US" sz="2800"/>
              <a:t>9. Best Linear Unbiased Estimate (BLUE) (6)</a:t>
            </a:r>
          </a:p>
        </p:txBody>
      </p:sp>
      <p:sp>
        <p:nvSpPr>
          <p:cNvPr id="1165315" name="Rectangle 3"/>
          <p:cNvSpPr>
            <a:spLocks noGrp="1" noChangeArrowheads="1"/>
          </p:cNvSpPr>
          <p:nvPr>
            <p:ph type="body" idx="1"/>
          </p:nvPr>
        </p:nvSpPr>
        <p:spPr/>
        <p:txBody>
          <a:bodyPr/>
          <a:lstStyle/>
          <a:p>
            <a:r>
              <a:rPr lang="en-US" sz="2000" b="1" u="sng">
                <a:latin typeface="Times New Roman" pitchFamily="18" charset="0"/>
              </a:rPr>
              <a:t>Vector Parameter Case</a:t>
            </a:r>
            <a:r>
              <a:rPr lang="en-US" sz="2000" b="1">
                <a:latin typeface="Times New Roman" pitchFamily="18" charset="0"/>
              </a:rPr>
              <a:t>: Gauss-Markov Theorem </a:t>
            </a:r>
            <a:r>
              <a:rPr lang="en-US" sz="2000">
                <a:latin typeface="Times New Roman" pitchFamily="18" charset="0"/>
              </a:rPr>
              <a:t>(</a:t>
            </a:r>
            <a:r>
              <a:rPr lang="en-US" sz="2000" b="1">
                <a:latin typeface="Times New Roman" pitchFamily="18" charset="0"/>
              </a:rPr>
              <a:t>Linear model without assumption of Gaussian noise</a:t>
            </a:r>
            <a:r>
              <a:rPr lang="en-US" sz="2000">
                <a:latin typeface="Times New Roman" pitchFamily="18" charset="0"/>
              </a:rPr>
              <a:t>) </a:t>
            </a:r>
          </a:p>
          <a:p>
            <a:pPr>
              <a:buFont typeface="Wingdings" pitchFamily="2" charset="2"/>
              <a:buNone/>
            </a:pPr>
            <a:r>
              <a:rPr lang="en-US" sz="2000">
                <a:latin typeface="Times New Roman" pitchFamily="18" charset="0"/>
              </a:rPr>
              <a:t>	</a:t>
            </a:r>
            <a:r>
              <a:rPr lang="en-US" sz="2000" u="sng">
                <a:latin typeface="Times New Roman" pitchFamily="18" charset="0"/>
              </a:rPr>
              <a:t>If</a:t>
            </a:r>
            <a:r>
              <a:rPr lang="en-US" sz="2000">
                <a:latin typeface="Times New Roman" pitchFamily="18" charset="0"/>
              </a:rPr>
              <a:t> data can be modeled as having linear observations in noise:</a:t>
            </a:r>
          </a:p>
          <a:p>
            <a:pPr>
              <a:buFont typeface="Wingdings" pitchFamily="2" charset="2"/>
              <a:buNone/>
            </a:pPr>
            <a:endParaRPr lang="en-US" sz="2000">
              <a:latin typeface="Times New Roman" pitchFamily="18" charset="0"/>
            </a:endParaRPr>
          </a:p>
          <a:p>
            <a:pPr>
              <a:buFont typeface="Wingdings" pitchFamily="2" charset="2"/>
              <a:buNone/>
            </a:pPr>
            <a:endParaRPr lang="en-US" sz="2000">
              <a:latin typeface="Times New Roman" pitchFamily="18" charset="0"/>
            </a:endParaRPr>
          </a:p>
          <a:p>
            <a:pPr>
              <a:buFont typeface="Wingdings" pitchFamily="2" charset="2"/>
              <a:buNone/>
            </a:pPr>
            <a:endParaRPr lang="en-US" sz="2800">
              <a:latin typeface="Times New Roman" pitchFamily="18" charset="0"/>
            </a:endParaRPr>
          </a:p>
          <a:p>
            <a:pPr>
              <a:buFont typeface="Wingdings" pitchFamily="2" charset="2"/>
              <a:buNone/>
            </a:pPr>
            <a:r>
              <a:rPr lang="en-US" sz="2000">
                <a:latin typeface="Times New Roman" pitchFamily="18" charset="0"/>
              </a:rPr>
              <a:t>	</a:t>
            </a:r>
            <a:r>
              <a:rPr lang="en-US" sz="2000" u="sng">
                <a:latin typeface="Times New Roman" pitchFamily="18" charset="0"/>
              </a:rPr>
              <a:t>Then</a:t>
            </a:r>
            <a:r>
              <a:rPr lang="en-US" sz="2000">
                <a:latin typeface="Times New Roman" pitchFamily="18" charset="0"/>
              </a:rPr>
              <a:t> the BLUE is (pp. 139-141, [2]): </a:t>
            </a:r>
          </a:p>
          <a:p>
            <a:pPr>
              <a:buFont typeface="Wingdings" pitchFamily="2" charset="2"/>
              <a:buNone/>
            </a:pPr>
            <a:endParaRPr lang="en-US" sz="2000">
              <a:latin typeface="Times New Roman" pitchFamily="18" charset="0"/>
            </a:endParaRPr>
          </a:p>
          <a:p>
            <a:pPr>
              <a:buFont typeface="Wingdings" pitchFamily="2" charset="2"/>
              <a:buNone/>
            </a:pPr>
            <a:endParaRPr lang="en-US" sz="1400">
              <a:latin typeface="Times New Roman" pitchFamily="18" charset="0"/>
            </a:endParaRPr>
          </a:p>
          <a:p>
            <a:pPr>
              <a:buFont typeface="Wingdings" pitchFamily="2" charset="2"/>
              <a:buNone/>
            </a:pPr>
            <a:r>
              <a:rPr lang="en-US" sz="2000">
                <a:latin typeface="Times New Roman" pitchFamily="18" charset="0"/>
              </a:rPr>
              <a:t>	and its covariance is:</a:t>
            </a:r>
            <a:r>
              <a:rPr lang="en-US"/>
              <a:t> </a:t>
            </a:r>
            <a:endParaRPr lang="en-US" sz="2000">
              <a:latin typeface="Times New Roman" pitchFamily="18" charset="0"/>
            </a:endParaRPr>
          </a:p>
          <a:p>
            <a:endParaRPr lang="en-US" sz="2000">
              <a:latin typeface="Times New Roman" pitchFamily="18" charset="0"/>
            </a:endParaRPr>
          </a:p>
        </p:txBody>
      </p:sp>
      <p:pic>
        <p:nvPicPr>
          <p:cNvPr id="1165316" name="Picture 4"/>
          <p:cNvPicPr>
            <a:picLocks noChangeAspect="1" noChangeArrowheads="1"/>
          </p:cNvPicPr>
          <p:nvPr/>
        </p:nvPicPr>
        <p:blipFill>
          <a:blip r:embed="rId2" cstate="print"/>
          <a:srcRect/>
          <a:stretch>
            <a:fillRect/>
          </a:stretch>
        </p:blipFill>
        <p:spPr bwMode="auto">
          <a:xfrm>
            <a:off x="3657600" y="1981200"/>
            <a:ext cx="3429000" cy="1114425"/>
          </a:xfrm>
          <a:prstGeom prst="rect">
            <a:avLst/>
          </a:prstGeom>
          <a:noFill/>
          <a:ln w="9525">
            <a:noFill/>
            <a:miter lim="800000"/>
            <a:headEnd/>
            <a:tailEnd/>
          </a:ln>
          <a:effectLst/>
        </p:spPr>
      </p:pic>
      <p:pic>
        <p:nvPicPr>
          <p:cNvPr id="1165317" name="Picture 5"/>
          <p:cNvPicPr>
            <a:picLocks noChangeAspect="1" noChangeArrowheads="1"/>
          </p:cNvPicPr>
          <p:nvPr/>
        </p:nvPicPr>
        <p:blipFill>
          <a:blip r:embed="rId3" cstate="print"/>
          <a:srcRect/>
          <a:stretch>
            <a:fillRect/>
          </a:stretch>
        </p:blipFill>
        <p:spPr bwMode="auto">
          <a:xfrm>
            <a:off x="3048000" y="3581400"/>
            <a:ext cx="3276600" cy="647700"/>
          </a:xfrm>
          <a:prstGeom prst="rect">
            <a:avLst/>
          </a:prstGeom>
          <a:noFill/>
          <a:ln w="9525">
            <a:noFill/>
            <a:miter lim="800000"/>
            <a:headEnd/>
            <a:tailEnd/>
          </a:ln>
          <a:effectLst/>
        </p:spPr>
      </p:pic>
      <p:pic>
        <p:nvPicPr>
          <p:cNvPr id="1165318" name="Picture 6"/>
          <p:cNvPicPr>
            <a:picLocks noChangeAspect="1" noChangeArrowheads="1"/>
          </p:cNvPicPr>
          <p:nvPr/>
        </p:nvPicPr>
        <p:blipFill>
          <a:blip r:embed="rId4" cstate="print"/>
          <a:srcRect/>
          <a:stretch>
            <a:fillRect/>
          </a:stretch>
        </p:blipFill>
        <p:spPr bwMode="auto">
          <a:xfrm>
            <a:off x="3657600" y="4683125"/>
            <a:ext cx="1952625" cy="650875"/>
          </a:xfrm>
          <a:prstGeom prst="rect">
            <a:avLst/>
          </a:prstGeom>
          <a:noFill/>
          <a:ln w="9525">
            <a:noFill/>
            <a:miter lim="800000"/>
            <a:headEnd/>
            <a:tailEnd/>
          </a:ln>
          <a:effectLst/>
        </p:spPr>
      </p:pic>
      <p:pic>
        <p:nvPicPr>
          <p:cNvPr id="1165319" name="Picture 7"/>
          <p:cNvPicPr>
            <a:picLocks noChangeAspect="1" noChangeArrowheads="1"/>
          </p:cNvPicPr>
          <p:nvPr/>
        </p:nvPicPr>
        <p:blipFill>
          <a:blip r:embed="rId5" cstate="print"/>
          <a:srcRect/>
          <a:stretch>
            <a:fillRect/>
          </a:stretch>
        </p:blipFill>
        <p:spPr bwMode="auto">
          <a:xfrm>
            <a:off x="1981200" y="5465763"/>
            <a:ext cx="5424488" cy="5540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51305F08-1F84-4C7A-BF82-62DA5D73949F}" type="slidenum">
              <a:rPr lang="en-US" sz="1200">
                <a:solidFill>
                  <a:srgbClr val="003399"/>
                </a:solidFill>
                <a:cs typeface="Times New Roman" pitchFamily="18" charset="0"/>
              </a:rPr>
              <a:pPr/>
              <a:t>7</a:t>
            </a:fld>
            <a:endParaRPr lang="en-US" sz="1200">
              <a:solidFill>
                <a:srgbClr val="003399"/>
              </a:solidFill>
            </a:endParaRPr>
          </a:p>
        </p:txBody>
      </p:sp>
      <p:sp>
        <p:nvSpPr>
          <p:cNvPr id="1040386" name="Rectangle 2"/>
          <p:cNvSpPr>
            <a:spLocks noGrp="1" noChangeArrowheads="1"/>
          </p:cNvSpPr>
          <p:nvPr>
            <p:ph type="title"/>
          </p:nvPr>
        </p:nvSpPr>
        <p:spPr/>
        <p:txBody>
          <a:bodyPr/>
          <a:lstStyle/>
          <a:p>
            <a:r>
              <a:rPr lang="en-US" sz="2800"/>
              <a:t>9. Fundamentals (5)</a:t>
            </a:r>
          </a:p>
        </p:txBody>
      </p:sp>
      <p:sp>
        <p:nvSpPr>
          <p:cNvPr id="1040387" name="Rectangle 3"/>
          <p:cNvSpPr>
            <a:spLocks noGrp="1" noChangeArrowheads="1"/>
          </p:cNvSpPr>
          <p:nvPr>
            <p:ph type="body" idx="1"/>
          </p:nvPr>
        </p:nvSpPr>
        <p:spPr>
          <a:xfrm>
            <a:off x="609600" y="914400"/>
            <a:ext cx="8077200" cy="5181600"/>
          </a:xfrm>
        </p:spPr>
        <p:txBody>
          <a:bodyPr/>
          <a:lstStyle/>
          <a:p>
            <a:pPr marL="0" indent="0">
              <a:buFont typeface="Wingdings" pitchFamily="2" charset="2"/>
              <a:buNone/>
            </a:pPr>
            <a:r>
              <a:rPr lang="en-US" sz="2000" b="1" u="sng">
                <a:latin typeface="Times New Roman" pitchFamily="18" charset="0"/>
              </a:rPr>
              <a:t>Example</a:t>
            </a:r>
            <a:r>
              <a:rPr lang="en-US" sz="2000">
                <a:latin typeface="Times New Roman" pitchFamily="18" charset="0"/>
              </a:rPr>
              <a:t>: Estimating a DC level in zero mean AWGN</a:t>
            </a:r>
          </a:p>
          <a:p>
            <a:pPr marL="0" indent="0">
              <a:buFont typeface="Wingdings" pitchFamily="2" charset="2"/>
              <a:buNone/>
            </a:pPr>
            <a:endParaRPr lang="en-US" sz="2000">
              <a:latin typeface="Times New Roman" pitchFamily="18" charset="0"/>
            </a:endParaRPr>
          </a:p>
          <a:p>
            <a:pPr marL="0" indent="0">
              <a:buFont typeface="Wingdings" pitchFamily="2" charset="2"/>
              <a:buNone/>
            </a:pPr>
            <a:r>
              <a:rPr lang="en-US" sz="2000">
                <a:latin typeface="Times New Roman" pitchFamily="18" charset="0"/>
              </a:rPr>
              <a:t>Consider a single data point is observed: </a:t>
            </a:r>
            <a:r>
              <a:rPr lang="en-US" sz="2000" i="1">
                <a:latin typeface="Times New Roman" pitchFamily="18" charset="0"/>
              </a:rPr>
              <a:t>x</a:t>
            </a:r>
            <a:r>
              <a:rPr lang="en-US" sz="2000">
                <a:latin typeface="Times New Roman" pitchFamily="18" charset="0"/>
              </a:rPr>
              <a:t>[0] = </a:t>
            </a:r>
            <a:r>
              <a:rPr lang="en-US" sz="2000" i="1">
                <a:latin typeface="Times New Roman" pitchFamily="18" charset="0"/>
              </a:rPr>
              <a:t>θ+w</a:t>
            </a:r>
            <a:r>
              <a:rPr lang="en-US" sz="2000">
                <a:latin typeface="Times New Roman" pitchFamily="18" charset="0"/>
              </a:rPr>
              <a:t>[0], </a:t>
            </a:r>
            <a:r>
              <a:rPr lang="en-US" sz="2000" i="1">
                <a:latin typeface="Times New Roman" pitchFamily="18" charset="0"/>
              </a:rPr>
              <a:t>w</a:t>
            </a:r>
            <a:r>
              <a:rPr lang="en-US" sz="2000">
                <a:latin typeface="Times New Roman" pitchFamily="18" charset="0"/>
              </a:rPr>
              <a:t>[0] is </a:t>
            </a:r>
            <a:r>
              <a:rPr lang="en-US" sz="2000" i="1">
                <a:latin typeface="Times New Roman" pitchFamily="18" charset="0"/>
              </a:rPr>
              <a:t>N(</a:t>
            </a:r>
            <a:r>
              <a:rPr lang="en-US" sz="2000">
                <a:latin typeface="Times New Roman" pitchFamily="18" charset="0"/>
              </a:rPr>
              <a:t>0, </a:t>
            </a:r>
            <a:r>
              <a:rPr lang="en-US" sz="2000" i="1">
                <a:latin typeface="Times New Roman" pitchFamily="18" charset="0"/>
              </a:rPr>
              <a:t>σ</a:t>
            </a:r>
            <a:r>
              <a:rPr lang="en-US" sz="2000" baseline="30000">
                <a:latin typeface="Times New Roman" pitchFamily="18" charset="0"/>
              </a:rPr>
              <a:t>2</a:t>
            </a:r>
            <a:r>
              <a:rPr lang="en-US" sz="2000">
                <a:latin typeface="Times New Roman" pitchFamily="18" charset="0"/>
              </a:rPr>
              <a:t>). Then, </a:t>
            </a:r>
            <a:r>
              <a:rPr lang="en-US" sz="2000" i="1">
                <a:latin typeface="Times New Roman" pitchFamily="18" charset="0"/>
              </a:rPr>
              <a:t>θ+w</a:t>
            </a:r>
            <a:r>
              <a:rPr lang="en-US" sz="2000">
                <a:latin typeface="Times New Roman" pitchFamily="18" charset="0"/>
              </a:rPr>
              <a:t>[0] is </a:t>
            </a:r>
            <a:r>
              <a:rPr lang="en-US" sz="2000" i="1">
                <a:latin typeface="Times New Roman" pitchFamily="18" charset="0"/>
              </a:rPr>
              <a:t>N(θ</a:t>
            </a:r>
            <a:r>
              <a:rPr lang="en-US" sz="2000">
                <a:latin typeface="Times New Roman" pitchFamily="18" charset="0"/>
              </a:rPr>
              <a:t>, </a:t>
            </a:r>
            <a:r>
              <a:rPr lang="en-US" sz="2000" i="1">
                <a:latin typeface="Times New Roman" pitchFamily="18" charset="0"/>
              </a:rPr>
              <a:t>σ</a:t>
            </a:r>
            <a:r>
              <a:rPr lang="en-US" sz="2000" baseline="30000">
                <a:latin typeface="Times New Roman" pitchFamily="18" charset="0"/>
              </a:rPr>
              <a:t>2</a:t>
            </a:r>
            <a:r>
              <a:rPr lang="en-US" sz="2000">
                <a:latin typeface="Times New Roman" pitchFamily="18" charset="0"/>
              </a:rPr>
              <a:t>). </a:t>
            </a:r>
          </a:p>
          <a:p>
            <a:pPr marL="0" indent="0">
              <a:buFont typeface="Wingdings" pitchFamily="2" charset="2"/>
              <a:buNone/>
            </a:pPr>
            <a:endParaRPr lang="en-US" sz="1000">
              <a:latin typeface="Times New Roman" pitchFamily="18" charset="0"/>
            </a:endParaRPr>
          </a:p>
          <a:p>
            <a:pPr marL="0" indent="0">
              <a:buFont typeface="Wingdings" pitchFamily="2" charset="2"/>
              <a:buNone/>
            </a:pPr>
            <a:r>
              <a:rPr lang="en-US" sz="2000">
                <a:latin typeface="Times New Roman" pitchFamily="18" charset="0"/>
              </a:rPr>
              <a:t>So, the needed parameterized PDF is: </a:t>
            </a:r>
            <a:r>
              <a:rPr lang="en-US" sz="2000" i="1">
                <a:latin typeface="Times New Roman" pitchFamily="18" charset="0"/>
              </a:rPr>
              <a:t>p</a:t>
            </a:r>
            <a:r>
              <a:rPr lang="en-US" sz="2000">
                <a:latin typeface="Times New Roman" pitchFamily="18" charset="0"/>
              </a:rPr>
              <a:t>(</a:t>
            </a:r>
            <a:r>
              <a:rPr lang="en-US" sz="2000" i="1">
                <a:latin typeface="Times New Roman" pitchFamily="18" charset="0"/>
              </a:rPr>
              <a:t>x</a:t>
            </a:r>
            <a:r>
              <a:rPr lang="en-US" sz="2000">
                <a:latin typeface="Times New Roman" pitchFamily="18" charset="0"/>
              </a:rPr>
              <a:t>[0];</a:t>
            </a:r>
            <a:r>
              <a:rPr lang="en-US" sz="2000" i="1">
                <a:latin typeface="Times New Roman" pitchFamily="18" charset="0"/>
              </a:rPr>
              <a:t>θ</a:t>
            </a:r>
            <a:r>
              <a:rPr lang="en-US" sz="2000">
                <a:latin typeface="Times New Roman" pitchFamily="18" charset="0"/>
              </a:rPr>
              <a:t>) which is Gaussian with mean of </a:t>
            </a:r>
            <a:r>
              <a:rPr lang="en-US" sz="2000" i="1">
                <a:latin typeface="Times New Roman" pitchFamily="18" charset="0"/>
              </a:rPr>
              <a:t>θ.</a:t>
            </a:r>
          </a:p>
          <a:p>
            <a:pPr marL="0" indent="0">
              <a:buFont typeface="Wingdings" pitchFamily="2" charset="2"/>
              <a:buNone/>
            </a:pPr>
            <a:r>
              <a:rPr lang="en-US" sz="2000">
                <a:latin typeface="Times New Roman" pitchFamily="18" charset="0"/>
              </a:rPr>
              <a:t>So, in this case the parameterization changes the data PDF mean:</a:t>
            </a:r>
          </a:p>
        </p:txBody>
      </p:sp>
      <p:pic>
        <p:nvPicPr>
          <p:cNvPr id="1040388" name="Picture 4"/>
          <p:cNvPicPr>
            <a:picLocks noChangeAspect="1" noChangeArrowheads="1"/>
          </p:cNvPicPr>
          <p:nvPr/>
        </p:nvPicPr>
        <p:blipFill>
          <a:blip r:embed="rId2" cstate="print"/>
          <a:srcRect/>
          <a:stretch>
            <a:fillRect/>
          </a:stretch>
        </p:blipFill>
        <p:spPr bwMode="auto">
          <a:xfrm>
            <a:off x="1066800" y="3617913"/>
            <a:ext cx="7086600" cy="16113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B6F04DBF-E3D6-466E-B4C6-54FAC6D067F0}" type="slidenum">
              <a:rPr lang="en-US" sz="1200">
                <a:solidFill>
                  <a:srgbClr val="003399"/>
                </a:solidFill>
                <a:cs typeface="Times New Roman" pitchFamily="18" charset="0"/>
              </a:rPr>
              <a:pPr/>
              <a:t>70</a:t>
            </a:fld>
            <a:endParaRPr lang="en-US" sz="1200">
              <a:solidFill>
                <a:srgbClr val="003399"/>
              </a:solidFill>
            </a:endParaRPr>
          </a:p>
        </p:txBody>
      </p:sp>
      <p:sp>
        <p:nvSpPr>
          <p:cNvPr id="1166338" name="Rectangle 2"/>
          <p:cNvSpPr>
            <a:spLocks noGrp="1" noChangeArrowheads="1"/>
          </p:cNvSpPr>
          <p:nvPr>
            <p:ph type="title"/>
          </p:nvPr>
        </p:nvSpPr>
        <p:spPr/>
        <p:txBody>
          <a:bodyPr/>
          <a:lstStyle/>
          <a:p>
            <a:r>
              <a:rPr lang="en-US" sz="2800"/>
              <a:t>9. Best Linear Unbiased Estimate (BLUE) (7)</a:t>
            </a:r>
          </a:p>
        </p:txBody>
      </p:sp>
      <p:sp>
        <p:nvSpPr>
          <p:cNvPr id="1166339" name="Rectangle 3"/>
          <p:cNvSpPr>
            <a:spLocks noGrp="1" noChangeArrowheads="1"/>
          </p:cNvSpPr>
          <p:nvPr>
            <p:ph type="body" idx="1"/>
          </p:nvPr>
        </p:nvSpPr>
        <p:spPr>
          <a:xfrm>
            <a:off x="685800" y="838200"/>
            <a:ext cx="7772400" cy="5791200"/>
          </a:xfrm>
        </p:spPr>
        <p:txBody>
          <a:bodyPr/>
          <a:lstStyle/>
          <a:p>
            <a:pPr>
              <a:buFont typeface="Wingdings" pitchFamily="2" charset="2"/>
              <a:buNone/>
            </a:pPr>
            <a:r>
              <a:rPr lang="en-US" sz="2000" u="sng">
                <a:latin typeface="Times New Roman" pitchFamily="18" charset="0"/>
              </a:rPr>
              <a:t>Example:</a:t>
            </a:r>
            <a:r>
              <a:rPr lang="en-US" sz="2000" b="1">
                <a:latin typeface="Times New Roman" pitchFamily="18" charset="0"/>
              </a:rPr>
              <a:t> TDOA-based emitter location</a:t>
            </a:r>
          </a:p>
          <a:p>
            <a:endParaRPr lang="en-US" sz="2000" b="1">
              <a:latin typeface="Times New Roman" pitchFamily="18" charset="0"/>
            </a:endParaRPr>
          </a:p>
          <a:p>
            <a:endParaRPr lang="en-US" sz="2000" b="1">
              <a:latin typeface="Times New Roman" pitchFamily="18" charset="0"/>
            </a:endParaRPr>
          </a:p>
          <a:p>
            <a:endParaRPr lang="en-US" sz="2000" b="1">
              <a:latin typeface="Times New Roman" pitchFamily="18" charset="0"/>
            </a:endParaRPr>
          </a:p>
          <a:p>
            <a:endParaRPr lang="en-US" sz="2000" b="1">
              <a:latin typeface="Times New Roman" pitchFamily="18" charset="0"/>
            </a:endParaRPr>
          </a:p>
          <a:p>
            <a:endParaRPr lang="en-US" sz="2000" b="1">
              <a:latin typeface="Times New Roman" pitchFamily="18" charset="0"/>
            </a:endParaRPr>
          </a:p>
          <a:p>
            <a:endParaRPr lang="en-US" sz="2000" b="1">
              <a:latin typeface="Times New Roman" pitchFamily="18" charset="0"/>
            </a:endParaRPr>
          </a:p>
          <a:p>
            <a:endParaRPr lang="en-US" sz="2000" b="1">
              <a:latin typeface="Times New Roman" pitchFamily="18" charset="0"/>
            </a:endParaRPr>
          </a:p>
          <a:p>
            <a:endParaRPr lang="en-US" sz="2000" b="1">
              <a:latin typeface="Times New Roman" pitchFamily="18" charset="0"/>
            </a:endParaRPr>
          </a:p>
          <a:p>
            <a:endParaRPr lang="en-US" sz="2000" b="1">
              <a:latin typeface="Times New Roman" pitchFamily="18" charset="0"/>
            </a:endParaRPr>
          </a:p>
          <a:p>
            <a:endParaRPr lang="en-US" sz="2800">
              <a:latin typeface="Times New Roman" pitchFamily="18" charset="0"/>
            </a:endParaRPr>
          </a:p>
          <a:p>
            <a:pPr>
              <a:buFont typeface="Wingdings" pitchFamily="2" charset="2"/>
              <a:buNone/>
            </a:pPr>
            <a:r>
              <a:rPr lang="en-US" sz="2000">
                <a:latin typeface="Times New Roman" pitchFamily="18" charset="0"/>
              </a:rPr>
              <a:t>	Assume that the </a:t>
            </a:r>
            <a:r>
              <a:rPr lang="en-US" sz="2000" i="1">
                <a:latin typeface="Times New Roman" pitchFamily="18" charset="0"/>
              </a:rPr>
              <a:t>i</a:t>
            </a:r>
            <a:r>
              <a:rPr lang="en-US" sz="2000" baseline="30000">
                <a:latin typeface="Times New Roman" pitchFamily="18" charset="0"/>
              </a:rPr>
              <a:t>th</a:t>
            </a:r>
            <a:r>
              <a:rPr lang="en-US" sz="2000">
                <a:latin typeface="Times New Roman" pitchFamily="18" charset="0"/>
              </a:rPr>
              <a:t> Rx can measure its TOA: </a:t>
            </a:r>
            <a:r>
              <a:rPr lang="en-US" sz="2000" i="1">
                <a:latin typeface="Times New Roman" pitchFamily="18" charset="0"/>
              </a:rPr>
              <a:t>t</a:t>
            </a:r>
            <a:r>
              <a:rPr lang="en-US" sz="2000" i="1" baseline="-25000">
                <a:latin typeface="Times New Roman" pitchFamily="18" charset="0"/>
              </a:rPr>
              <a:t>i</a:t>
            </a:r>
          </a:p>
          <a:p>
            <a:pPr>
              <a:buFont typeface="Wingdings" pitchFamily="2" charset="2"/>
              <a:buNone/>
            </a:pPr>
            <a:r>
              <a:rPr lang="en-US" sz="2000">
                <a:latin typeface="Times New Roman" pitchFamily="18" charset="0"/>
              </a:rPr>
              <a:t>	Then, from the set of TOAs, compute TDOAs</a:t>
            </a:r>
          </a:p>
          <a:p>
            <a:pPr>
              <a:buFont typeface="Wingdings" pitchFamily="2" charset="2"/>
              <a:buNone/>
            </a:pPr>
            <a:r>
              <a:rPr lang="en-US" sz="2000">
                <a:latin typeface="Times New Roman" pitchFamily="18" charset="0"/>
              </a:rPr>
              <a:t>	Then, from the set of TDOAs, estimate location (</a:t>
            </a:r>
            <a:r>
              <a:rPr lang="en-US" sz="2000" i="1">
                <a:latin typeface="Times New Roman" pitchFamily="18" charset="0"/>
              </a:rPr>
              <a:t>x</a:t>
            </a:r>
            <a:r>
              <a:rPr lang="en-US" sz="2000" i="1" baseline="-25000">
                <a:latin typeface="Times New Roman" pitchFamily="18" charset="0"/>
              </a:rPr>
              <a:t>s</a:t>
            </a:r>
            <a:r>
              <a:rPr lang="en-US" sz="2000">
                <a:latin typeface="Times New Roman" pitchFamily="18" charset="0"/>
              </a:rPr>
              <a:t>, </a:t>
            </a:r>
            <a:r>
              <a:rPr lang="en-US" sz="2000" i="1">
                <a:latin typeface="Times New Roman" pitchFamily="18" charset="0"/>
              </a:rPr>
              <a:t>y</a:t>
            </a:r>
            <a:r>
              <a:rPr lang="en-US" sz="2000" i="1" baseline="-25000">
                <a:latin typeface="Times New Roman" pitchFamily="18" charset="0"/>
              </a:rPr>
              <a:t>s</a:t>
            </a:r>
            <a:r>
              <a:rPr lang="en-US" sz="2000">
                <a:latin typeface="Times New Roman" pitchFamily="18" charset="0"/>
              </a:rPr>
              <a:t>)</a:t>
            </a:r>
          </a:p>
          <a:p>
            <a:endParaRPr lang="en-US" sz="2000">
              <a:latin typeface="Times New Roman" pitchFamily="18" charset="0"/>
            </a:endParaRPr>
          </a:p>
          <a:p>
            <a:endParaRPr lang="en-US" sz="2000" b="1">
              <a:latin typeface="Times New Roman" pitchFamily="18" charset="0"/>
            </a:endParaRPr>
          </a:p>
        </p:txBody>
      </p:sp>
      <p:pic>
        <p:nvPicPr>
          <p:cNvPr id="1166340" name="Picture 4"/>
          <p:cNvPicPr>
            <a:picLocks noChangeAspect="1" noChangeArrowheads="1"/>
          </p:cNvPicPr>
          <p:nvPr/>
        </p:nvPicPr>
        <p:blipFill>
          <a:blip r:embed="rId2" cstate="print"/>
          <a:srcRect/>
          <a:stretch>
            <a:fillRect/>
          </a:stretch>
        </p:blipFill>
        <p:spPr bwMode="auto">
          <a:xfrm>
            <a:off x="2286000" y="1295400"/>
            <a:ext cx="4876800" cy="3676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4"/>
          <p:cNvSpPr>
            <a:spLocks noGrp="1"/>
          </p:cNvSpPr>
          <p:nvPr>
            <p:ph type="dt" sz="half" idx="10"/>
          </p:nvPr>
        </p:nvSpPr>
        <p:spPr/>
        <p:txBody>
          <a:bodyPr/>
          <a:lstStyle/>
          <a:p>
            <a:r>
              <a:rPr lang="en-US"/>
              <a:t>		 </a:t>
            </a:r>
            <a:r>
              <a:rPr lang="en-US" sz="1200"/>
              <a:t> </a:t>
            </a:r>
            <a:fld id="{EDA9B357-98D6-406A-9B75-FF2EACFC82DA}" type="slidenum">
              <a:rPr lang="en-US" sz="1200">
                <a:solidFill>
                  <a:srgbClr val="003399"/>
                </a:solidFill>
                <a:cs typeface="Times New Roman" pitchFamily="18" charset="0"/>
              </a:rPr>
              <a:pPr/>
              <a:t>71</a:t>
            </a:fld>
            <a:endParaRPr lang="en-US" sz="1200">
              <a:solidFill>
                <a:srgbClr val="003399"/>
              </a:solidFill>
            </a:endParaRPr>
          </a:p>
        </p:txBody>
      </p:sp>
      <p:sp>
        <p:nvSpPr>
          <p:cNvPr id="1167366" name="Rectangle 6"/>
          <p:cNvSpPr>
            <a:spLocks noGrp="1" noChangeArrowheads="1"/>
          </p:cNvSpPr>
          <p:nvPr>
            <p:ph type="title"/>
          </p:nvPr>
        </p:nvSpPr>
        <p:spPr/>
        <p:txBody>
          <a:bodyPr/>
          <a:lstStyle/>
          <a:p>
            <a:r>
              <a:rPr lang="en-US" sz="2800"/>
              <a:t>9. Best Linear Unbiased Estimate (BLUE) (8)</a:t>
            </a:r>
          </a:p>
        </p:txBody>
      </p:sp>
      <p:sp>
        <p:nvSpPr>
          <p:cNvPr id="1167363" name="Rectangle 3"/>
          <p:cNvSpPr>
            <a:spLocks noGrp="1" noChangeArrowheads="1"/>
          </p:cNvSpPr>
          <p:nvPr>
            <p:ph type="body" sz="half" idx="1"/>
          </p:nvPr>
        </p:nvSpPr>
        <p:spPr>
          <a:xfrm>
            <a:off x="685800" y="838200"/>
            <a:ext cx="7924800" cy="5181600"/>
          </a:xfrm>
        </p:spPr>
        <p:txBody>
          <a:bodyPr/>
          <a:lstStyle/>
          <a:p>
            <a:pPr marL="0" indent="0">
              <a:buFont typeface="Wingdings" pitchFamily="2" charset="2"/>
              <a:buNone/>
            </a:pPr>
            <a:r>
              <a:rPr lang="en-US" sz="2000" u="sng">
                <a:latin typeface="Times New Roman" pitchFamily="18" charset="0"/>
              </a:rPr>
              <a:t>TOA measurement model:</a:t>
            </a:r>
            <a:r>
              <a:rPr lang="en-US" sz="2000">
                <a:latin typeface="Times New Roman" pitchFamily="18" charset="0"/>
              </a:rPr>
              <a:t> Assume measurements (with errors) of TOAs at </a:t>
            </a:r>
            <a:r>
              <a:rPr lang="en-US" sz="2000" i="1">
                <a:latin typeface="Times New Roman" pitchFamily="18" charset="0"/>
              </a:rPr>
              <a:t>N</a:t>
            </a:r>
            <a:r>
              <a:rPr lang="en-US" sz="2000">
                <a:latin typeface="Times New Roman" pitchFamily="18" charset="0"/>
              </a:rPr>
              <a:t> receivers (only 3 shown above):</a:t>
            </a:r>
          </a:p>
          <a:p>
            <a:pPr marL="0" indent="0">
              <a:buFont typeface="Wingdings" pitchFamily="2" charset="2"/>
              <a:buNone/>
            </a:pPr>
            <a:r>
              <a:rPr lang="en-US" sz="2000">
                <a:latin typeface="Times New Roman" pitchFamily="18" charset="0"/>
              </a:rPr>
              <a:t>			      </a:t>
            </a:r>
            <a:r>
              <a:rPr lang="en-US" sz="2000" i="1">
                <a:latin typeface="Times New Roman" pitchFamily="18" charset="0"/>
              </a:rPr>
              <a:t>t</a:t>
            </a:r>
            <a:r>
              <a:rPr lang="en-US" sz="2000" baseline="-25000">
                <a:latin typeface="Times New Roman" pitchFamily="18" charset="0"/>
              </a:rPr>
              <a:t>0</a:t>
            </a:r>
            <a:r>
              <a:rPr lang="en-US" sz="2000">
                <a:latin typeface="Times New Roman" pitchFamily="18" charset="0"/>
              </a:rPr>
              <a:t> , </a:t>
            </a:r>
            <a:r>
              <a:rPr lang="en-US" sz="2000" i="1">
                <a:latin typeface="Times New Roman" pitchFamily="18" charset="0"/>
              </a:rPr>
              <a:t>t</a:t>
            </a:r>
            <a:r>
              <a:rPr lang="en-US" sz="2000" baseline="-25000">
                <a:latin typeface="Times New Roman" pitchFamily="18" charset="0"/>
              </a:rPr>
              <a:t>1</a:t>
            </a:r>
            <a:r>
              <a:rPr lang="en-US" sz="2000">
                <a:latin typeface="Times New Roman" pitchFamily="18" charset="0"/>
              </a:rPr>
              <a:t> , … , </a:t>
            </a:r>
            <a:r>
              <a:rPr lang="en-US" sz="2000" i="1">
                <a:latin typeface="Times New Roman" pitchFamily="18" charset="0"/>
              </a:rPr>
              <a:t>t</a:t>
            </a:r>
            <a:r>
              <a:rPr lang="en-US" sz="2000" i="1" baseline="-25000">
                <a:latin typeface="Times New Roman" pitchFamily="18" charset="0"/>
              </a:rPr>
              <a:t>N</a:t>
            </a:r>
            <a:r>
              <a:rPr lang="en-US" sz="2000" baseline="-25000">
                <a:latin typeface="Times New Roman" pitchFamily="18" charset="0"/>
              </a:rPr>
              <a:t>-1</a:t>
            </a:r>
            <a:endParaRPr lang="en-US" sz="2000">
              <a:latin typeface="Times New Roman" pitchFamily="18" charset="0"/>
            </a:endParaRPr>
          </a:p>
          <a:p>
            <a:pPr marL="0" indent="0">
              <a:buFont typeface="Wingdings" pitchFamily="2" charset="2"/>
              <a:buNone/>
            </a:pPr>
            <a:r>
              <a:rPr lang="en-US" sz="2000">
                <a:latin typeface="Times New Roman" pitchFamily="18" charset="0"/>
              </a:rPr>
              <a:t>TOA measurement model:</a:t>
            </a:r>
          </a:p>
          <a:p>
            <a:pPr marL="0" indent="0">
              <a:buFont typeface="Wingdings" pitchFamily="2" charset="2"/>
              <a:buNone/>
            </a:pPr>
            <a:r>
              <a:rPr lang="en-US" sz="2000">
                <a:latin typeface="Times New Roman" pitchFamily="18" charset="0"/>
              </a:rPr>
              <a:t>	</a:t>
            </a:r>
            <a:r>
              <a:rPr lang="en-US" sz="2000" i="1">
                <a:latin typeface="Times New Roman" pitchFamily="18" charset="0"/>
              </a:rPr>
              <a:t>T</a:t>
            </a:r>
            <a:r>
              <a:rPr lang="en-US" sz="2000" i="1" baseline="-25000">
                <a:latin typeface="Times New Roman" pitchFamily="18" charset="0"/>
              </a:rPr>
              <a:t>o</a:t>
            </a:r>
            <a:r>
              <a:rPr lang="en-US" sz="2000">
                <a:latin typeface="Times New Roman" pitchFamily="18" charset="0"/>
              </a:rPr>
              <a:t> = Time the signal emitted, </a:t>
            </a:r>
            <a:r>
              <a:rPr lang="en-US" sz="2000" i="1">
                <a:latin typeface="Times New Roman" pitchFamily="18" charset="0"/>
              </a:rPr>
              <a:t>R</a:t>
            </a:r>
            <a:r>
              <a:rPr lang="en-US" sz="2000" i="1" baseline="-25000">
                <a:latin typeface="Times New Roman" pitchFamily="18" charset="0"/>
              </a:rPr>
              <a:t>i</a:t>
            </a:r>
            <a:r>
              <a:rPr lang="en-US" sz="2000">
                <a:latin typeface="Times New Roman" pitchFamily="18" charset="0"/>
              </a:rPr>
              <a:t> = Range from Tx to Rx</a:t>
            </a:r>
            <a:r>
              <a:rPr lang="en-US" sz="2000" i="1" baseline="-25000">
                <a:latin typeface="Times New Roman" pitchFamily="18" charset="0"/>
              </a:rPr>
              <a:t>i</a:t>
            </a:r>
          </a:p>
          <a:p>
            <a:pPr marL="0" indent="0">
              <a:buFont typeface="Wingdings" pitchFamily="2" charset="2"/>
              <a:buNone/>
            </a:pPr>
            <a:r>
              <a:rPr lang="en-US" sz="2000">
                <a:latin typeface="Times New Roman" pitchFamily="18" charset="0"/>
              </a:rPr>
              <a:t>	</a:t>
            </a:r>
            <a:r>
              <a:rPr lang="en-US" sz="2000" i="1">
                <a:latin typeface="Times New Roman" pitchFamily="18" charset="0"/>
              </a:rPr>
              <a:t>c</a:t>
            </a:r>
            <a:r>
              <a:rPr lang="en-US" sz="2000">
                <a:latin typeface="Times New Roman" pitchFamily="18" charset="0"/>
              </a:rPr>
              <a:t> = Speed of propagation (for EM: </a:t>
            </a:r>
            <a:r>
              <a:rPr lang="en-US" sz="2000" i="1">
                <a:latin typeface="Times New Roman" pitchFamily="18" charset="0"/>
              </a:rPr>
              <a:t>c</a:t>
            </a:r>
            <a:r>
              <a:rPr lang="en-US" sz="2000">
                <a:latin typeface="Times New Roman" pitchFamily="18" charset="0"/>
              </a:rPr>
              <a:t> = 3</a:t>
            </a:r>
            <a:r>
              <a:rPr lang="en-US" sz="2000">
                <a:latin typeface="Times New Roman" pitchFamily="18" charset="0"/>
                <a:sym typeface="Symbol" pitchFamily="18" charset="2"/>
              </a:rPr>
              <a:t></a:t>
            </a:r>
            <a:r>
              <a:rPr lang="en-US" sz="2000">
                <a:latin typeface="Times New Roman" pitchFamily="18" charset="0"/>
              </a:rPr>
              <a:t>10</a:t>
            </a:r>
            <a:r>
              <a:rPr lang="en-US" sz="2000" baseline="30000">
                <a:latin typeface="Times New Roman" pitchFamily="18" charset="0"/>
              </a:rPr>
              <a:t>8</a:t>
            </a:r>
            <a:r>
              <a:rPr lang="en-US" sz="2000">
                <a:latin typeface="Times New Roman" pitchFamily="18" charset="0"/>
              </a:rPr>
              <a:t> m/s)</a:t>
            </a: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r>
              <a:rPr lang="en-US" sz="2000">
                <a:latin typeface="Times New Roman" pitchFamily="18" charset="0"/>
              </a:rPr>
              <a:t>	</a:t>
            </a:r>
          </a:p>
          <a:p>
            <a:pPr marL="0" indent="0">
              <a:buFont typeface="Wingdings" pitchFamily="2" charset="2"/>
              <a:buNone/>
            </a:pPr>
            <a:r>
              <a:rPr lang="en-US" sz="2000">
                <a:latin typeface="Times New Roman" pitchFamily="18" charset="0"/>
              </a:rPr>
              <a:t>Now, we use 				   then</a:t>
            </a: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1800">
              <a:latin typeface="Times New Roman" pitchFamily="18" charset="0"/>
            </a:endParaRPr>
          </a:p>
          <a:p>
            <a:pPr marL="0" indent="0">
              <a:buFont typeface="Wingdings" pitchFamily="2" charset="2"/>
              <a:buNone/>
            </a:pPr>
            <a:endParaRPr lang="en-US" sz="1800">
              <a:latin typeface="Times New Roman" pitchFamily="18" charset="0"/>
            </a:endParaRPr>
          </a:p>
          <a:p>
            <a:pPr marL="0" indent="0">
              <a:buFont typeface="Wingdings" pitchFamily="2" charset="2"/>
              <a:buNone/>
            </a:pPr>
            <a:endParaRPr lang="en-US" sz="1800">
              <a:latin typeface="Times New Roman" pitchFamily="18" charset="0"/>
            </a:endParaRPr>
          </a:p>
          <a:p>
            <a:pPr marL="0" indent="0"/>
            <a:endParaRPr lang="en-US" sz="1800">
              <a:latin typeface="Times New Roman" pitchFamily="18" charset="0"/>
            </a:endParaRPr>
          </a:p>
        </p:txBody>
      </p:sp>
      <p:pic>
        <p:nvPicPr>
          <p:cNvPr id="1167364" name="Picture 4"/>
          <p:cNvPicPr>
            <a:picLocks noChangeAspect="1" noChangeArrowheads="1"/>
          </p:cNvPicPr>
          <p:nvPr/>
        </p:nvPicPr>
        <p:blipFill>
          <a:blip r:embed="rId3" cstate="print"/>
          <a:srcRect/>
          <a:stretch>
            <a:fillRect/>
          </a:stretch>
        </p:blipFill>
        <p:spPr bwMode="auto">
          <a:xfrm>
            <a:off x="857250" y="3048000"/>
            <a:ext cx="7600950" cy="1538288"/>
          </a:xfrm>
          <a:prstGeom prst="rect">
            <a:avLst/>
          </a:prstGeom>
          <a:noFill/>
          <a:ln w="9525">
            <a:noFill/>
            <a:miter lim="800000"/>
            <a:headEnd/>
            <a:tailEnd/>
          </a:ln>
          <a:effectLst/>
        </p:spPr>
      </p:pic>
      <p:graphicFrame>
        <p:nvGraphicFramePr>
          <p:cNvPr id="1167365" name="Object 5"/>
          <p:cNvGraphicFramePr>
            <a:graphicFrameLocks noChangeAspect="1"/>
          </p:cNvGraphicFramePr>
          <p:nvPr>
            <p:ph sz="half" idx="2"/>
          </p:nvPr>
        </p:nvGraphicFramePr>
        <p:xfrm>
          <a:off x="2286000" y="4724400"/>
          <a:ext cx="2971800" cy="531813"/>
        </p:xfrm>
        <a:graphic>
          <a:graphicData uri="http://schemas.openxmlformats.org/presentationml/2006/ole">
            <p:oleObj spid="_x0000_s1167365" name="Equation" r:id="rId4" imgW="1841400" imgH="330120" progId="">
              <p:embed/>
            </p:oleObj>
          </a:graphicData>
        </a:graphic>
      </p:graphicFrame>
      <p:pic>
        <p:nvPicPr>
          <p:cNvPr id="1167368" name="Picture 8"/>
          <p:cNvPicPr>
            <a:picLocks noChangeAspect="1" noChangeArrowheads="1"/>
          </p:cNvPicPr>
          <p:nvPr/>
        </p:nvPicPr>
        <p:blipFill>
          <a:blip r:embed="rId5" cstate="print"/>
          <a:srcRect/>
          <a:stretch>
            <a:fillRect/>
          </a:stretch>
        </p:blipFill>
        <p:spPr bwMode="auto">
          <a:xfrm>
            <a:off x="1066800" y="5295900"/>
            <a:ext cx="7167563" cy="8239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r>
              <a:rPr lang="en-US"/>
              <a:t>		 </a:t>
            </a:r>
            <a:r>
              <a:rPr lang="en-US" sz="1200"/>
              <a:t> </a:t>
            </a:r>
            <a:fld id="{13BE719D-6639-418F-A3ED-8FD687AC547C}" type="slidenum">
              <a:rPr lang="en-US" sz="1200">
                <a:solidFill>
                  <a:srgbClr val="003399"/>
                </a:solidFill>
                <a:cs typeface="Times New Roman" pitchFamily="18" charset="0"/>
              </a:rPr>
              <a:pPr/>
              <a:t>72</a:t>
            </a:fld>
            <a:endParaRPr lang="en-US" sz="1200">
              <a:solidFill>
                <a:srgbClr val="003399"/>
              </a:solidFill>
            </a:endParaRPr>
          </a:p>
        </p:txBody>
      </p:sp>
      <p:sp>
        <p:nvSpPr>
          <p:cNvPr id="1169410" name="Rectangle 2"/>
          <p:cNvSpPr>
            <a:spLocks noGrp="1" noChangeArrowheads="1"/>
          </p:cNvSpPr>
          <p:nvPr>
            <p:ph type="title"/>
          </p:nvPr>
        </p:nvSpPr>
        <p:spPr/>
        <p:txBody>
          <a:bodyPr/>
          <a:lstStyle/>
          <a:p>
            <a:r>
              <a:rPr lang="en-US" sz="2800"/>
              <a:t>9. Best Linear Unbiased Estimate (BLUE) (9)</a:t>
            </a:r>
          </a:p>
        </p:txBody>
      </p:sp>
      <p:sp>
        <p:nvSpPr>
          <p:cNvPr id="1169411" name="Rectangle 3"/>
          <p:cNvSpPr>
            <a:spLocks noGrp="1" noChangeArrowheads="1"/>
          </p:cNvSpPr>
          <p:nvPr>
            <p:ph type="body" idx="1"/>
          </p:nvPr>
        </p:nvSpPr>
        <p:spPr/>
        <p:txBody>
          <a:bodyPr/>
          <a:lstStyle/>
          <a:p>
            <a:pPr marL="0" indent="0">
              <a:buFont typeface="Wingdings" pitchFamily="2" charset="2"/>
              <a:buNone/>
            </a:pPr>
            <a:r>
              <a:rPr lang="en-US" sz="2000" u="sng">
                <a:latin typeface="Times New Roman" pitchFamily="18" charset="0"/>
              </a:rPr>
              <a:t>Linearization of TOA model</a:t>
            </a:r>
            <a:r>
              <a:rPr lang="en-US" sz="2000">
                <a:latin typeface="Times New Roman" pitchFamily="18" charset="0"/>
              </a:rPr>
              <a:t>: So, we linearize the model so that we can apply BLUE: Assume some rough estimate is available (</a:t>
            </a:r>
            <a:r>
              <a:rPr lang="en-US" sz="2000" i="1">
                <a:latin typeface="Times New Roman" pitchFamily="18" charset="0"/>
              </a:rPr>
              <a:t>x</a:t>
            </a:r>
            <a:r>
              <a:rPr lang="en-US" sz="2000" i="1" baseline="-25000">
                <a:latin typeface="Times New Roman" pitchFamily="18" charset="0"/>
              </a:rPr>
              <a:t>n</a:t>
            </a:r>
            <a:r>
              <a:rPr lang="en-US" sz="2000">
                <a:latin typeface="Times New Roman" pitchFamily="18" charset="0"/>
              </a:rPr>
              <a:t>, </a:t>
            </a:r>
            <a:r>
              <a:rPr lang="en-US" sz="2000" i="1">
                <a:latin typeface="Times New Roman" pitchFamily="18" charset="0"/>
              </a:rPr>
              <a:t>y</a:t>
            </a:r>
            <a:r>
              <a:rPr lang="en-US" sz="2000" i="1" baseline="-25000">
                <a:latin typeface="Times New Roman" pitchFamily="18" charset="0"/>
              </a:rPr>
              <a:t>n</a:t>
            </a:r>
            <a:r>
              <a:rPr lang="en-US" sz="2000">
                <a:latin typeface="Times New Roman" pitchFamily="18" charset="0"/>
              </a:rPr>
              <a:t>)</a:t>
            </a: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1600">
              <a:latin typeface="Times New Roman" pitchFamily="18" charset="0"/>
            </a:endParaRPr>
          </a:p>
          <a:p>
            <a:pPr marL="0" indent="0">
              <a:buFont typeface="Wingdings" pitchFamily="2" charset="2"/>
              <a:buNone/>
            </a:pPr>
            <a:r>
              <a:rPr lang="en-US" sz="2000">
                <a:latin typeface="Times New Roman" pitchFamily="18" charset="0"/>
              </a:rPr>
              <a:t>Now use truncated Taylor series to linearize </a:t>
            </a:r>
            <a:r>
              <a:rPr lang="en-US" sz="2000" i="1">
                <a:latin typeface="Times New Roman" pitchFamily="18" charset="0"/>
              </a:rPr>
              <a:t>R</a:t>
            </a:r>
            <a:r>
              <a:rPr lang="en-US" sz="2000" i="1" baseline="-25000">
                <a:latin typeface="Times New Roman" pitchFamily="18" charset="0"/>
              </a:rPr>
              <a:t>i</a:t>
            </a:r>
            <a:r>
              <a:rPr lang="en-US" sz="2000">
                <a:latin typeface="Times New Roman" pitchFamily="18" charset="0"/>
              </a:rPr>
              <a:t> (</a:t>
            </a:r>
            <a:r>
              <a:rPr lang="en-US" sz="2000" i="1">
                <a:latin typeface="Times New Roman" pitchFamily="18" charset="0"/>
              </a:rPr>
              <a:t>x</a:t>
            </a:r>
            <a:r>
              <a:rPr lang="en-US" sz="2000" i="1" baseline="-25000">
                <a:latin typeface="Times New Roman" pitchFamily="18" charset="0"/>
              </a:rPr>
              <a:t>n</a:t>
            </a:r>
            <a:r>
              <a:rPr lang="en-US" sz="2000">
                <a:latin typeface="Times New Roman" pitchFamily="18" charset="0"/>
              </a:rPr>
              <a:t>, </a:t>
            </a:r>
            <a:r>
              <a:rPr lang="en-US" sz="2000" i="1">
                <a:latin typeface="Times New Roman" pitchFamily="18" charset="0"/>
              </a:rPr>
              <a:t>y</a:t>
            </a:r>
            <a:r>
              <a:rPr lang="en-US" sz="2000" i="1" baseline="-25000">
                <a:latin typeface="Times New Roman" pitchFamily="18" charset="0"/>
              </a:rPr>
              <a:t>n</a:t>
            </a:r>
            <a:r>
              <a:rPr lang="en-US" sz="2000">
                <a:latin typeface="Times New Roman" pitchFamily="18" charset="0"/>
              </a:rPr>
              <a:t>):</a:t>
            </a: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r>
              <a:rPr lang="en-US"/>
              <a:t>	</a:t>
            </a: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endParaRPr lang="en-US"/>
          </a:p>
        </p:txBody>
      </p:sp>
      <p:pic>
        <p:nvPicPr>
          <p:cNvPr id="1169412" name="Picture 4"/>
          <p:cNvPicPr>
            <a:picLocks noChangeAspect="1" noChangeArrowheads="1"/>
          </p:cNvPicPr>
          <p:nvPr/>
        </p:nvPicPr>
        <p:blipFill>
          <a:blip r:embed="rId2" cstate="print"/>
          <a:srcRect/>
          <a:stretch>
            <a:fillRect/>
          </a:stretch>
        </p:blipFill>
        <p:spPr bwMode="auto">
          <a:xfrm>
            <a:off x="1600200" y="1576388"/>
            <a:ext cx="6248400" cy="862012"/>
          </a:xfrm>
          <a:prstGeom prst="rect">
            <a:avLst/>
          </a:prstGeom>
          <a:noFill/>
          <a:ln w="9525">
            <a:noFill/>
            <a:miter lim="800000"/>
            <a:headEnd/>
            <a:tailEnd/>
          </a:ln>
          <a:effectLst/>
        </p:spPr>
      </p:pic>
      <p:pic>
        <p:nvPicPr>
          <p:cNvPr id="1169413" name="Picture 5"/>
          <p:cNvPicPr>
            <a:picLocks noChangeAspect="1" noChangeArrowheads="1"/>
          </p:cNvPicPr>
          <p:nvPr/>
        </p:nvPicPr>
        <p:blipFill>
          <a:blip r:embed="rId3" cstate="print"/>
          <a:srcRect/>
          <a:stretch>
            <a:fillRect/>
          </a:stretch>
        </p:blipFill>
        <p:spPr bwMode="auto">
          <a:xfrm>
            <a:off x="2667000" y="2971800"/>
            <a:ext cx="3810000" cy="1446213"/>
          </a:xfrm>
          <a:prstGeom prst="rect">
            <a:avLst/>
          </a:prstGeom>
          <a:noFill/>
          <a:ln w="9525">
            <a:noFill/>
            <a:miter lim="800000"/>
            <a:headEnd/>
            <a:tailEnd/>
          </a:ln>
          <a:effectLst/>
        </p:spPr>
      </p:pic>
      <p:pic>
        <p:nvPicPr>
          <p:cNvPr id="1169414" name="Picture 6"/>
          <p:cNvPicPr>
            <a:picLocks noChangeAspect="1" noChangeArrowheads="1"/>
          </p:cNvPicPr>
          <p:nvPr/>
        </p:nvPicPr>
        <p:blipFill>
          <a:blip r:embed="rId4" cstate="print"/>
          <a:srcRect/>
          <a:stretch>
            <a:fillRect/>
          </a:stretch>
        </p:blipFill>
        <p:spPr bwMode="auto">
          <a:xfrm>
            <a:off x="762000" y="4495800"/>
            <a:ext cx="5791200" cy="1584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4"/>
          <p:cNvSpPr>
            <a:spLocks noGrp="1"/>
          </p:cNvSpPr>
          <p:nvPr>
            <p:ph type="dt" sz="half" idx="10"/>
          </p:nvPr>
        </p:nvSpPr>
        <p:spPr/>
        <p:txBody>
          <a:bodyPr/>
          <a:lstStyle/>
          <a:p>
            <a:r>
              <a:rPr lang="en-US"/>
              <a:t>		 </a:t>
            </a:r>
            <a:r>
              <a:rPr lang="en-US" sz="1200"/>
              <a:t> </a:t>
            </a:r>
            <a:fld id="{4E0F9B4E-84A6-41D1-9D9A-648F34B3E36F}" type="slidenum">
              <a:rPr lang="en-US" sz="1200">
                <a:solidFill>
                  <a:srgbClr val="003399"/>
                </a:solidFill>
                <a:cs typeface="Times New Roman" pitchFamily="18" charset="0"/>
              </a:rPr>
              <a:pPr/>
              <a:t>73</a:t>
            </a:fld>
            <a:endParaRPr lang="en-US" sz="1200">
              <a:solidFill>
                <a:srgbClr val="003399"/>
              </a:solidFill>
            </a:endParaRPr>
          </a:p>
        </p:txBody>
      </p:sp>
      <p:sp>
        <p:nvSpPr>
          <p:cNvPr id="1170437" name="Rectangle 5"/>
          <p:cNvSpPr>
            <a:spLocks noGrp="1" noChangeArrowheads="1"/>
          </p:cNvSpPr>
          <p:nvPr>
            <p:ph type="title"/>
          </p:nvPr>
        </p:nvSpPr>
        <p:spPr/>
        <p:txBody>
          <a:bodyPr/>
          <a:lstStyle/>
          <a:p>
            <a:r>
              <a:rPr lang="en-US" sz="2800"/>
              <a:t>9. Best Linear Unbiased Estimate (BLUE) (10)</a:t>
            </a:r>
          </a:p>
        </p:txBody>
      </p:sp>
      <p:sp>
        <p:nvSpPr>
          <p:cNvPr id="1170435" name="Rectangle 3"/>
          <p:cNvSpPr>
            <a:spLocks noGrp="1" noChangeArrowheads="1"/>
          </p:cNvSpPr>
          <p:nvPr>
            <p:ph type="body" sz="half" idx="1"/>
          </p:nvPr>
        </p:nvSpPr>
        <p:spPr>
          <a:xfrm>
            <a:off x="685800" y="838200"/>
            <a:ext cx="7848600" cy="5181600"/>
          </a:xfrm>
        </p:spPr>
        <p:txBody>
          <a:bodyPr/>
          <a:lstStyle/>
          <a:p>
            <a:pPr>
              <a:buFont typeface="Wingdings" pitchFamily="2" charset="2"/>
              <a:buNone/>
            </a:pPr>
            <a:r>
              <a:rPr lang="en-US" sz="1800" u="sng">
                <a:latin typeface="Times New Roman" pitchFamily="18" charset="0"/>
              </a:rPr>
              <a:t>Conversion to TDOA model:</a:t>
            </a:r>
          </a:p>
          <a:p>
            <a:pPr>
              <a:buFont typeface="Wingdings" pitchFamily="2" charset="2"/>
              <a:buNone/>
            </a:pPr>
            <a:r>
              <a:rPr lang="en-US" sz="1800">
                <a:latin typeface="Times New Roman" pitchFamily="18" charset="0"/>
              </a:rPr>
              <a:t>TDOAs: </a:t>
            </a:r>
          </a:p>
          <a:p>
            <a:endParaRPr lang="en-US" sz="2800"/>
          </a:p>
        </p:txBody>
      </p:sp>
      <p:pic>
        <p:nvPicPr>
          <p:cNvPr id="1170440" name="Picture 8"/>
          <p:cNvPicPr>
            <a:picLocks noChangeAspect="1" noChangeArrowheads="1"/>
          </p:cNvPicPr>
          <p:nvPr/>
        </p:nvPicPr>
        <p:blipFill>
          <a:blip r:embed="rId2" cstate="print"/>
          <a:srcRect/>
          <a:stretch>
            <a:fillRect/>
          </a:stretch>
        </p:blipFill>
        <p:spPr bwMode="auto">
          <a:xfrm>
            <a:off x="1905000" y="1181100"/>
            <a:ext cx="3048000" cy="342900"/>
          </a:xfrm>
          <a:prstGeom prst="rect">
            <a:avLst/>
          </a:prstGeom>
          <a:noFill/>
          <a:ln w="9525">
            <a:noFill/>
            <a:miter lim="800000"/>
            <a:headEnd/>
            <a:tailEnd/>
          </a:ln>
          <a:effectLst/>
        </p:spPr>
      </p:pic>
      <p:pic>
        <p:nvPicPr>
          <p:cNvPr id="1170441" name="Picture 9"/>
          <p:cNvPicPr>
            <a:picLocks noChangeAspect="1" noChangeArrowheads="1"/>
          </p:cNvPicPr>
          <p:nvPr/>
        </p:nvPicPr>
        <p:blipFill>
          <a:blip r:embed="rId3" cstate="print"/>
          <a:srcRect/>
          <a:stretch>
            <a:fillRect/>
          </a:stretch>
        </p:blipFill>
        <p:spPr bwMode="auto">
          <a:xfrm>
            <a:off x="2209800" y="1600200"/>
            <a:ext cx="4419600" cy="942975"/>
          </a:xfrm>
          <a:prstGeom prst="rect">
            <a:avLst/>
          </a:prstGeom>
          <a:noFill/>
          <a:ln w="9525">
            <a:noFill/>
            <a:miter lim="800000"/>
            <a:headEnd/>
            <a:tailEnd/>
          </a:ln>
          <a:effectLst/>
        </p:spPr>
      </p:pic>
      <p:pic>
        <p:nvPicPr>
          <p:cNvPr id="1170442" name="Picture 10"/>
          <p:cNvPicPr>
            <a:picLocks noChangeAspect="1" noChangeArrowheads="1"/>
          </p:cNvPicPr>
          <p:nvPr/>
        </p:nvPicPr>
        <p:blipFill>
          <a:blip r:embed="rId4" cstate="print"/>
          <a:srcRect/>
          <a:stretch>
            <a:fillRect/>
          </a:stretch>
        </p:blipFill>
        <p:spPr bwMode="auto">
          <a:xfrm>
            <a:off x="4876800" y="795338"/>
            <a:ext cx="2143125" cy="576262"/>
          </a:xfrm>
          <a:prstGeom prst="rect">
            <a:avLst/>
          </a:prstGeom>
          <a:noFill/>
          <a:ln w="9525">
            <a:noFill/>
            <a:miter lim="800000"/>
            <a:headEnd/>
            <a:tailEnd/>
          </a:ln>
          <a:effectLst/>
        </p:spPr>
      </p:pic>
      <p:pic>
        <p:nvPicPr>
          <p:cNvPr id="1170443" name="Picture 11"/>
          <p:cNvPicPr>
            <a:picLocks noChangeAspect="1" noChangeArrowheads="1"/>
          </p:cNvPicPr>
          <p:nvPr/>
        </p:nvPicPr>
        <p:blipFill>
          <a:blip r:embed="rId5" cstate="print"/>
          <a:srcRect/>
          <a:stretch>
            <a:fillRect/>
          </a:stretch>
        </p:blipFill>
        <p:spPr bwMode="auto">
          <a:xfrm>
            <a:off x="1295400" y="2628900"/>
            <a:ext cx="6791325" cy="3314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1BE2105C-3140-44CF-8353-98EF3534F17B}" type="slidenum">
              <a:rPr lang="en-US" sz="1200">
                <a:solidFill>
                  <a:srgbClr val="003399"/>
                </a:solidFill>
                <a:cs typeface="Times New Roman" pitchFamily="18" charset="0"/>
              </a:rPr>
              <a:pPr/>
              <a:t>74</a:t>
            </a:fld>
            <a:endParaRPr lang="en-US" sz="1200">
              <a:solidFill>
                <a:srgbClr val="003399"/>
              </a:solidFill>
            </a:endParaRPr>
          </a:p>
        </p:txBody>
      </p:sp>
      <p:sp>
        <p:nvSpPr>
          <p:cNvPr id="1172482" name="Rectangle 2"/>
          <p:cNvSpPr>
            <a:spLocks noGrp="1" noChangeArrowheads="1"/>
          </p:cNvSpPr>
          <p:nvPr>
            <p:ph type="title"/>
          </p:nvPr>
        </p:nvSpPr>
        <p:spPr/>
        <p:txBody>
          <a:bodyPr/>
          <a:lstStyle/>
          <a:p>
            <a:r>
              <a:rPr lang="en-US" sz="2800"/>
              <a:t>9. Best Linear Unbiased Estimate (BLUE) (11)</a:t>
            </a:r>
          </a:p>
        </p:txBody>
      </p:sp>
      <p:sp>
        <p:nvSpPr>
          <p:cNvPr id="1172483" name="Rectangle 3"/>
          <p:cNvSpPr>
            <a:spLocks noGrp="1" noChangeArrowheads="1"/>
          </p:cNvSpPr>
          <p:nvPr>
            <p:ph type="body" idx="1"/>
          </p:nvPr>
        </p:nvSpPr>
        <p:spPr>
          <a:xfrm>
            <a:off x="685800" y="914400"/>
            <a:ext cx="7772400" cy="5181600"/>
          </a:xfrm>
        </p:spPr>
        <p:txBody>
          <a:bodyPr/>
          <a:lstStyle/>
          <a:p>
            <a:pPr>
              <a:buFont typeface="Wingdings" pitchFamily="2" charset="2"/>
              <a:buNone/>
            </a:pPr>
            <a:r>
              <a:rPr lang="en-US" sz="2000" u="sng">
                <a:latin typeface="Times New Roman" pitchFamily="18" charset="0"/>
              </a:rPr>
              <a:t>Apply BLUE to TDOA linearized model:</a:t>
            </a:r>
          </a:p>
          <a:p>
            <a:endParaRPr lang="en-US"/>
          </a:p>
        </p:txBody>
      </p:sp>
      <p:pic>
        <p:nvPicPr>
          <p:cNvPr id="1172484" name="Picture 4"/>
          <p:cNvPicPr>
            <a:picLocks noChangeAspect="1" noChangeArrowheads="1"/>
          </p:cNvPicPr>
          <p:nvPr/>
        </p:nvPicPr>
        <p:blipFill>
          <a:blip r:embed="rId2" cstate="print"/>
          <a:srcRect/>
          <a:stretch>
            <a:fillRect/>
          </a:stretch>
        </p:blipFill>
        <p:spPr bwMode="auto">
          <a:xfrm>
            <a:off x="976313" y="1439863"/>
            <a:ext cx="7329487" cy="19891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a:t>
            </a:r>
            <a:r>
              <a:rPr lang="en-US" sz="1200"/>
              <a:t> </a:t>
            </a:r>
            <a:fld id="{13447FC9-536D-49BE-A99F-A21896E7EF71}" type="slidenum">
              <a:rPr lang="en-US" sz="1200">
                <a:solidFill>
                  <a:srgbClr val="003399"/>
                </a:solidFill>
                <a:cs typeface="Times New Roman" pitchFamily="18" charset="0"/>
              </a:rPr>
              <a:pPr/>
              <a:t>75</a:t>
            </a:fld>
            <a:endParaRPr lang="en-US" sz="1200">
              <a:solidFill>
                <a:srgbClr val="003399"/>
              </a:solidFill>
            </a:endParaRPr>
          </a:p>
        </p:txBody>
      </p:sp>
      <p:sp>
        <p:nvSpPr>
          <p:cNvPr id="1173506" name="Rectangle 2"/>
          <p:cNvSpPr>
            <a:spLocks noGrp="1" noChangeArrowheads="1"/>
          </p:cNvSpPr>
          <p:nvPr>
            <p:ph type="title"/>
          </p:nvPr>
        </p:nvSpPr>
        <p:spPr/>
        <p:txBody>
          <a:bodyPr/>
          <a:lstStyle/>
          <a:p>
            <a:r>
              <a:rPr lang="en-US" sz="2800"/>
              <a:t>9. Maximum Likelihood Estimate (MLE) (1)</a:t>
            </a:r>
          </a:p>
        </p:txBody>
      </p:sp>
      <p:sp>
        <p:nvSpPr>
          <p:cNvPr id="1173507" name="Rectangle 3"/>
          <p:cNvSpPr>
            <a:spLocks noGrp="1" noChangeArrowheads="1"/>
          </p:cNvSpPr>
          <p:nvPr>
            <p:ph type="body" idx="1"/>
          </p:nvPr>
        </p:nvSpPr>
        <p:spPr>
          <a:xfrm>
            <a:off x="685800" y="914400"/>
            <a:ext cx="7772400" cy="5181600"/>
          </a:xfrm>
        </p:spPr>
        <p:txBody>
          <a:bodyPr/>
          <a:lstStyle/>
          <a:p>
            <a:pPr>
              <a:lnSpc>
                <a:spcPct val="80000"/>
              </a:lnSpc>
            </a:pPr>
            <a:r>
              <a:rPr lang="en-US" sz="2000" b="1" u="sng">
                <a:latin typeface="Times New Roman" pitchFamily="18" charset="0"/>
              </a:rPr>
              <a:t>Motivation for MLE</a:t>
            </a:r>
            <a:r>
              <a:rPr lang="en-US" sz="2000" b="1">
                <a:latin typeface="Times New Roman" pitchFamily="18" charset="0"/>
              </a:rPr>
              <a:t>:</a:t>
            </a:r>
          </a:p>
          <a:p>
            <a:pPr>
              <a:lnSpc>
                <a:spcPct val="80000"/>
              </a:lnSpc>
            </a:pPr>
            <a:endParaRPr lang="en-US" sz="800" b="1">
              <a:latin typeface="Times New Roman" pitchFamily="18" charset="0"/>
            </a:endParaRPr>
          </a:p>
          <a:p>
            <a:pPr>
              <a:lnSpc>
                <a:spcPct val="105000"/>
              </a:lnSpc>
              <a:buFont typeface="Wingdings" pitchFamily="2" charset="2"/>
              <a:buNone/>
            </a:pPr>
            <a:r>
              <a:rPr lang="en-US" sz="2000">
                <a:latin typeface="Times New Roman" pitchFamily="18" charset="0"/>
              </a:rPr>
              <a:t>	</a:t>
            </a:r>
            <a:r>
              <a:rPr lang="en-US" sz="2000" u="sng">
                <a:latin typeface="Times New Roman" pitchFamily="18" charset="0"/>
              </a:rPr>
              <a:t>Problems</a:t>
            </a:r>
            <a:r>
              <a:rPr lang="en-US" sz="2000">
                <a:latin typeface="Times New Roman" pitchFamily="18" charset="0"/>
              </a:rPr>
              <a:t>: </a:t>
            </a:r>
          </a:p>
          <a:p>
            <a:pPr>
              <a:lnSpc>
                <a:spcPct val="105000"/>
              </a:lnSpc>
              <a:buFont typeface="Wingdings" pitchFamily="2" charset="2"/>
              <a:buNone/>
            </a:pPr>
            <a:r>
              <a:rPr lang="en-US" sz="2000">
                <a:latin typeface="Times New Roman" pitchFamily="18" charset="0"/>
              </a:rPr>
              <a:t>		1. MVUE often does not exist or can’t be found (See example 	  	    7.1 in [2])</a:t>
            </a:r>
          </a:p>
          <a:p>
            <a:pPr>
              <a:lnSpc>
                <a:spcPct val="105000"/>
              </a:lnSpc>
              <a:buFont typeface="Wingdings" pitchFamily="2" charset="2"/>
              <a:buNone/>
            </a:pPr>
            <a:r>
              <a:rPr lang="en-US" sz="2000">
                <a:latin typeface="Times New Roman" pitchFamily="18" charset="0"/>
              </a:rPr>
              <a:t>		2. BLUE may not be applicable (</a:t>
            </a:r>
            <a:r>
              <a:rPr lang="en-US" sz="2000" b="1">
                <a:latin typeface="Times New Roman" pitchFamily="18" charset="0"/>
              </a:rPr>
              <a:t>x</a:t>
            </a:r>
            <a:r>
              <a:rPr lang="en-US" sz="2000">
                <a:latin typeface="Times New Roman" pitchFamily="18" charset="0"/>
              </a:rPr>
              <a:t> ≠ </a:t>
            </a:r>
            <a:r>
              <a:rPr lang="en-US" sz="2000" b="1">
                <a:latin typeface="Times New Roman" pitchFamily="18" charset="0"/>
              </a:rPr>
              <a:t>Hθ</a:t>
            </a:r>
            <a:r>
              <a:rPr lang="en-US" sz="2000">
                <a:latin typeface="Times New Roman" pitchFamily="18" charset="0"/>
              </a:rPr>
              <a:t> + </a:t>
            </a:r>
            <a:r>
              <a:rPr lang="en-US" sz="2000" b="1">
                <a:latin typeface="Times New Roman" pitchFamily="18" charset="0"/>
              </a:rPr>
              <a:t>w</a:t>
            </a:r>
            <a:r>
              <a:rPr lang="en-US" sz="2000">
                <a:latin typeface="Times New Roman" pitchFamily="18" charset="0"/>
              </a:rPr>
              <a:t>)</a:t>
            </a:r>
          </a:p>
          <a:p>
            <a:pPr>
              <a:lnSpc>
                <a:spcPct val="105000"/>
              </a:lnSpc>
              <a:buFont typeface="Wingdings" pitchFamily="2" charset="2"/>
              <a:buNone/>
            </a:pPr>
            <a:endParaRPr lang="en-US" sz="1200">
              <a:latin typeface="Times New Roman" pitchFamily="18" charset="0"/>
            </a:endParaRPr>
          </a:p>
          <a:p>
            <a:pPr>
              <a:lnSpc>
                <a:spcPct val="105000"/>
              </a:lnSpc>
              <a:buFont typeface="Wingdings" pitchFamily="2" charset="2"/>
              <a:buNone/>
            </a:pPr>
            <a:r>
              <a:rPr lang="en-US" sz="2000">
                <a:latin typeface="Times New Roman" pitchFamily="18" charset="0"/>
              </a:rPr>
              <a:t>	</a:t>
            </a:r>
            <a:r>
              <a:rPr lang="en-US" sz="2000" u="sng">
                <a:latin typeface="Times New Roman" pitchFamily="18" charset="0"/>
              </a:rPr>
              <a:t>Solution</a:t>
            </a:r>
            <a:r>
              <a:rPr lang="en-US" sz="2000">
                <a:latin typeface="Times New Roman" pitchFamily="18" charset="0"/>
              </a:rPr>
              <a:t>: If the PDF is </a:t>
            </a:r>
            <a:r>
              <a:rPr lang="en-US" sz="2000" b="1">
                <a:latin typeface="Times New Roman" pitchFamily="18" charset="0"/>
              </a:rPr>
              <a:t>known</a:t>
            </a:r>
            <a:r>
              <a:rPr lang="en-US" sz="2000">
                <a:latin typeface="Times New Roman" pitchFamily="18" charset="0"/>
              </a:rPr>
              <a:t>, then </a:t>
            </a:r>
            <a:r>
              <a:rPr lang="en-US" sz="2000" b="1">
                <a:latin typeface="Times New Roman" pitchFamily="18" charset="0"/>
              </a:rPr>
              <a:t>MLE can</a:t>
            </a:r>
            <a:r>
              <a:rPr lang="en-US" sz="2000">
                <a:latin typeface="Times New Roman" pitchFamily="18" charset="0"/>
              </a:rPr>
              <a:t> </a:t>
            </a:r>
            <a:r>
              <a:rPr lang="en-US" sz="2000" b="1">
                <a:latin typeface="Times New Roman" pitchFamily="18" charset="0"/>
              </a:rPr>
              <a:t>always </a:t>
            </a:r>
            <a:r>
              <a:rPr lang="en-US" sz="2000">
                <a:latin typeface="Times New Roman" pitchFamily="18" charset="0"/>
              </a:rPr>
              <a:t>be used. This makes the MLE one of the </a:t>
            </a:r>
            <a:r>
              <a:rPr lang="en-US" sz="2000" b="1">
                <a:latin typeface="Times New Roman" pitchFamily="18" charset="0"/>
              </a:rPr>
              <a:t>most popular practical methods</a:t>
            </a:r>
            <a:r>
              <a:rPr lang="en-US" sz="2000">
                <a:latin typeface="Times New Roman" pitchFamily="18" charset="0"/>
              </a:rPr>
              <a:t>. It will be “</a:t>
            </a:r>
            <a:r>
              <a:rPr lang="en-US" sz="2000" b="1">
                <a:latin typeface="Times New Roman" pitchFamily="18" charset="0"/>
              </a:rPr>
              <a:t>optimal</a:t>
            </a:r>
            <a:r>
              <a:rPr lang="en-US" sz="2000">
                <a:latin typeface="Times New Roman" pitchFamily="18" charset="0"/>
              </a:rPr>
              <a:t>” for large enough data size.</a:t>
            </a:r>
          </a:p>
          <a:p>
            <a:pPr>
              <a:lnSpc>
                <a:spcPct val="105000"/>
              </a:lnSpc>
              <a:buFont typeface="Wingdings" pitchFamily="2" charset="2"/>
              <a:buNone/>
            </a:pPr>
            <a:endParaRPr lang="en-US" sz="1000">
              <a:latin typeface="Times New Roman" pitchFamily="18" charset="0"/>
            </a:endParaRPr>
          </a:p>
          <a:p>
            <a:pPr>
              <a:lnSpc>
                <a:spcPct val="105000"/>
              </a:lnSpc>
              <a:buFont typeface="Wingdings" pitchFamily="2" charset="2"/>
              <a:buNone/>
            </a:pPr>
            <a:r>
              <a:rPr lang="en-US" sz="2000">
                <a:latin typeface="Times New Roman" pitchFamily="18" charset="0"/>
              </a:rPr>
              <a:t>	</a:t>
            </a:r>
            <a:r>
              <a:rPr lang="en-US" sz="2000" u="sng">
                <a:latin typeface="Times New Roman" pitchFamily="18" charset="0"/>
              </a:rPr>
              <a:t>Disadvantages</a:t>
            </a:r>
            <a:r>
              <a:rPr lang="en-US" sz="2000">
                <a:latin typeface="Times New Roman" pitchFamily="18" charset="0"/>
              </a:rPr>
              <a:t>: </a:t>
            </a:r>
          </a:p>
          <a:p>
            <a:pPr>
              <a:lnSpc>
                <a:spcPct val="105000"/>
              </a:lnSpc>
              <a:buFont typeface="Wingdings" pitchFamily="2" charset="2"/>
              <a:buNone/>
            </a:pPr>
            <a:r>
              <a:rPr lang="en-US" sz="2000">
                <a:latin typeface="Times New Roman" pitchFamily="18" charset="0"/>
              </a:rPr>
              <a:t>		1. Not optimal for small data size</a:t>
            </a:r>
          </a:p>
          <a:p>
            <a:pPr>
              <a:lnSpc>
                <a:spcPct val="105000"/>
              </a:lnSpc>
              <a:buFont typeface="Wingdings" pitchFamily="2" charset="2"/>
              <a:buNone/>
            </a:pPr>
            <a:r>
              <a:rPr lang="en-US" sz="2000">
                <a:latin typeface="Times New Roman" pitchFamily="18" charset="0"/>
              </a:rPr>
              <a:t>		2. Can be computationally complex - may require numerical 	methods.</a:t>
            </a:r>
          </a:p>
          <a:p>
            <a:pPr>
              <a:lnSpc>
                <a:spcPct val="80000"/>
              </a:lnSpc>
            </a:pPr>
            <a:endParaRPr lang="en-US" sz="2000">
              <a:latin typeface="Times New Roman" pitchFamily="18" charset="0"/>
            </a:endParaRPr>
          </a:p>
          <a:p>
            <a:pPr>
              <a:lnSpc>
                <a:spcPct val="80000"/>
              </a:lnSpc>
            </a:pPr>
            <a:endParaRPr lang="en-US" sz="240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half" idx="10"/>
          </p:nvPr>
        </p:nvSpPr>
        <p:spPr/>
        <p:txBody>
          <a:bodyPr/>
          <a:lstStyle/>
          <a:p>
            <a:r>
              <a:rPr lang="en-US"/>
              <a:t>		 </a:t>
            </a:r>
            <a:r>
              <a:rPr lang="en-US" sz="1200"/>
              <a:t> </a:t>
            </a:r>
            <a:fld id="{7FC6691F-164C-4E38-BA99-066CC9E422B9}" type="slidenum">
              <a:rPr lang="en-US" sz="1200">
                <a:solidFill>
                  <a:srgbClr val="003399"/>
                </a:solidFill>
                <a:cs typeface="Times New Roman" pitchFamily="18" charset="0"/>
              </a:rPr>
              <a:pPr/>
              <a:t>76</a:t>
            </a:fld>
            <a:endParaRPr lang="en-US" sz="1200">
              <a:solidFill>
                <a:srgbClr val="003399"/>
              </a:solidFill>
            </a:endParaRPr>
          </a:p>
        </p:txBody>
      </p:sp>
      <p:sp>
        <p:nvSpPr>
          <p:cNvPr id="1174537" name="Rectangle 9"/>
          <p:cNvSpPr>
            <a:spLocks noGrp="1" noChangeArrowheads="1"/>
          </p:cNvSpPr>
          <p:nvPr>
            <p:ph type="title"/>
          </p:nvPr>
        </p:nvSpPr>
        <p:spPr/>
        <p:txBody>
          <a:bodyPr/>
          <a:lstStyle/>
          <a:p>
            <a:r>
              <a:rPr lang="en-US" sz="2800"/>
              <a:t>9. Maximum Likelihood Estimate (MLE) (2)</a:t>
            </a:r>
          </a:p>
        </p:txBody>
      </p:sp>
      <p:sp>
        <p:nvSpPr>
          <p:cNvPr id="1174531" name="Rectangle 3"/>
          <p:cNvSpPr>
            <a:spLocks noGrp="1" noChangeArrowheads="1"/>
          </p:cNvSpPr>
          <p:nvPr>
            <p:ph type="body" sz="half" idx="1"/>
          </p:nvPr>
        </p:nvSpPr>
        <p:spPr>
          <a:xfrm>
            <a:off x="533400" y="838200"/>
            <a:ext cx="8153400" cy="5181600"/>
          </a:xfrm>
        </p:spPr>
        <p:txBody>
          <a:bodyPr/>
          <a:lstStyle/>
          <a:p>
            <a:r>
              <a:rPr lang="en-US" sz="2000" b="1" u="sng">
                <a:latin typeface="Times New Roman" pitchFamily="18" charset="0"/>
              </a:rPr>
              <a:t>Definition of the MLE</a:t>
            </a:r>
            <a:r>
              <a:rPr lang="en-US" sz="2000" b="1">
                <a:latin typeface="Times New Roman" pitchFamily="18" charset="0"/>
              </a:rPr>
              <a:t>:</a:t>
            </a:r>
          </a:p>
          <a:p>
            <a:pPr>
              <a:buFont typeface="Wingdings" pitchFamily="2" charset="2"/>
              <a:buNone/>
            </a:pPr>
            <a:r>
              <a:rPr lang="en-US" sz="2800" b="1"/>
              <a:t>	     </a:t>
            </a:r>
            <a:r>
              <a:rPr lang="en-US" sz="2000">
                <a:latin typeface="Times New Roman" pitchFamily="18" charset="0"/>
              </a:rPr>
              <a:t>is the value of </a:t>
            </a:r>
            <a:r>
              <a:rPr lang="en-US" sz="2000" i="1">
                <a:latin typeface="Times New Roman" pitchFamily="18" charset="0"/>
              </a:rPr>
              <a:t>θ</a:t>
            </a:r>
            <a:r>
              <a:rPr lang="en-US" sz="2000">
                <a:latin typeface="Times New Roman" pitchFamily="18" charset="0"/>
              </a:rPr>
              <a:t> that </a:t>
            </a:r>
            <a:r>
              <a:rPr lang="en-US" sz="2000" u="sng">
                <a:latin typeface="Times New Roman" pitchFamily="18" charset="0"/>
              </a:rPr>
              <a:t>maximizes</a:t>
            </a:r>
            <a:r>
              <a:rPr lang="en-US" sz="2000">
                <a:latin typeface="Times New Roman" pitchFamily="18" charset="0"/>
              </a:rPr>
              <a:t> the “Likelihood Function” </a:t>
            </a:r>
            <a:r>
              <a:rPr lang="en-US" sz="2000" i="1">
                <a:latin typeface="Times New Roman" pitchFamily="18" charset="0"/>
              </a:rPr>
              <a:t>p</a:t>
            </a:r>
            <a:r>
              <a:rPr lang="en-US" sz="2000">
                <a:latin typeface="Times New Roman" pitchFamily="18" charset="0"/>
              </a:rPr>
              <a:t>(</a:t>
            </a:r>
            <a:r>
              <a:rPr lang="en-US" sz="2000" i="1">
                <a:latin typeface="Times New Roman" pitchFamily="18" charset="0"/>
              </a:rPr>
              <a:t>x</a:t>
            </a:r>
            <a:r>
              <a:rPr lang="en-US" sz="2000">
                <a:latin typeface="Times New Roman" pitchFamily="18" charset="0"/>
              </a:rPr>
              <a:t>; </a:t>
            </a:r>
            <a:r>
              <a:rPr lang="en-US" sz="2000" i="1">
                <a:latin typeface="Times New Roman" pitchFamily="18" charset="0"/>
              </a:rPr>
              <a:t>θ</a:t>
            </a:r>
            <a:r>
              <a:rPr lang="en-US" sz="2000">
                <a:latin typeface="Times New Roman" pitchFamily="18" charset="0"/>
              </a:rPr>
              <a:t>) for the </a:t>
            </a:r>
            <a:r>
              <a:rPr lang="en-US" sz="2000" u="sng">
                <a:latin typeface="Times New Roman" pitchFamily="18" charset="0"/>
              </a:rPr>
              <a:t>specific measured</a:t>
            </a:r>
            <a:r>
              <a:rPr lang="en-US" sz="2000">
                <a:latin typeface="Times New Roman" pitchFamily="18" charset="0"/>
              </a:rPr>
              <a:t> data </a:t>
            </a:r>
            <a:r>
              <a:rPr lang="en-US" sz="2000" i="1">
                <a:latin typeface="Times New Roman" pitchFamily="18" charset="0"/>
              </a:rPr>
              <a:t>x</a:t>
            </a:r>
          </a:p>
          <a:p>
            <a:pPr>
              <a:buFont typeface="Wingdings" pitchFamily="2" charset="2"/>
              <a:buNone/>
            </a:pPr>
            <a:endParaRPr lang="en-US" sz="2000" i="1">
              <a:latin typeface="Times New Roman" pitchFamily="18" charset="0"/>
            </a:endParaRPr>
          </a:p>
          <a:p>
            <a:pPr>
              <a:buFont typeface="Wingdings" pitchFamily="2" charset="2"/>
              <a:buNone/>
            </a:pPr>
            <a:endParaRPr lang="en-US" sz="2000" i="1">
              <a:latin typeface="Times New Roman" pitchFamily="18" charset="0"/>
            </a:endParaRPr>
          </a:p>
          <a:p>
            <a:pPr>
              <a:buFont typeface="Wingdings" pitchFamily="2" charset="2"/>
              <a:buNone/>
            </a:pPr>
            <a:endParaRPr lang="en-US" sz="2800" i="1">
              <a:latin typeface="Times New Roman" pitchFamily="18" charset="0"/>
            </a:endParaRPr>
          </a:p>
          <a:p>
            <a:pPr>
              <a:buFont typeface="Wingdings" pitchFamily="2" charset="2"/>
              <a:buNone/>
            </a:pPr>
            <a:r>
              <a:rPr lang="en-US" sz="2800" i="1"/>
              <a:t>	</a:t>
            </a:r>
            <a:r>
              <a:rPr lang="en-US" sz="2000" u="sng">
                <a:latin typeface="Times New Roman" pitchFamily="18" charset="0"/>
              </a:rPr>
              <a:t>Note</a:t>
            </a:r>
            <a:r>
              <a:rPr lang="en-US" sz="2000">
                <a:latin typeface="Times New Roman" pitchFamily="18" charset="0"/>
              </a:rPr>
              <a:t>: Because ln(</a:t>
            </a:r>
            <a:r>
              <a:rPr lang="en-US" sz="2000" i="1">
                <a:latin typeface="Times New Roman" pitchFamily="18" charset="0"/>
              </a:rPr>
              <a:t>z</a:t>
            </a:r>
            <a:r>
              <a:rPr lang="en-US" sz="2000">
                <a:latin typeface="Times New Roman" pitchFamily="18" charset="0"/>
              </a:rPr>
              <a:t>) is a monotonically increasing function,       maximizes the </a:t>
            </a:r>
            <a:r>
              <a:rPr lang="en-US" sz="2000" u="sng">
                <a:latin typeface="Times New Roman" pitchFamily="18" charset="0"/>
              </a:rPr>
              <a:t>log</a:t>
            </a:r>
            <a:r>
              <a:rPr lang="en-US" sz="2000">
                <a:latin typeface="Times New Roman" pitchFamily="18" charset="0"/>
              </a:rPr>
              <a:t> likelihood function ln{</a:t>
            </a:r>
            <a:r>
              <a:rPr lang="en-US" sz="2000" i="1">
                <a:latin typeface="Times New Roman" pitchFamily="18" charset="0"/>
              </a:rPr>
              <a:t>p</a:t>
            </a:r>
            <a:r>
              <a:rPr lang="en-US" sz="2000">
                <a:latin typeface="Times New Roman" pitchFamily="18" charset="0"/>
              </a:rPr>
              <a:t>(</a:t>
            </a:r>
            <a:r>
              <a:rPr lang="en-US" sz="2000" i="1">
                <a:latin typeface="Times New Roman" pitchFamily="18" charset="0"/>
              </a:rPr>
              <a:t>x</a:t>
            </a:r>
            <a:r>
              <a:rPr lang="en-US" sz="2000">
                <a:latin typeface="Times New Roman" pitchFamily="18" charset="0"/>
              </a:rPr>
              <a:t>; </a:t>
            </a:r>
            <a:r>
              <a:rPr lang="en-US" sz="2000" i="1">
                <a:latin typeface="Times New Roman" pitchFamily="18" charset="0"/>
              </a:rPr>
              <a:t>θ</a:t>
            </a:r>
            <a:r>
              <a:rPr lang="en-US" sz="2000">
                <a:latin typeface="Times New Roman" pitchFamily="18" charset="0"/>
              </a:rPr>
              <a:t>)}.</a:t>
            </a:r>
          </a:p>
          <a:p>
            <a:pPr>
              <a:buFont typeface="Wingdings" pitchFamily="2" charset="2"/>
              <a:buNone/>
            </a:pPr>
            <a:endParaRPr lang="en-US" sz="1000">
              <a:latin typeface="Times New Roman" pitchFamily="18" charset="0"/>
            </a:endParaRPr>
          </a:p>
          <a:p>
            <a:pPr>
              <a:buFont typeface="Wingdings" pitchFamily="2" charset="2"/>
              <a:buNone/>
            </a:pPr>
            <a:r>
              <a:rPr lang="en-US" sz="2800"/>
              <a:t>	</a:t>
            </a:r>
            <a:r>
              <a:rPr lang="en-US" sz="2000" u="sng">
                <a:latin typeface="Times New Roman" pitchFamily="18" charset="0"/>
              </a:rPr>
              <a:t>General analytical procedure to find the MLE:</a:t>
            </a:r>
          </a:p>
          <a:p>
            <a:pPr>
              <a:buFont typeface="Wingdings" pitchFamily="2" charset="2"/>
              <a:buNone/>
            </a:pPr>
            <a:r>
              <a:rPr lang="en-US" sz="2000">
                <a:latin typeface="Times New Roman" pitchFamily="18" charset="0"/>
              </a:rPr>
              <a:t>		1. Find log-likelihood function: ln </a:t>
            </a:r>
            <a:r>
              <a:rPr lang="en-US" sz="2000" i="1">
                <a:latin typeface="Times New Roman" pitchFamily="18" charset="0"/>
              </a:rPr>
              <a:t>p</a:t>
            </a:r>
            <a:r>
              <a:rPr lang="en-US" sz="2000">
                <a:latin typeface="Times New Roman" pitchFamily="18" charset="0"/>
              </a:rPr>
              <a:t>(</a:t>
            </a:r>
            <a:r>
              <a:rPr lang="en-US" sz="2000" i="1">
                <a:latin typeface="Times New Roman" pitchFamily="18" charset="0"/>
              </a:rPr>
              <a:t>x</a:t>
            </a:r>
            <a:r>
              <a:rPr lang="en-US" sz="2000">
                <a:latin typeface="Times New Roman" pitchFamily="18" charset="0"/>
              </a:rPr>
              <a:t>;</a:t>
            </a:r>
            <a:r>
              <a:rPr lang="en-US" sz="2000" i="1">
                <a:latin typeface="Times New Roman" pitchFamily="18" charset="0"/>
              </a:rPr>
              <a:t>θ</a:t>
            </a:r>
            <a:r>
              <a:rPr lang="en-US" sz="2000">
                <a:latin typeface="Times New Roman" pitchFamily="18" charset="0"/>
              </a:rPr>
              <a:t>)</a:t>
            </a:r>
          </a:p>
          <a:p>
            <a:pPr>
              <a:buFont typeface="Wingdings" pitchFamily="2" charset="2"/>
              <a:buNone/>
            </a:pPr>
            <a:r>
              <a:rPr lang="en-US" sz="2000">
                <a:latin typeface="Times New Roman" pitchFamily="18" charset="0"/>
              </a:rPr>
              <a:t>		2. Differentiate w.r.t  </a:t>
            </a:r>
            <a:r>
              <a:rPr lang="en-US" sz="2000" i="1">
                <a:latin typeface="Times New Roman" pitchFamily="18" charset="0"/>
              </a:rPr>
              <a:t>θ</a:t>
            </a:r>
            <a:r>
              <a:rPr lang="en-US" sz="2000">
                <a:latin typeface="Times New Roman" pitchFamily="18" charset="0"/>
              </a:rPr>
              <a:t> and set to 0: ∂ln </a:t>
            </a:r>
            <a:r>
              <a:rPr lang="en-US" sz="2000" i="1">
                <a:latin typeface="Times New Roman" pitchFamily="18" charset="0"/>
              </a:rPr>
              <a:t>p</a:t>
            </a:r>
            <a:r>
              <a:rPr lang="en-US" sz="2000">
                <a:latin typeface="Times New Roman" pitchFamily="18" charset="0"/>
              </a:rPr>
              <a:t>(</a:t>
            </a:r>
            <a:r>
              <a:rPr lang="en-US" sz="2000" i="1">
                <a:latin typeface="Times New Roman" pitchFamily="18" charset="0"/>
              </a:rPr>
              <a:t>x</a:t>
            </a:r>
            <a:r>
              <a:rPr lang="en-US" sz="2000">
                <a:latin typeface="Times New Roman" pitchFamily="18" charset="0"/>
              </a:rPr>
              <a:t>;</a:t>
            </a:r>
            <a:r>
              <a:rPr lang="en-US" sz="2000" i="1">
                <a:latin typeface="Times New Roman" pitchFamily="18" charset="0"/>
              </a:rPr>
              <a:t>θ</a:t>
            </a:r>
            <a:r>
              <a:rPr lang="en-US" sz="2000">
                <a:latin typeface="Times New Roman" pitchFamily="18" charset="0"/>
              </a:rPr>
              <a:t>)/∂</a:t>
            </a:r>
            <a:r>
              <a:rPr lang="en-US" sz="2000" i="1">
                <a:latin typeface="Times New Roman" pitchFamily="18" charset="0"/>
              </a:rPr>
              <a:t>θ</a:t>
            </a:r>
            <a:r>
              <a:rPr lang="en-US" sz="2000">
                <a:latin typeface="Times New Roman" pitchFamily="18" charset="0"/>
              </a:rPr>
              <a:t> = 0</a:t>
            </a:r>
          </a:p>
          <a:p>
            <a:pPr>
              <a:buFont typeface="Wingdings" pitchFamily="2" charset="2"/>
              <a:buNone/>
            </a:pPr>
            <a:r>
              <a:rPr lang="en-US" sz="2000">
                <a:latin typeface="Times New Roman" pitchFamily="18" charset="0"/>
              </a:rPr>
              <a:t>		3. Solve for </a:t>
            </a:r>
            <a:r>
              <a:rPr lang="en-US" sz="2000" i="1">
                <a:latin typeface="Times New Roman" pitchFamily="18" charset="0"/>
              </a:rPr>
              <a:t>θ</a:t>
            </a:r>
            <a:r>
              <a:rPr lang="en-US" sz="2000">
                <a:latin typeface="Times New Roman" pitchFamily="18" charset="0"/>
              </a:rPr>
              <a:t> value that satisfies the equation</a:t>
            </a:r>
            <a:endParaRPr lang="en-US" sz="2800" b="1"/>
          </a:p>
          <a:p>
            <a:endParaRPr lang="en-US" sz="1800" b="1">
              <a:latin typeface="Times New Roman" pitchFamily="18" charset="0"/>
            </a:endParaRPr>
          </a:p>
          <a:p>
            <a:endParaRPr lang="en-US" sz="2800"/>
          </a:p>
        </p:txBody>
      </p:sp>
      <p:graphicFrame>
        <p:nvGraphicFramePr>
          <p:cNvPr id="1174532" name="Object 4"/>
          <p:cNvGraphicFramePr>
            <a:graphicFrameLocks noChangeAspect="1"/>
          </p:cNvGraphicFramePr>
          <p:nvPr>
            <p:ph sz="quarter" idx="2"/>
          </p:nvPr>
        </p:nvGraphicFramePr>
        <p:xfrm>
          <a:off x="990600" y="1371600"/>
          <a:ext cx="381000" cy="381000"/>
        </p:xfrm>
        <a:graphic>
          <a:graphicData uri="http://schemas.openxmlformats.org/presentationml/2006/ole">
            <p:oleObj spid="_x0000_s1174532" name="Equation" r:id="rId3" imgW="253800" imgH="253800" progId="">
              <p:embed/>
            </p:oleObj>
          </a:graphicData>
        </a:graphic>
      </p:graphicFrame>
      <p:pic>
        <p:nvPicPr>
          <p:cNvPr id="1174535" name="Picture 7"/>
          <p:cNvPicPr>
            <a:picLocks noChangeAspect="1" noChangeArrowheads="1"/>
          </p:cNvPicPr>
          <p:nvPr/>
        </p:nvPicPr>
        <p:blipFill>
          <a:blip r:embed="rId4" cstate="print"/>
          <a:srcRect/>
          <a:stretch>
            <a:fillRect/>
          </a:stretch>
        </p:blipFill>
        <p:spPr bwMode="auto">
          <a:xfrm>
            <a:off x="2590800" y="2197100"/>
            <a:ext cx="4429125" cy="1079500"/>
          </a:xfrm>
          <a:prstGeom prst="rect">
            <a:avLst/>
          </a:prstGeom>
          <a:noFill/>
          <a:ln w="9525">
            <a:noFill/>
            <a:miter lim="800000"/>
            <a:headEnd/>
            <a:tailEnd/>
          </a:ln>
          <a:effectLst/>
        </p:spPr>
      </p:pic>
      <p:graphicFrame>
        <p:nvGraphicFramePr>
          <p:cNvPr id="1174536" name="Object 8"/>
          <p:cNvGraphicFramePr>
            <a:graphicFrameLocks noChangeAspect="1"/>
          </p:cNvGraphicFramePr>
          <p:nvPr>
            <p:ph sz="quarter" idx="3"/>
          </p:nvPr>
        </p:nvGraphicFramePr>
        <p:xfrm>
          <a:off x="7010400" y="3429000"/>
          <a:ext cx="381000" cy="381000"/>
        </p:xfrm>
        <a:graphic>
          <a:graphicData uri="http://schemas.openxmlformats.org/presentationml/2006/ole">
            <p:oleObj spid="_x0000_s1174536" name="Equation" r:id="rId5" imgW="253800" imgH="253800" progId="">
              <p:embed/>
            </p:oleObj>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0FE5255E-0521-42F1-A3C9-9058004FA698}" type="slidenum">
              <a:rPr lang="en-US" sz="1200">
                <a:solidFill>
                  <a:srgbClr val="003399"/>
                </a:solidFill>
                <a:cs typeface="Times New Roman" pitchFamily="18" charset="0"/>
              </a:rPr>
              <a:pPr/>
              <a:t>77</a:t>
            </a:fld>
            <a:endParaRPr lang="en-US" sz="1200">
              <a:solidFill>
                <a:srgbClr val="003399"/>
              </a:solidFill>
            </a:endParaRPr>
          </a:p>
        </p:txBody>
      </p:sp>
      <p:sp>
        <p:nvSpPr>
          <p:cNvPr id="1183746" name="Rectangle 2"/>
          <p:cNvSpPr>
            <a:spLocks noGrp="1" noChangeArrowheads="1"/>
          </p:cNvSpPr>
          <p:nvPr>
            <p:ph type="title"/>
          </p:nvPr>
        </p:nvSpPr>
        <p:spPr/>
        <p:txBody>
          <a:bodyPr/>
          <a:lstStyle/>
          <a:p>
            <a:r>
              <a:rPr lang="en-US" sz="2800"/>
              <a:t>9. Maximum Likelihood Estimate (MLE) (3)</a:t>
            </a:r>
          </a:p>
        </p:txBody>
      </p:sp>
      <p:sp>
        <p:nvSpPr>
          <p:cNvPr id="1183747" name="Rectangle 3"/>
          <p:cNvSpPr>
            <a:spLocks noGrp="1" noChangeArrowheads="1"/>
          </p:cNvSpPr>
          <p:nvPr>
            <p:ph type="body" idx="1"/>
          </p:nvPr>
        </p:nvSpPr>
        <p:spPr/>
        <p:txBody>
          <a:bodyPr/>
          <a:lstStyle/>
          <a:p>
            <a:pPr marL="0" indent="0">
              <a:buFont typeface="Wingdings" pitchFamily="2" charset="2"/>
              <a:buNone/>
            </a:pPr>
            <a:r>
              <a:rPr lang="en-US" sz="2000" u="sng">
                <a:latin typeface="Times New Roman" pitchFamily="18" charset="0"/>
              </a:rPr>
              <a:t>Example:</a:t>
            </a:r>
            <a:r>
              <a:rPr lang="en-US" sz="2000">
                <a:latin typeface="Times New Roman" pitchFamily="18" charset="0"/>
              </a:rPr>
              <a:t> </a:t>
            </a:r>
            <a:r>
              <a:rPr lang="en-US" sz="2000" b="1">
                <a:latin typeface="Times New Roman" pitchFamily="18" charset="0"/>
              </a:rPr>
              <a:t>DC level in WGN</a:t>
            </a:r>
            <a:r>
              <a:rPr lang="en-US" sz="2000">
                <a:latin typeface="Times New Roman" pitchFamily="18" charset="0"/>
              </a:rPr>
              <a:t> (</a:t>
            </a:r>
            <a:r>
              <a:rPr lang="en-US" sz="2000"/>
              <a:t>Example of MLE when MVUE non-existent</a:t>
            </a:r>
            <a:r>
              <a:rPr lang="en-US" sz="2000">
                <a:latin typeface="Times New Roman" pitchFamily="18" charset="0"/>
              </a:rPr>
              <a:t>)</a:t>
            </a:r>
          </a:p>
          <a:p>
            <a:pPr marL="0" indent="0">
              <a:buFont typeface="Wingdings" pitchFamily="2" charset="2"/>
              <a:buNone/>
            </a:pPr>
            <a:endParaRPr lang="en-US" sz="2000">
              <a:latin typeface="Times New Roman" pitchFamily="18" charset="0"/>
            </a:endParaRPr>
          </a:p>
        </p:txBody>
      </p:sp>
      <p:pic>
        <p:nvPicPr>
          <p:cNvPr id="1183748" name="Picture 4"/>
          <p:cNvPicPr>
            <a:picLocks noChangeAspect="1" noChangeArrowheads="1"/>
          </p:cNvPicPr>
          <p:nvPr/>
        </p:nvPicPr>
        <p:blipFill>
          <a:blip r:embed="rId2" cstate="print"/>
          <a:srcRect/>
          <a:stretch>
            <a:fillRect/>
          </a:stretch>
        </p:blipFill>
        <p:spPr bwMode="auto">
          <a:xfrm>
            <a:off x="1752600" y="1371600"/>
            <a:ext cx="6324600" cy="4727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2D3A4B77-0B5F-46E0-8662-D504168A95F8}" type="slidenum">
              <a:rPr lang="en-US" sz="1200">
                <a:solidFill>
                  <a:srgbClr val="003399"/>
                </a:solidFill>
                <a:cs typeface="Times New Roman" pitchFamily="18" charset="0"/>
              </a:rPr>
              <a:pPr/>
              <a:t>78</a:t>
            </a:fld>
            <a:endParaRPr lang="en-US" sz="1200">
              <a:solidFill>
                <a:srgbClr val="003399"/>
              </a:solidFill>
            </a:endParaRPr>
          </a:p>
        </p:txBody>
      </p:sp>
      <p:sp>
        <p:nvSpPr>
          <p:cNvPr id="1184770" name="Rectangle 2"/>
          <p:cNvSpPr>
            <a:spLocks noGrp="1" noChangeArrowheads="1"/>
          </p:cNvSpPr>
          <p:nvPr>
            <p:ph type="title"/>
          </p:nvPr>
        </p:nvSpPr>
        <p:spPr/>
        <p:txBody>
          <a:bodyPr/>
          <a:lstStyle/>
          <a:p>
            <a:r>
              <a:rPr lang="en-US" sz="2800"/>
              <a:t>9. Maximum Likelihood Estimate (MLE) (4)</a:t>
            </a:r>
          </a:p>
        </p:txBody>
      </p:sp>
      <p:pic>
        <p:nvPicPr>
          <p:cNvPr id="1184772" name="Picture 4"/>
          <p:cNvPicPr>
            <a:picLocks noGrp="1" noChangeAspect="1" noChangeArrowheads="1"/>
          </p:cNvPicPr>
          <p:nvPr>
            <p:ph type="body" idx="1"/>
          </p:nvPr>
        </p:nvPicPr>
        <p:blipFill>
          <a:blip r:embed="rId2" cstate="print"/>
          <a:srcRect/>
          <a:stretch>
            <a:fillRect/>
          </a:stretch>
        </p:blipFill>
        <p:spPr>
          <a:xfrm>
            <a:off x="1173163" y="838200"/>
            <a:ext cx="6980237" cy="5321300"/>
          </a:xfrm>
          <a:noFill/>
          <a:ln/>
        </p:spPr>
      </p:pic>
      <p:sp>
        <p:nvSpPr>
          <p:cNvPr id="1184773" name="Text Box 5"/>
          <p:cNvSpPr txBox="1">
            <a:spLocks noChangeArrowheads="1"/>
          </p:cNvSpPr>
          <p:nvPr/>
        </p:nvSpPr>
        <p:spPr bwMode="auto">
          <a:xfrm>
            <a:off x="1355725" y="5802313"/>
            <a:ext cx="746125" cy="304800"/>
          </a:xfrm>
          <a:prstGeom prst="rect">
            <a:avLst/>
          </a:prstGeom>
          <a:noFill/>
          <a:ln w="9525">
            <a:noFill/>
            <a:miter lim="800000"/>
            <a:headEnd/>
            <a:tailEnd/>
          </a:ln>
          <a:effectLst/>
        </p:spPr>
        <p:txBody>
          <a:bodyPr wrap="none">
            <a:spAutoFit/>
          </a:bodyPr>
          <a:lstStyle/>
          <a:p>
            <a:r>
              <a:rPr lang="en-US" sz="1400">
                <a:latin typeface="Times New Roman" pitchFamily="18" charset="0"/>
              </a:rPr>
              <a:t>(p. 161)</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3E985A11-5831-46DC-A388-BB6BB5E56154}" type="slidenum">
              <a:rPr lang="en-US" sz="1200">
                <a:solidFill>
                  <a:srgbClr val="003399"/>
                </a:solidFill>
                <a:cs typeface="Times New Roman" pitchFamily="18" charset="0"/>
              </a:rPr>
              <a:pPr/>
              <a:t>79</a:t>
            </a:fld>
            <a:endParaRPr lang="en-US" sz="1200">
              <a:solidFill>
                <a:srgbClr val="003399"/>
              </a:solidFill>
            </a:endParaRPr>
          </a:p>
        </p:txBody>
      </p:sp>
      <p:sp>
        <p:nvSpPr>
          <p:cNvPr id="1177602" name="Rectangle 2"/>
          <p:cNvSpPr>
            <a:spLocks noGrp="1" noChangeArrowheads="1"/>
          </p:cNvSpPr>
          <p:nvPr>
            <p:ph type="title"/>
          </p:nvPr>
        </p:nvSpPr>
        <p:spPr/>
        <p:txBody>
          <a:bodyPr/>
          <a:lstStyle/>
          <a:p>
            <a:r>
              <a:rPr lang="en-US" sz="2800"/>
              <a:t>9. Maximum Likelihood Estimate (MLE) (5)</a:t>
            </a:r>
          </a:p>
        </p:txBody>
      </p:sp>
      <p:sp>
        <p:nvSpPr>
          <p:cNvPr id="1177603" name="Rectangle 3"/>
          <p:cNvSpPr>
            <a:spLocks noGrp="1" noChangeArrowheads="1"/>
          </p:cNvSpPr>
          <p:nvPr>
            <p:ph type="body" idx="1"/>
          </p:nvPr>
        </p:nvSpPr>
        <p:spPr>
          <a:xfrm>
            <a:off x="685800" y="914400"/>
            <a:ext cx="7772400" cy="5181600"/>
          </a:xfrm>
        </p:spPr>
        <p:txBody>
          <a:bodyPr/>
          <a:lstStyle/>
          <a:p>
            <a:pPr marL="0" indent="0"/>
            <a:r>
              <a:rPr lang="en-US" sz="2000" b="1" u="sng">
                <a:latin typeface="Times New Roman" pitchFamily="18" charset="0"/>
              </a:rPr>
              <a:t> Properties of the MLE</a:t>
            </a:r>
            <a:r>
              <a:rPr lang="en-US" sz="2000" b="1">
                <a:latin typeface="Times New Roman" pitchFamily="18" charset="0"/>
              </a:rPr>
              <a:t>:</a:t>
            </a:r>
            <a:r>
              <a:rPr lang="en-US" sz="2000">
                <a:latin typeface="Times New Roman" pitchFamily="18" charset="0"/>
              </a:rPr>
              <a:t> </a:t>
            </a:r>
          </a:p>
          <a:p>
            <a:pPr marL="0" indent="0">
              <a:buFont typeface="Wingdings" pitchFamily="2" charset="2"/>
              <a:buNone/>
            </a:pPr>
            <a:r>
              <a:rPr lang="en-US" sz="2000">
                <a:latin typeface="Times New Roman" pitchFamily="18" charset="0"/>
              </a:rPr>
              <a:t>The MLE is </a:t>
            </a:r>
            <a:r>
              <a:rPr lang="en-US" sz="2000" u="sng">
                <a:latin typeface="Times New Roman" pitchFamily="18" charset="0"/>
              </a:rPr>
              <a:t>asymptotically</a:t>
            </a:r>
            <a:r>
              <a:rPr lang="en-US" sz="2000">
                <a:latin typeface="Times New Roman" pitchFamily="18" charset="0"/>
              </a:rPr>
              <a:t>:</a:t>
            </a:r>
          </a:p>
          <a:p>
            <a:pPr marL="0" indent="0">
              <a:buFont typeface="Wingdings" pitchFamily="2" charset="2"/>
              <a:buNone/>
            </a:pPr>
            <a:r>
              <a:rPr lang="en-US" sz="2000">
                <a:latin typeface="Times New Roman" pitchFamily="18" charset="0"/>
              </a:rPr>
              <a:t>		1. unbiased</a:t>
            </a:r>
          </a:p>
          <a:p>
            <a:pPr marL="0" indent="0">
              <a:buFont typeface="Wingdings" pitchFamily="2" charset="2"/>
              <a:buNone/>
            </a:pPr>
            <a:r>
              <a:rPr lang="en-US" sz="2000">
                <a:latin typeface="Times New Roman" pitchFamily="18" charset="0"/>
              </a:rPr>
              <a:t>		2. efficient (i.e. achieves CRLB)</a:t>
            </a:r>
          </a:p>
          <a:p>
            <a:pPr marL="0" indent="0">
              <a:buFont typeface="Wingdings" pitchFamily="2" charset="2"/>
              <a:buNone/>
            </a:pPr>
            <a:r>
              <a:rPr lang="en-US" sz="2000">
                <a:latin typeface="Times New Roman" pitchFamily="18" charset="0"/>
              </a:rPr>
              <a:t>		3. Gaussian PDF</a:t>
            </a:r>
          </a:p>
          <a:p>
            <a:pPr marL="0" indent="0">
              <a:buFont typeface="Wingdings" pitchFamily="2" charset="2"/>
              <a:buNone/>
            </a:pPr>
            <a:r>
              <a:rPr lang="en-US" sz="2000">
                <a:latin typeface="Times New Roman" pitchFamily="18" charset="0"/>
              </a:rPr>
              <a:t>Also, if a truly efficient estimator exists, then the ML procedure finds it !</a:t>
            </a:r>
          </a:p>
          <a:p>
            <a:pPr marL="0" indent="0">
              <a:buFont typeface="Wingdings" pitchFamily="2" charset="2"/>
              <a:buNone/>
            </a:pPr>
            <a:endParaRPr lang="en-US" sz="1000">
              <a:latin typeface="Times New Roman" pitchFamily="18" charset="0"/>
            </a:endParaRPr>
          </a:p>
          <a:p>
            <a:pPr marL="0" indent="0">
              <a:buFont typeface="Wingdings" pitchFamily="2" charset="2"/>
              <a:buNone/>
            </a:pPr>
            <a:r>
              <a:rPr lang="en-US" sz="2000">
                <a:latin typeface="Times New Roman" pitchFamily="18" charset="0"/>
              </a:rPr>
              <a:t>The </a:t>
            </a:r>
            <a:r>
              <a:rPr lang="en-US" sz="2000" u="sng">
                <a:latin typeface="Times New Roman" pitchFamily="18" charset="0"/>
              </a:rPr>
              <a:t>asymptotic properties</a:t>
            </a:r>
            <a:r>
              <a:rPr lang="en-US" sz="2000">
                <a:latin typeface="Times New Roman" pitchFamily="18" charset="0"/>
              </a:rPr>
              <a:t> are captured in </a:t>
            </a:r>
            <a:r>
              <a:rPr lang="en-US" sz="2000" u="sng">
                <a:latin typeface="Times New Roman" pitchFamily="18" charset="0"/>
              </a:rPr>
              <a:t>Theorem 7.1</a:t>
            </a:r>
            <a:r>
              <a:rPr lang="en-US" sz="2000">
                <a:latin typeface="Times New Roman" pitchFamily="18" charset="0"/>
              </a:rPr>
              <a:t>:</a:t>
            </a:r>
          </a:p>
          <a:p>
            <a:pPr marL="0" indent="0">
              <a:buFont typeface="Wingdings" pitchFamily="2" charset="2"/>
              <a:buNone/>
            </a:pPr>
            <a:r>
              <a:rPr lang="en-US" sz="2000">
                <a:latin typeface="Times New Roman" pitchFamily="18" charset="0"/>
              </a:rPr>
              <a:t>	If </a:t>
            </a:r>
            <a:r>
              <a:rPr lang="en-US" sz="2000" i="1">
                <a:latin typeface="Times New Roman" pitchFamily="18" charset="0"/>
              </a:rPr>
              <a:t>p</a:t>
            </a:r>
            <a:r>
              <a:rPr lang="en-US" sz="2000">
                <a:latin typeface="Times New Roman" pitchFamily="18" charset="0"/>
              </a:rPr>
              <a:t>(</a:t>
            </a:r>
            <a:r>
              <a:rPr lang="en-US" sz="2000" i="1">
                <a:latin typeface="Times New Roman" pitchFamily="18" charset="0"/>
              </a:rPr>
              <a:t>x</a:t>
            </a:r>
            <a:r>
              <a:rPr lang="en-US" sz="2000">
                <a:latin typeface="Times New Roman" pitchFamily="18" charset="0"/>
              </a:rPr>
              <a:t>;</a:t>
            </a:r>
            <a:r>
              <a:rPr lang="en-US" sz="2000" i="1">
                <a:latin typeface="Times New Roman" pitchFamily="18" charset="0"/>
              </a:rPr>
              <a:t>θ</a:t>
            </a:r>
            <a:r>
              <a:rPr lang="en-US" sz="2000">
                <a:latin typeface="Times New Roman" pitchFamily="18" charset="0"/>
              </a:rPr>
              <a:t>) satisfies some “regularity” conditions, then the MLE is 	</a:t>
            </a:r>
            <a:r>
              <a:rPr lang="en-US" sz="2000" u="sng">
                <a:latin typeface="Times New Roman" pitchFamily="18" charset="0"/>
              </a:rPr>
              <a:t>asymptotically distributed</a:t>
            </a:r>
            <a:r>
              <a:rPr lang="en-US" sz="2000">
                <a:latin typeface="Times New Roman" pitchFamily="18" charset="0"/>
              </a:rPr>
              <a:t> according to</a:t>
            </a: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endParaRPr lang="en-US" sz="2000">
              <a:latin typeface="Times New Roman" pitchFamily="18" charset="0"/>
            </a:endParaRPr>
          </a:p>
          <a:p>
            <a:pPr marL="0" indent="0">
              <a:buFont typeface="Wingdings" pitchFamily="2" charset="2"/>
              <a:buNone/>
            </a:pPr>
            <a:r>
              <a:rPr lang="en-US" sz="2000">
                <a:latin typeface="Times New Roman" pitchFamily="18" charset="0"/>
              </a:rPr>
              <a:t>	where </a:t>
            </a:r>
            <a:r>
              <a:rPr lang="en-US" sz="2000" b="1">
                <a:latin typeface="Times New Roman" pitchFamily="18" charset="0"/>
              </a:rPr>
              <a:t>I</a:t>
            </a:r>
            <a:r>
              <a:rPr lang="en-US" sz="2000">
                <a:latin typeface="Times New Roman" pitchFamily="18" charset="0"/>
              </a:rPr>
              <a:t>(</a:t>
            </a:r>
            <a:r>
              <a:rPr lang="en-US" sz="2000" i="1">
                <a:latin typeface="Times New Roman" pitchFamily="18" charset="0"/>
              </a:rPr>
              <a:t>θ</a:t>
            </a:r>
            <a:r>
              <a:rPr lang="en-US" sz="2000">
                <a:latin typeface="Times New Roman" pitchFamily="18" charset="0"/>
              </a:rPr>
              <a:t>) = Fisher Information Matrix</a:t>
            </a:r>
          </a:p>
          <a:p>
            <a:pPr marL="0" indent="0">
              <a:buFont typeface="Wingdings" pitchFamily="2" charset="2"/>
              <a:buNone/>
            </a:pPr>
            <a:endParaRPr lang="en-US" sz="2000">
              <a:latin typeface="Times New Roman" pitchFamily="18" charset="0"/>
            </a:endParaRPr>
          </a:p>
          <a:p>
            <a:pPr marL="0" indent="0"/>
            <a:endParaRPr lang="en-US" sz="2400">
              <a:latin typeface="Times New Roman" pitchFamily="18" charset="0"/>
            </a:endParaRPr>
          </a:p>
        </p:txBody>
      </p:sp>
      <p:pic>
        <p:nvPicPr>
          <p:cNvPr id="1177604" name="Picture 4"/>
          <p:cNvPicPr>
            <a:picLocks noChangeAspect="1" noChangeArrowheads="1"/>
          </p:cNvPicPr>
          <p:nvPr/>
        </p:nvPicPr>
        <p:blipFill>
          <a:blip r:embed="rId2" cstate="print"/>
          <a:srcRect/>
          <a:stretch>
            <a:fillRect/>
          </a:stretch>
        </p:blipFill>
        <p:spPr bwMode="auto">
          <a:xfrm>
            <a:off x="3562350" y="4478338"/>
            <a:ext cx="2228850" cy="7032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C8270144-386D-4415-8BA0-814576CB8C32}" type="slidenum">
              <a:rPr lang="en-US" sz="1200">
                <a:solidFill>
                  <a:srgbClr val="003399"/>
                </a:solidFill>
                <a:cs typeface="Times New Roman" pitchFamily="18" charset="0"/>
              </a:rPr>
              <a:pPr/>
              <a:t>8</a:t>
            </a:fld>
            <a:endParaRPr lang="en-US" sz="1200">
              <a:solidFill>
                <a:srgbClr val="003399"/>
              </a:solidFill>
            </a:endParaRPr>
          </a:p>
        </p:txBody>
      </p:sp>
      <p:sp>
        <p:nvSpPr>
          <p:cNvPr id="1041410" name="Rectangle 2"/>
          <p:cNvSpPr>
            <a:spLocks noGrp="1" noChangeArrowheads="1"/>
          </p:cNvSpPr>
          <p:nvPr>
            <p:ph type="title"/>
          </p:nvPr>
        </p:nvSpPr>
        <p:spPr/>
        <p:txBody>
          <a:bodyPr/>
          <a:lstStyle/>
          <a:p>
            <a:r>
              <a:rPr lang="en-US" sz="2800"/>
              <a:t>9. Fundamentals (6)</a:t>
            </a:r>
          </a:p>
        </p:txBody>
      </p:sp>
      <p:sp>
        <p:nvSpPr>
          <p:cNvPr id="1041411" name="Rectangle 3"/>
          <p:cNvSpPr>
            <a:spLocks noGrp="1" noChangeArrowheads="1"/>
          </p:cNvSpPr>
          <p:nvPr>
            <p:ph type="body" idx="1"/>
          </p:nvPr>
        </p:nvSpPr>
        <p:spPr>
          <a:xfrm>
            <a:off x="533400" y="838200"/>
            <a:ext cx="8153400" cy="5715000"/>
          </a:xfrm>
        </p:spPr>
        <p:txBody>
          <a:bodyPr/>
          <a:lstStyle/>
          <a:p>
            <a:r>
              <a:rPr lang="en-US" sz="2000" b="1" u="sng">
                <a:latin typeface="Times New Roman" pitchFamily="18" charset="0"/>
              </a:rPr>
              <a:t>Typical assumptions for noise model</a:t>
            </a:r>
            <a:r>
              <a:rPr lang="en-US" sz="2000" b="1">
                <a:latin typeface="Times New Roman" pitchFamily="18" charset="0"/>
              </a:rPr>
              <a:t>: </a:t>
            </a:r>
          </a:p>
          <a:p>
            <a:pPr lvl="1"/>
            <a:r>
              <a:rPr lang="en-US" sz="2000" b="1">
                <a:latin typeface="Times New Roman" pitchFamily="18" charset="0"/>
              </a:rPr>
              <a:t>Whiteness</a:t>
            </a:r>
            <a:r>
              <a:rPr lang="en-US" sz="2000">
                <a:latin typeface="Times New Roman" pitchFamily="18" charset="0"/>
              </a:rPr>
              <a:t> and </a:t>
            </a:r>
            <a:r>
              <a:rPr lang="en-US" sz="2000" b="1">
                <a:latin typeface="Times New Roman" pitchFamily="18" charset="0"/>
              </a:rPr>
              <a:t>Gaussian </a:t>
            </a:r>
            <a:r>
              <a:rPr lang="en-US" sz="2000">
                <a:latin typeface="Times New Roman" pitchFamily="18" charset="0"/>
              </a:rPr>
              <a:t>are always easiest to analyze</a:t>
            </a:r>
          </a:p>
          <a:p>
            <a:pPr lvl="2">
              <a:buFont typeface="Wingdings" pitchFamily="2" charset="2"/>
              <a:buChar char="ü"/>
            </a:pPr>
            <a:r>
              <a:rPr lang="en-US" sz="2000">
                <a:latin typeface="Times New Roman" pitchFamily="18" charset="0"/>
              </a:rPr>
              <a:t>Usually assumed unless you have reason to believe otherwise</a:t>
            </a:r>
          </a:p>
          <a:p>
            <a:pPr lvl="2">
              <a:buFont typeface="Wingdings" pitchFamily="2" charset="2"/>
              <a:buChar char="ü"/>
            </a:pPr>
            <a:r>
              <a:rPr lang="en-US" sz="2000">
                <a:latin typeface="Times New Roman" pitchFamily="18" charset="0"/>
              </a:rPr>
              <a:t>Whiteness is usually first assumption removed</a:t>
            </a:r>
          </a:p>
          <a:p>
            <a:pPr lvl="2">
              <a:buFont typeface="Wingdings" pitchFamily="2" charset="2"/>
              <a:buChar char="ü"/>
            </a:pPr>
            <a:r>
              <a:rPr lang="en-US" sz="2000">
                <a:latin typeface="Times New Roman" pitchFamily="18" charset="0"/>
              </a:rPr>
              <a:t>Gaussian is less often removed due to the validity of Central Limit Theorem</a:t>
            </a:r>
          </a:p>
          <a:p>
            <a:pPr lvl="1"/>
            <a:r>
              <a:rPr lang="en-US" sz="2000" b="1">
                <a:latin typeface="Times New Roman" pitchFamily="18" charset="0"/>
              </a:rPr>
              <a:t>Zero mean</a:t>
            </a:r>
            <a:r>
              <a:rPr lang="en-US" sz="2000">
                <a:latin typeface="Times New Roman" pitchFamily="18" charset="0"/>
              </a:rPr>
              <a:t> is a nearly universal assumption</a:t>
            </a:r>
          </a:p>
          <a:p>
            <a:pPr lvl="2">
              <a:buFont typeface="Wingdings" pitchFamily="2" charset="2"/>
              <a:buChar char="ü"/>
            </a:pPr>
            <a:r>
              <a:rPr lang="en-US" sz="2000">
                <a:latin typeface="Times New Roman" pitchFamily="18" charset="0"/>
              </a:rPr>
              <a:t>Most practical cases have zero mean</a:t>
            </a:r>
          </a:p>
          <a:p>
            <a:pPr lvl="2">
              <a:buFont typeface="Wingdings" pitchFamily="2" charset="2"/>
              <a:buChar char="ü"/>
            </a:pPr>
            <a:r>
              <a:rPr lang="en-US" sz="2000">
                <a:latin typeface="Times New Roman" pitchFamily="18" charset="0"/>
              </a:rPr>
              <a:t>But if not… </a:t>
            </a:r>
            <a:r>
              <a:rPr lang="en-US" sz="2000" i="1">
                <a:latin typeface="Times New Roman" pitchFamily="18" charset="0"/>
              </a:rPr>
              <a:t>w</a:t>
            </a:r>
            <a:r>
              <a:rPr lang="en-US" sz="2000">
                <a:latin typeface="Times New Roman" pitchFamily="18" charset="0"/>
              </a:rPr>
              <a:t>[</a:t>
            </a:r>
            <a:r>
              <a:rPr lang="en-US" sz="2000" i="1">
                <a:latin typeface="Times New Roman" pitchFamily="18" charset="0"/>
              </a:rPr>
              <a:t>n</a:t>
            </a:r>
            <a:r>
              <a:rPr lang="en-US" sz="2000">
                <a:latin typeface="Times New Roman" pitchFamily="18" charset="0"/>
              </a:rPr>
              <a:t>] = </a:t>
            </a:r>
            <a:r>
              <a:rPr lang="en-US" sz="2000" i="1">
                <a:latin typeface="Times New Roman" pitchFamily="18" charset="0"/>
              </a:rPr>
              <a:t>w</a:t>
            </a:r>
            <a:r>
              <a:rPr lang="en-US" sz="2000" i="1" baseline="-25000">
                <a:latin typeface="Times New Roman" pitchFamily="18" charset="0"/>
              </a:rPr>
              <a:t>zm</a:t>
            </a:r>
            <a:r>
              <a:rPr lang="en-US" sz="2000">
                <a:latin typeface="Times New Roman" pitchFamily="18" charset="0"/>
              </a:rPr>
              <a:t>[</a:t>
            </a:r>
            <a:r>
              <a:rPr lang="en-US" sz="2000" i="1">
                <a:latin typeface="Times New Roman" pitchFamily="18" charset="0"/>
              </a:rPr>
              <a:t>n</a:t>
            </a:r>
            <a:r>
              <a:rPr lang="en-US" sz="2000">
                <a:latin typeface="Times New Roman" pitchFamily="18" charset="0"/>
              </a:rPr>
              <a:t>] + </a:t>
            </a:r>
            <a:r>
              <a:rPr lang="en-US" sz="2000" i="1">
                <a:latin typeface="Times New Roman" pitchFamily="18" charset="0"/>
              </a:rPr>
              <a:t>µ</a:t>
            </a:r>
          </a:p>
          <a:p>
            <a:pPr lvl="1"/>
            <a:r>
              <a:rPr lang="en-US" sz="2000" b="1">
                <a:latin typeface="Times New Roman" pitchFamily="18" charset="0"/>
              </a:rPr>
              <a:t>Variance</a:t>
            </a:r>
            <a:r>
              <a:rPr lang="en-US" sz="2000">
                <a:latin typeface="Times New Roman" pitchFamily="18" charset="0"/>
              </a:rPr>
              <a:t> of noise doesn’t always have to be known to make an estimate</a:t>
            </a:r>
          </a:p>
          <a:p>
            <a:pPr lvl="2">
              <a:buFont typeface="Wingdings" pitchFamily="2" charset="2"/>
              <a:buChar char="ü"/>
            </a:pPr>
            <a:r>
              <a:rPr lang="en-US" sz="2000">
                <a:latin typeface="Times New Roman" pitchFamily="18" charset="0"/>
              </a:rPr>
              <a:t>But, must know to assess expected “goodness” of the estimate</a:t>
            </a:r>
          </a:p>
          <a:p>
            <a:pPr lvl="2">
              <a:buFont typeface="Wingdings" pitchFamily="2" charset="2"/>
              <a:buChar char="ü"/>
            </a:pPr>
            <a:r>
              <a:rPr lang="en-US" sz="2000">
                <a:latin typeface="Times New Roman" pitchFamily="18" charset="0"/>
              </a:rPr>
              <a:t>Usually perform “goodness” analysis as a function of noise variance (or SNR). Noise variance sets the SNR level of the problem.</a:t>
            </a:r>
          </a:p>
          <a:p>
            <a:pPr lvl="1"/>
            <a:endParaRPr lang="en-US" sz="2000"/>
          </a:p>
        </p:txBody>
      </p:sp>
      <p:sp>
        <p:nvSpPr>
          <p:cNvPr id="1041417" name="Text Box 9"/>
          <p:cNvSpPr txBox="1">
            <a:spLocks noChangeArrowheads="1"/>
          </p:cNvSpPr>
          <p:nvPr/>
        </p:nvSpPr>
        <p:spPr bwMode="auto">
          <a:xfrm>
            <a:off x="5943600" y="3733800"/>
            <a:ext cx="184150" cy="396875"/>
          </a:xfrm>
          <a:prstGeom prst="rect">
            <a:avLst/>
          </a:prstGeom>
          <a:noFill/>
          <a:ln w="9525">
            <a:noFill/>
            <a:miter lim="800000"/>
            <a:headEnd/>
            <a:tailEnd/>
          </a:ln>
          <a:effectLst/>
        </p:spPr>
        <p:txBody>
          <a:bodyPr wrap="none">
            <a:spAutoFit/>
          </a:bodyPr>
          <a:lstStyle/>
          <a:p>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a:t>
            </a:r>
            <a:r>
              <a:rPr lang="en-US" sz="1200"/>
              <a:t> </a:t>
            </a:r>
            <a:fld id="{21237020-D851-4701-A954-075ED9F2DC5D}" type="slidenum">
              <a:rPr lang="en-US" sz="1200">
                <a:solidFill>
                  <a:srgbClr val="003399"/>
                </a:solidFill>
                <a:cs typeface="Times New Roman" pitchFamily="18" charset="0"/>
              </a:rPr>
              <a:pPr/>
              <a:t>80</a:t>
            </a:fld>
            <a:endParaRPr lang="en-US" sz="1200">
              <a:solidFill>
                <a:srgbClr val="003399"/>
              </a:solidFill>
            </a:endParaRPr>
          </a:p>
        </p:txBody>
      </p:sp>
      <p:sp>
        <p:nvSpPr>
          <p:cNvPr id="1178626" name="Rectangle 2"/>
          <p:cNvSpPr>
            <a:spLocks noGrp="1" noChangeArrowheads="1"/>
          </p:cNvSpPr>
          <p:nvPr>
            <p:ph type="title"/>
          </p:nvPr>
        </p:nvSpPr>
        <p:spPr/>
        <p:txBody>
          <a:bodyPr/>
          <a:lstStyle/>
          <a:p>
            <a:r>
              <a:rPr lang="en-US" sz="2800"/>
              <a:t>9. Maximum Likelihood Estimate (MLE) (6)</a:t>
            </a:r>
          </a:p>
        </p:txBody>
      </p:sp>
      <p:sp>
        <p:nvSpPr>
          <p:cNvPr id="1178627" name="Rectangle 3"/>
          <p:cNvSpPr>
            <a:spLocks noGrp="1" noChangeArrowheads="1"/>
          </p:cNvSpPr>
          <p:nvPr>
            <p:ph type="body" idx="1"/>
          </p:nvPr>
        </p:nvSpPr>
        <p:spPr>
          <a:xfrm>
            <a:off x="685800" y="914400"/>
            <a:ext cx="7772400" cy="5181600"/>
          </a:xfrm>
        </p:spPr>
        <p:txBody>
          <a:bodyPr/>
          <a:lstStyle/>
          <a:p>
            <a:pPr marL="0" indent="0">
              <a:buFont typeface="Wingdings" pitchFamily="2" charset="2"/>
              <a:buNone/>
            </a:pPr>
            <a:r>
              <a:rPr lang="en-US" sz="2000" u="sng">
                <a:latin typeface="Times New Roman" pitchFamily="18" charset="0"/>
              </a:rPr>
              <a:t>Size of </a:t>
            </a:r>
            <a:r>
              <a:rPr lang="en-US" sz="2000" i="1" u="sng">
                <a:latin typeface="Times New Roman" pitchFamily="18" charset="0"/>
              </a:rPr>
              <a:t>N</a:t>
            </a:r>
            <a:r>
              <a:rPr lang="en-US" sz="2000" u="sng">
                <a:latin typeface="Times New Roman" pitchFamily="18" charset="0"/>
              </a:rPr>
              <a:t> to achieve asymptotic</a:t>
            </a:r>
            <a:r>
              <a:rPr lang="en-US" sz="2000">
                <a:latin typeface="Times New Roman" pitchFamily="18" charset="0"/>
              </a:rPr>
              <a:t>: </a:t>
            </a:r>
          </a:p>
          <a:p>
            <a:pPr marL="0" indent="0">
              <a:buFont typeface="Wingdings" pitchFamily="2" charset="2"/>
              <a:buNone/>
            </a:pPr>
            <a:r>
              <a:rPr lang="en-US" sz="2000">
                <a:latin typeface="Times New Roman" pitchFamily="18" charset="0"/>
              </a:rPr>
              <a:t>This Theorem only states what happens asymptotically. When </a:t>
            </a:r>
            <a:r>
              <a:rPr lang="en-US" sz="2000" i="1">
                <a:latin typeface="Times New Roman" pitchFamily="18" charset="0"/>
              </a:rPr>
              <a:t>N</a:t>
            </a:r>
            <a:r>
              <a:rPr lang="en-US" sz="2000">
                <a:latin typeface="Times New Roman" pitchFamily="18" charset="0"/>
              </a:rPr>
              <a:t> is small there is no guarantee how the MLE behaves.</a:t>
            </a:r>
          </a:p>
          <a:p>
            <a:pPr marL="0" indent="0">
              <a:buFont typeface="Wingdings" pitchFamily="2" charset="2"/>
              <a:buNone/>
            </a:pPr>
            <a:endParaRPr lang="en-US" sz="1000">
              <a:latin typeface="Times New Roman" pitchFamily="18" charset="0"/>
            </a:endParaRPr>
          </a:p>
          <a:p>
            <a:pPr marL="0" indent="0">
              <a:buFont typeface="Wingdings" pitchFamily="2" charset="2"/>
              <a:buNone/>
            </a:pPr>
            <a:r>
              <a:rPr lang="en-US" sz="2000">
                <a:latin typeface="Times New Roman" pitchFamily="18" charset="0"/>
              </a:rPr>
              <a:t>How large must </a:t>
            </a:r>
            <a:r>
              <a:rPr lang="en-US" sz="2000" i="1">
                <a:latin typeface="Times New Roman" pitchFamily="18" charset="0"/>
              </a:rPr>
              <a:t>N</a:t>
            </a:r>
            <a:r>
              <a:rPr lang="en-US" sz="2000">
                <a:latin typeface="Times New Roman" pitchFamily="18" charset="0"/>
              </a:rPr>
              <a:t> be to achieve the asymptotic properties?</a:t>
            </a:r>
          </a:p>
          <a:p>
            <a:pPr marL="0" indent="0">
              <a:buFont typeface="Wingdings" pitchFamily="2" charset="2"/>
              <a:buNone/>
            </a:pPr>
            <a:r>
              <a:rPr lang="en-US" sz="2000">
                <a:latin typeface="Times New Roman" pitchFamily="18" charset="0"/>
                <a:sym typeface="Symbol" pitchFamily="18" charset="2"/>
              </a:rPr>
              <a:t> </a:t>
            </a:r>
            <a:r>
              <a:rPr lang="en-US" sz="2000">
                <a:latin typeface="Times New Roman" pitchFamily="18" charset="0"/>
              </a:rPr>
              <a:t>In practice: use “Monte Carlo Simulations” (see Appendix 7, [2]) to answer this.</a:t>
            </a:r>
          </a:p>
          <a:p>
            <a:pPr marL="0" indent="0"/>
            <a:endParaRPr lang="en-US" sz="2000">
              <a:latin typeface="Times New Roman" pitchFamily="18"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C33AE019-015B-4CBC-99F0-4F4F05E47E85}" type="slidenum">
              <a:rPr lang="en-US" sz="1200">
                <a:solidFill>
                  <a:srgbClr val="003399"/>
                </a:solidFill>
                <a:cs typeface="Times New Roman" pitchFamily="18" charset="0"/>
              </a:rPr>
              <a:pPr/>
              <a:t>81</a:t>
            </a:fld>
            <a:endParaRPr lang="en-US" sz="1200">
              <a:solidFill>
                <a:srgbClr val="003399"/>
              </a:solidFill>
            </a:endParaRPr>
          </a:p>
        </p:txBody>
      </p:sp>
      <p:sp>
        <p:nvSpPr>
          <p:cNvPr id="1185794" name="Rectangle 2"/>
          <p:cNvSpPr>
            <a:spLocks noGrp="1" noChangeArrowheads="1"/>
          </p:cNvSpPr>
          <p:nvPr>
            <p:ph type="title"/>
          </p:nvPr>
        </p:nvSpPr>
        <p:spPr/>
        <p:txBody>
          <a:bodyPr/>
          <a:lstStyle/>
          <a:p>
            <a:r>
              <a:rPr lang="en-US" sz="2800"/>
              <a:t>9. Maximum Likelihood Estimate (MLE) (7)</a:t>
            </a:r>
          </a:p>
        </p:txBody>
      </p:sp>
      <p:sp>
        <p:nvSpPr>
          <p:cNvPr id="1185795" name="Rectangle 3"/>
          <p:cNvSpPr>
            <a:spLocks noGrp="1" noChangeArrowheads="1"/>
          </p:cNvSpPr>
          <p:nvPr>
            <p:ph type="body" idx="1"/>
          </p:nvPr>
        </p:nvSpPr>
        <p:spPr>
          <a:xfrm>
            <a:off x="609600" y="914400"/>
            <a:ext cx="7924800" cy="5181600"/>
          </a:xfrm>
        </p:spPr>
        <p:txBody>
          <a:bodyPr/>
          <a:lstStyle/>
          <a:p>
            <a:r>
              <a:rPr lang="en-US" sz="2000" b="1" u="sng">
                <a:latin typeface="Times New Roman" pitchFamily="18" charset="0"/>
              </a:rPr>
              <a:t>Monte Carlo Simulations:</a:t>
            </a:r>
            <a:r>
              <a:rPr lang="en-US" sz="2000" b="1">
                <a:latin typeface="Times New Roman" pitchFamily="18" charset="0"/>
              </a:rPr>
              <a:t> </a:t>
            </a:r>
            <a:r>
              <a:rPr lang="en-US" sz="2000">
                <a:latin typeface="Times New Roman" pitchFamily="18" charset="0"/>
              </a:rPr>
              <a:t>A methodology for doing computer simulations to evaluate performance of any estimation method (not only for the MLE).</a:t>
            </a:r>
            <a:endParaRPr lang="en-US" sz="800">
              <a:latin typeface="Times New Roman" pitchFamily="18" charset="0"/>
            </a:endParaRPr>
          </a:p>
          <a:p>
            <a:pPr>
              <a:buFont typeface="Wingdings" pitchFamily="2" charset="2"/>
              <a:buNone/>
            </a:pPr>
            <a:r>
              <a:rPr lang="en-US" sz="2000">
                <a:latin typeface="Times New Roman" pitchFamily="18" charset="0"/>
              </a:rPr>
              <a:t>	</a:t>
            </a:r>
            <a:r>
              <a:rPr lang="en-US" sz="2000" b="1">
                <a:latin typeface="Times New Roman" pitchFamily="18" charset="0"/>
              </a:rPr>
              <a:t>Illustrate Monte Carlo Simulation for deterministic signal </a:t>
            </a:r>
            <a:r>
              <a:rPr lang="en-US" sz="2000" b="1" i="1">
                <a:latin typeface="Times New Roman" pitchFamily="18" charset="0"/>
              </a:rPr>
              <a:t>s</a:t>
            </a:r>
            <a:r>
              <a:rPr lang="en-US" sz="2000" b="1">
                <a:latin typeface="Times New Roman" pitchFamily="18" charset="0"/>
              </a:rPr>
              <a:t>[</a:t>
            </a:r>
            <a:r>
              <a:rPr lang="en-US" sz="2000" b="1" i="1">
                <a:latin typeface="Times New Roman" pitchFamily="18" charset="0"/>
              </a:rPr>
              <a:t>n</a:t>
            </a:r>
            <a:r>
              <a:rPr lang="en-US" sz="2000" b="1">
                <a:latin typeface="Times New Roman" pitchFamily="18" charset="0"/>
              </a:rPr>
              <a:t>; </a:t>
            </a:r>
            <a:r>
              <a:rPr lang="en-US" sz="2000" b="1" i="1">
                <a:latin typeface="Times New Roman" pitchFamily="18" charset="0"/>
              </a:rPr>
              <a:t>θ</a:t>
            </a:r>
            <a:r>
              <a:rPr lang="en-US" sz="2000" b="1">
                <a:latin typeface="Times New Roman" pitchFamily="18" charset="0"/>
              </a:rPr>
              <a:t>] in AWGN:</a:t>
            </a:r>
          </a:p>
          <a:p>
            <a:pPr lvl="1"/>
            <a:r>
              <a:rPr lang="en-US" sz="1800">
                <a:latin typeface="Times New Roman" pitchFamily="18" charset="0"/>
              </a:rPr>
              <a:t>	</a:t>
            </a:r>
            <a:r>
              <a:rPr lang="en-US" sz="2000" u="sng"/>
              <a:t>Data Collection</a:t>
            </a:r>
            <a:r>
              <a:rPr lang="en-US" sz="2000"/>
              <a:t>:</a:t>
            </a:r>
          </a:p>
          <a:p>
            <a:pPr>
              <a:buFont typeface="Wingdings" pitchFamily="2" charset="2"/>
              <a:buNone/>
            </a:pPr>
            <a:r>
              <a:rPr lang="en-US" sz="2000"/>
              <a:t>	</a:t>
            </a:r>
            <a:endParaRPr lang="en-US" sz="2000">
              <a:latin typeface="Times New Roman" pitchFamily="18" charset="0"/>
            </a:endParaRPr>
          </a:p>
          <a:p>
            <a:pPr>
              <a:buFont typeface="Wingdings" pitchFamily="2" charset="2"/>
              <a:buNone/>
            </a:pPr>
            <a:r>
              <a:rPr lang="en-US" sz="2000">
                <a:latin typeface="Times New Roman" pitchFamily="18" charset="0"/>
              </a:rPr>
              <a:t>	</a:t>
            </a:r>
          </a:p>
        </p:txBody>
      </p:sp>
      <p:pic>
        <p:nvPicPr>
          <p:cNvPr id="1185796" name="Picture 4"/>
          <p:cNvPicPr>
            <a:picLocks noChangeAspect="1" noChangeArrowheads="1"/>
          </p:cNvPicPr>
          <p:nvPr/>
        </p:nvPicPr>
        <p:blipFill>
          <a:blip r:embed="rId2" cstate="print"/>
          <a:srcRect/>
          <a:stretch>
            <a:fillRect/>
          </a:stretch>
        </p:blipFill>
        <p:spPr bwMode="auto">
          <a:xfrm>
            <a:off x="1524000" y="3006725"/>
            <a:ext cx="6705600" cy="3089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p:cNvSpPr>
            <a:spLocks noGrp="1"/>
          </p:cNvSpPr>
          <p:nvPr>
            <p:ph type="dt" sz="half" idx="10"/>
          </p:nvPr>
        </p:nvSpPr>
        <p:spPr/>
        <p:txBody>
          <a:bodyPr/>
          <a:lstStyle/>
          <a:p>
            <a:r>
              <a:rPr lang="en-US"/>
              <a:t>		 </a:t>
            </a:r>
            <a:r>
              <a:rPr lang="en-US" sz="1200"/>
              <a:t> </a:t>
            </a:r>
            <a:fld id="{CD40E2B5-5DDD-4EF2-825A-FF2A12C231D6}" type="slidenum">
              <a:rPr lang="en-US" sz="1200">
                <a:solidFill>
                  <a:srgbClr val="003399"/>
                </a:solidFill>
                <a:cs typeface="Times New Roman" pitchFamily="18" charset="0"/>
              </a:rPr>
              <a:pPr/>
              <a:t>82</a:t>
            </a:fld>
            <a:endParaRPr lang="en-US" sz="1200">
              <a:solidFill>
                <a:srgbClr val="003399"/>
              </a:solidFill>
            </a:endParaRPr>
          </a:p>
        </p:txBody>
      </p:sp>
      <p:sp>
        <p:nvSpPr>
          <p:cNvPr id="1186818" name="Rectangle 2"/>
          <p:cNvSpPr>
            <a:spLocks noGrp="1" noChangeArrowheads="1"/>
          </p:cNvSpPr>
          <p:nvPr>
            <p:ph type="title"/>
          </p:nvPr>
        </p:nvSpPr>
        <p:spPr/>
        <p:txBody>
          <a:bodyPr/>
          <a:lstStyle/>
          <a:p>
            <a:r>
              <a:rPr lang="en-US" sz="2800"/>
              <a:t>9. Maximum Likelihood Estimate (MLE) (8)</a:t>
            </a:r>
          </a:p>
        </p:txBody>
      </p:sp>
      <p:sp>
        <p:nvSpPr>
          <p:cNvPr id="1186819" name="Rectangle 3"/>
          <p:cNvSpPr>
            <a:spLocks noGrp="1" noChangeArrowheads="1"/>
          </p:cNvSpPr>
          <p:nvPr>
            <p:ph type="body" idx="1"/>
          </p:nvPr>
        </p:nvSpPr>
        <p:spPr/>
        <p:txBody>
          <a:bodyPr/>
          <a:lstStyle/>
          <a:p>
            <a:endParaRPr lang="en-US" dirty="0"/>
          </a:p>
          <a:p>
            <a:endParaRPr lang="en-US" dirty="0"/>
          </a:p>
          <a:p>
            <a:endParaRPr lang="en-US" sz="6000" dirty="0"/>
          </a:p>
          <a:p>
            <a:pPr lvl="1"/>
            <a:r>
              <a:rPr lang="en-US" sz="1800" dirty="0"/>
              <a:t>	</a:t>
            </a:r>
            <a:r>
              <a:rPr lang="en-US" sz="2000" u="sng" dirty="0">
                <a:latin typeface="Times New Roman" pitchFamily="18" charset="0"/>
              </a:rPr>
              <a:t>Statistical Evaluation:</a:t>
            </a:r>
          </a:p>
          <a:p>
            <a:endParaRPr lang="en-US" sz="2000" dirty="0">
              <a:latin typeface="Times New Roman" pitchFamily="18" charset="0"/>
            </a:endParaRPr>
          </a:p>
          <a:p>
            <a:endParaRPr lang="en-US" dirty="0"/>
          </a:p>
        </p:txBody>
      </p:sp>
      <p:pic>
        <p:nvPicPr>
          <p:cNvPr id="1186820" name="Picture 4"/>
          <p:cNvPicPr>
            <a:picLocks noChangeAspect="1" noChangeArrowheads="1"/>
          </p:cNvPicPr>
          <p:nvPr/>
        </p:nvPicPr>
        <p:blipFill>
          <a:blip r:embed="rId2" cstate="print"/>
          <a:srcRect/>
          <a:stretch>
            <a:fillRect/>
          </a:stretch>
        </p:blipFill>
        <p:spPr bwMode="auto">
          <a:xfrm>
            <a:off x="1752600" y="974725"/>
            <a:ext cx="5791200" cy="1581150"/>
          </a:xfrm>
          <a:prstGeom prst="rect">
            <a:avLst/>
          </a:prstGeom>
          <a:noFill/>
          <a:ln w="9525">
            <a:noFill/>
            <a:miter lim="800000"/>
            <a:headEnd/>
            <a:tailEnd/>
          </a:ln>
          <a:effectLst/>
        </p:spPr>
      </p:pic>
      <p:pic>
        <p:nvPicPr>
          <p:cNvPr id="1186821" name="Picture 5"/>
          <p:cNvPicPr>
            <a:picLocks noChangeAspect="1" noChangeArrowheads="1"/>
          </p:cNvPicPr>
          <p:nvPr/>
        </p:nvPicPr>
        <p:blipFill>
          <a:blip r:embed="rId3" cstate="print"/>
          <a:srcRect/>
          <a:stretch>
            <a:fillRect/>
          </a:stretch>
        </p:blipFill>
        <p:spPr bwMode="auto">
          <a:xfrm>
            <a:off x="1752600" y="3190875"/>
            <a:ext cx="3200400" cy="1609725"/>
          </a:xfrm>
          <a:prstGeom prst="rect">
            <a:avLst/>
          </a:prstGeom>
          <a:noFill/>
          <a:ln w="9525">
            <a:noFill/>
            <a:miter lim="800000"/>
            <a:headEnd/>
            <a:tailEnd/>
          </a:ln>
          <a:effectLst/>
        </p:spPr>
      </p:pic>
      <p:pic>
        <p:nvPicPr>
          <p:cNvPr id="1186822" name="Picture 6"/>
          <p:cNvPicPr>
            <a:picLocks noChangeAspect="1" noChangeArrowheads="1"/>
          </p:cNvPicPr>
          <p:nvPr/>
        </p:nvPicPr>
        <p:blipFill>
          <a:blip r:embed="rId4" cstate="print"/>
          <a:srcRect/>
          <a:stretch>
            <a:fillRect/>
          </a:stretch>
        </p:blipFill>
        <p:spPr bwMode="auto">
          <a:xfrm>
            <a:off x="5791200" y="3124200"/>
            <a:ext cx="2057400" cy="850900"/>
          </a:xfrm>
          <a:prstGeom prst="rect">
            <a:avLst/>
          </a:prstGeom>
          <a:noFill/>
          <a:ln w="9525">
            <a:noFill/>
            <a:miter lim="800000"/>
            <a:headEnd/>
            <a:tailEnd/>
          </a:ln>
          <a:effectLst/>
        </p:spPr>
      </p:pic>
      <p:pic>
        <p:nvPicPr>
          <p:cNvPr id="1186823" name="Picture 7"/>
          <p:cNvPicPr>
            <a:picLocks noChangeAspect="1" noChangeArrowheads="1"/>
          </p:cNvPicPr>
          <p:nvPr/>
        </p:nvPicPr>
        <p:blipFill>
          <a:blip r:embed="rId5" cstate="print"/>
          <a:srcRect/>
          <a:stretch>
            <a:fillRect/>
          </a:stretch>
        </p:blipFill>
        <p:spPr bwMode="auto">
          <a:xfrm>
            <a:off x="5638800" y="4114800"/>
            <a:ext cx="2362200" cy="858838"/>
          </a:xfrm>
          <a:prstGeom prst="rect">
            <a:avLst/>
          </a:prstGeom>
          <a:noFill/>
          <a:ln w="9525">
            <a:noFill/>
            <a:miter lim="800000"/>
            <a:headEnd/>
            <a:tailEnd/>
          </a:ln>
          <a:effectLst/>
        </p:spPr>
      </p:pic>
      <p:pic>
        <p:nvPicPr>
          <p:cNvPr id="1186824" name="Picture 8"/>
          <p:cNvPicPr>
            <a:picLocks noChangeAspect="1" noChangeArrowheads="1"/>
          </p:cNvPicPr>
          <p:nvPr/>
        </p:nvPicPr>
        <p:blipFill>
          <a:blip r:embed="rId6" cstate="print"/>
          <a:srcRect/>
          <a:stretch>
            <a:fillRect/>
          </a:stretch>
        </p:blipFill>
        <p:spPr bwMode="auto">
          <a:xfrm>
            <a:off x="5334000" y="5094288"/>
            <a:ext cx="3048000" cy="949325"/>
          </a:xfrm>
          <a:prstGeom prst="rect">
            <a:avLst/>
          </a:prstGeom>
          <a:noFill/>
          <a:ln w="9525">
            <a:noFill/>
            <a:miter lim="800000"/>
            <a:headEnd/>
            <a:tailEnd/>
          </a:ln>
          <a:effectLst/>
        </p:spPr>
      </p:pic>
      <p:sp>
        <p:nvSpPr>
          <p:cNvPr id="1186825" name="Text Box 9"/>
          <p:cNvSpPr txBox="1">
            <a:spLocks noChangeArrowheads="1"/>
          </p:cNvSpPr>
          <p:nvPr/>
        </p:nvSpPr>
        <p:spPr bwMode="auto">
          <a:xfrm>
            <a:off x="1981200" y="4789488"/>
            <a:ext cx="1249363" cy="381000"/>
          </a:xfrm>
          <a:prstGeom prst="rect">
            <a:avLst/>
          </a:prstGeom>
          <a:noFill/>
          <a:ln w="9525">
            <a:noFill/>
            <a:miter lim="800000"/>
            <a:headEnd/>
            <a:tailEnd/>
          </a:ln>
          <a:effectLst/>
        </p:spPr>
        <p:txBody>
          <a:bodyPr wrap="none">
            <a:spAutoFit/>
          </a:bodyPr>
          <a:lstStyle/>
          <a:p>
            <a:r>
              <a:rPr lang="en-US" sz="1900">
                <a:latin typeface="Times New Roman" pitchFamily="18" charset="0"/>
              </a:rPr>
              <a:t>(if desired)</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a:t>
            </a:r>
            <a:r>
              <a:rPr lang="en-US" sz="1200"/>
              <a:t> </a:t>
            </a:r>
            <a:fld id="{C2BE8117-AD66-497E-9AE7-AC4FB0FF24C4}" type="slidenum">
              <a:rPr lang="en-US" sz="1200">
                <a:solidFill>
                  <a:srgbClr val="003399"/>
                </a:solidFill>
                <a:cs typeface="Times New Roman" pitchFamily="18" charset="0"/>
              </a:rPr>
              <a:pPr/>
              <a:t>83</a:t>
            </a:fld>
            <a:endParaRPr lang="en-US" sz="1200">
              <a:solidFill>
                <a:srgbClr val="003399"/>
              </a:solidFill>
            </a:endParaRPr>
          </a:p>
        </p:txBody>
      </p:sp>
      <p:sp>
        <p:nvSpPr>
          <p:cNvPr id="1187842" name="Rectangle 2"/>
          <p:cNvSpPr>
            <a:spLocks noGrp="1" noChangeArrowheads="1"/>
          </p:cNvSpPr>
          <p:nvPr>
            <p:ph type="title"/>
          </p:nvPr>
        </p:nvSpPr>
        <p:spPr/>
        <p:txBody>
          <a:bodyPr/>
          <a:lstStyle/>
          <a:p>
            <a:r>
              <a:rPr lang="en-US" sz="2800"/>
              <a:t>9. Maximum Likelihood Estimate (MLE) (9)</a:t>
            </a:r>
          </a:p>
        </p:txBody>
      </p:sp>
      <p:sp>
        <p:nvSpPr>
          <p:cNvPr id="1187843" name="Rectangle 3"/>
          <p:cNvSpPr>
            <a:spLocks noGrp="1" noChangeArrowheads="1"/>
          </p:cNvSpPr>
          <p:nvPr>
            <p:ph type="body" idx="1"/>
          </p:nvPr>
        </p:nvSpPr>
        <p:spPr>
          <a:xfrm>
            <a:off x="685800" y="914400"/>
            <a:ext cx="7772400" cy="5181600"/>
          </a:xfrm>
        </p:spPr>
        <p:txBody>
          <a:bodyPr/>
          <a:lstStyle/>
          <a:p>
            <a:pPr lvl="1">
              <a:lnSpc>
                <a:spcPct val="105000"/>
              </a:lnSpc>
            </a:pPr>
            <a:r>
              <a:rPr lang="en-US" sz="1800">
                <a:latin typeface="Times New Roman" pitchFamily="18" charset="0"/>
              </a:rPr>
              <a:t>	</a:t>
            </a:r>
            <a:r>
              <a:rPr lang="en-US" sz="2000" u="sng">
                <a:latin typeface="Times New Roman" pitchFamily="18" charset="0"/>
              </a:rPr>
              <a:t>Now explore (via plots):</a:t>
            </a:r>
            <a:r>
              <a:rPr lang="en-US" sz="2000">
                <a:latin typeface="Times New Roman" pitchFamily="18" charset="0"/>
              </a:rPr>
              <a:t> How Bias, RMS, and VAR vary with </a:t>
            </a:r>
          </a:p>
          <a:p>
            <a:pPr lvl="1">
              <a:lnSpc>
                <a:spcPct val="105000"/>
              </a:lnSpc>
              <a:buFont typeface="Wingdings" pitchFamily="2" charset="2"/>
              <a:buNone/>
            </a:pPr>
            <a:r>
              <a:rPr lang="en-US" sz="2000" i="1">
                <a:latin typeface="Times New Roman" pitchFamily="18" charset="0"/>
              </a:rPr>
              <a:t>		θ</a:t>
            </a:r>
            <a:r>
              <a:rPr lang="en-US" sz="2000">
                <a:latin typeface="Times New Roman" pitchFamily="18" charset="0"/>
              </a:rPr>
              <a:t> value, SNR value, </a:t>
            </a:r>
            <a:r>
              <a:rPr lang="en-US" sz="2000" i="1">
                <a:latin typeface="Times New Roman" pitchFamily="18" charset="0"/>
              </a:rPr>
              <a:t>N </a:t>
            </a:r>
            <a:r>
              <a:rPr lang="en-US" sz="2000">
                <a:latin typeface="Times New Roman" pitchFamily="18" charset="0"/>
              </a:rPr>
              <a:t>value, etc.</a:t>
            </a:r>
          </a:p>
          <a:p>
            <a:pPr lvl="2">
              <a:lnSpc>
                <a:spcPct val="105000"/>
              </a:lnSpc>
            </a:pPr>
            <a:r>
              <a:rPr lang="en-US" sz="2000">
                <a:latin typeface="Times New Roman" pitchFamily="18" charset="0"/>
              </a:rPr>
              <a:t>Is </a:t>
            </a:r>
            <a:r>
              <a:rPr lang="en-US" sz="2000" i="1">
                <a:latin typeface="Times New Roman" pitchFamily="18" charset="0"/>
              </a:rPr>
              <a:t>b</a:t>
            </a:r>
            <a:r>
              <a:rPr lang="en-US" sz="2000">
                <a:latin typeface="Times New Roman" pitchFamily="18" charset="0"/>
              </a:rPr>
              <a:t> ≈ 0 ?</a:t>
            </a:r>
          </a:p>
          <a:p>
            <a:pPr lvl="2">
              <a:lnSpc>
                <a:spcPct val="105000"/>
              </a:lnSpc>
            </a:pPr>
            <a:r>
              <a:rPr lang="en-US" sz="2000">
                <a:latin typeface="Times New Roman" pitchFamily="18" charset="0"/>
              </a:rPr>
              <a:t>Is RMS ≈ (CRLB)½ ?</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r>
              <a:rPr lang="en-US"/>
              <a:t>		 </a:t>
            </a:r>
            <a:r>
              <a:rPr lang="en-US" sz="1200"/>
              <a:t> </a:t>
            </a:r>
            <a:fld id="{7225421E-9D6F-47E5-87C0-36A3C91B06BF}" type="slidenum">
              <a:rPr lang="en-US" sz="1200">
                <a:solidFill>
                  <a:srgbClr val="003399"/>
                </a:solidFill>
                <a:cs typeface="Times New Roman" pitchFamily="18" charset="0"/>
              </a:rPr>
              <a:pPr/>
              <a:t>84</a:t>
            </a:fld>
            <a:endParaRPr lang="en-US" sz="1200">
              <a:solidFill>
                <a:srgbClr val="003399"/>
              </a:solidFill>
            </a:endParaRPr>
          </a:p>
        </p:txBody>
      </p:sp>
      <p:sp>
        <p:nvSpPr>
          <p:cNvPr id="1179650" name="Rectangle 2"/>
          <p:cNvSpPr>
            <a:spLocks noGrp="1" noChangeArrowheads="1"/>
          </p:cNvSpPr>
          <p:nvPr>
            <p:ph type="title"/>
          </p:nvPr>
        </p:nvSpPr>
        <p:spPr/>
        <p:txBody>
          <a:bodyPr/>
          <a:lstStyle/>
          <a:p>
            <a:r>
              <a:rPr lang="en-US" sz="2800"/>
              <a:t>9. Maximum Likelihood Estimate (MLE) (10)</a:t>
            </a:r>
          </a:p>
        </p:txBody>
      </p:sp>
      <p:sp>
        <p:nvSpPr>
          <p:cNvPr id="1179651" name="Rectangle 3"/>
          <p:cNvSpPr>
            <a:spLocks noGrp="1" noChangeArrowheads="1"/>
          </p:cNvSpPr>
          <p:nvPr>
            <p:ph type="body" idx="1"/>
          </p:nvPr>
        </p:nvSpPr>
        <p:spPr/>
        <p:txBody>
          <a:bodyPr/>
          <a:lstStyle/>
          <a:p>
            <a:r>
              <a:rPr lang="en-US" sz="2000" b="1" u="sng">
                <a:latin typeface="Times New Roman" pitchFamily="18" charset="0"/>
              </a:rPr>
              <a:t>Phase estimation for a sinusoid</a:t>
            </a:r>
            <a:r>
              <a:rPr lang="en-US" sz="2000" b="1">
                <a:latin typeface="Times New Roman" pitchFamily="18" charset="0"/>
              </a:rPr>
              <a:t>:</a:t>
            </a:r>
          </a:p>
          <a:p>
            <a:pPr>
              <a:buFont typeface="Wingdings" pitchFamily="2" charset="2"/>
              <a:buNone/>
            </a:pPr>
            <a:r>
              <a:rPr lang="pt-BR" b="1"/>
              <a:t>	</a:t>
            </a:r>
            <a:r>
              <a:rPr lang="pt-BR" sz="2000" u="sng">
                <a:latin typeface="Times New Roman" pitchFamily="18" charset="0"/>
              </a:rPr>
              <a:t>Signal model</a:t>
            </a:r>
            <a:r>
              <a:rPr lang="pt-BR" sz="2000">
                <a:latin typeface="Times New Roman" pitchFamily="18" charset="0"/>
              </a:rPr>
              <a:t>: </a:t>
            </a:r>
            <a:r>
              <a:rPr lang="pt-BR" sz="2000" i="1">
                <a:latin typeface="Times New Roman" pitchFamily="18" charset="0"/>
              </a:rPr>
              <a:t>x</a:t>
            </a:r>
            <a:r>
              <a:rPr lang="pt-BR" sz="2000">
                <a:latin typeface="Times New Roman" pitchFamily="18" charset="0"/>
              </a:rPr>
              <a:t>[</a:t>
            </a:r>
            <a:r>
              <a:rPr lang="pt-BR" sz="2000" i="1">
                <a:latin typeface="Times New Roman" pitchFamily="18" charset="0"/>
              </a:rPr>
              <a:t>n</a:t>
            </a:r>
            <a:r>
              <a:rPr lang="pt-BR" sz="2000">
                <a:latin typeface="Times New Roman" pitchFamily="18" charset="0"/>
              </a:rPr>
              <a:t>] = </a:t>
            </a:r>
            <a:r>
              <a:rPr lang="pt-BR" sz="2000" i="1">
                <a:latin typeface="Times New Roman" pitchFamily="18" charset="0"/>
              </a:rPr>
              <a:t>A</a:t>
            </a:r>
            <a:r>
              <a:rPr lang="pt-BR" sz="2000">
                <a:latin typeface="Times New Roman" pitchFamily="18" charset="0"/>
              </a:rPr>
              <a:t>cos(2π</a:t>
            </a:r>
            <a:r>
              <a:rPr lang="pt-BR" sz="2000" i="1">
                <a:latin typeface="Times New Roman" pitchFamily="18" charset="0"/>
              </a:rPr>
              <a:t>f</a:t>
            </a:r>
            <a:r>
              <a:rPr lang="pt-BR" sz="2000" baseline="-25000">
                <a:latin typeface="Times New Roman" pitchFamily="18" charset="0"/>
              </a:rPr>
              <a:t>o</a:t>
            </a:r>
            <a:r>
              <a:rPr lang="pt-BR" sz="2000">
                <a:latin typeface="Times New Roman" pitchFamily="18" charset="0"/>
              </a:rPr>
              <a:t> </a:t>
            </a:r>
            <a:r>
              <a:rPr lang="pt-BR" sz="2000" i="1">
                <a:latin typeface="Times New Roman" pitchFamily="18" charset="0"/>
              </a:rPr>
              <a:t>n</a:t>
            </a:r>
            <a:r>
              <a:rPr lang="pt-BR" sz="2000">
                <a:latin typeface="Times New Roman" pitchFamily="18" charset="0"/>
              </a:rPr>
              <a:t> + </a:t>
            </a:r>
            <a:r>
              <a:rPr lang="pt-BR" sz="2000" i="1">
                <a:latin typeface="Times New Roman" pitchFamily="18" charset="0"/>
              </a:rPr>
              <a:t>φ</a:t>
            </a:r>
            <a:r>
              <a:rPr lang="pt-BR" sz="2000">
                <a:latin typeface="Times New Roman" pitchFamily="18" charset="0"/>
              </a:rPr>
              <a:t>) + </a:t>
            </a:r>
            <a:r>
              <a:rPr lang="pt-BR" sz="2000" i="1">
                <a:latin typeface="Times New Roman" pitchFamily="18" charset="0"/>
              </a:rPr>
              <a:t>w</a:t>
            </a:r>
            <a:r>
              <a:rPr lang="pt-BR" sz="2000">
                <a:latin typeface="Times New Roman" pitchFamily="18" charset="0"/>
              </a:rPr>
              <a:t>[</a:t>
            </a:r>
            <a:r>
              <a:rPr lang="pt-BR" sz="2000" i="1">
                <a:latin typeface="Times New Roman" pitchFamily="18" charset="0"/>
              </a:rPr>
              <a:t>n</a:t>
            </a:r>
            <a:r>
              <a:rPr lang="pt-BR" sz="2000">
                <a:latin typeface="Times New Roman" pitchFamily="18" charset="0"/>
              </a:rPr>
              <a:t>], </a:t>
            </a:r>
            <a:r>
              <a:rPr lang="pt-BR" sz="2000" i="1">
                <a:latin typeface="Times New Roman" pitchFamily="18" charset="0"/>
              </a:rPr>
              <a:t>n</a:t>
            </a:r>
            <a:r>
              <a:rPr lang="pt-BR" sz="2000">
                <a:latin typeface="Times New Roman" pitchFamily="18" charset="0"/>
              </a:rPr>
              <a:t> = 0, 1,…, </a:t>
            </a:r>
            <a:r>
              <a:rPr lang="pt-BR" sz="2000" i="1">
                <a:latin typeface="Times New Roman" pitchFamily="18" charset="0"/>
              </a:rPr>
              <a:t>N</a:t>
            </a:r>
            <a:r>
              <a:rPr lang="pt-BR" sz="2000">
                <a:latin typeface="Times New Roman" pitchFamily="18" charset="0"/>
              </a:rPr>
              <a:t>-1</a:t>
            </a:r>
          </a:p>
          <a:p>
            <a:pPr>
              <a:buFont typeface="Wingdings" pitchFamily="2" charset="2"/>
              <a:buNone/>
            </a:pPr>
            <a:r>
              <a:rPr lang="pt-BR" sz="2000">
                <a:latin typeface="Times New Roman" pitchFamily="18" charset="0"/>
              </a:rPr>
              <a:t>	</a:t>
            </a:r>
            <a:r>
              <a:rPr lang="pt-BR" sz="2000" i="1">
                <a:latin typeface="Times New Roman" pitchFamily="18" charset="0"/>
              </a:rPr>
              <a:t>A</a:t>
            </a:r>
            <a:r>
              <a:rPr lang="pt-BR" sz="2000">
                <a:latin typeface="Times New Roman" pitchFamily="18" charset="0"/>
              </a:rPr>
              <a:t> and </a:t>
            </a:r>
            <a:r>
              <a:rPr lang="pt-BR" sz="2000" i="1">
                <a:latin typeface="Times New Roman" pitchFamily="18" charset="0"/>
              </a:rPr>
              <a:t>f</a:t>
            </a:r>
            <a:r>
              <a:rPr lang="pt-BR" sz="2000" baseline="-25000">
                <a:latin typeface="Times New Roman" pitchFamily="18" charset="0"/>
              </a:rPr>
              <a:t>o</a:t>
            </a:r>
            <a:r>
              <a:rPr lang="pt-BR" sz="2000">
                <a:latin typeface="Times New Roman" pitchFamily="18" charset="0"/>
              </a:rPr>
              <a:t> known, </a:t>
            </a:r>
            <a:r>
              <a:rPr lang="pt-BR" sz="2000" i="1">
                <a:latin typeface="Times New Roman" pitchFamily="18" charset="0"/>
              </a:rPr>
              <a:t>φ</a:t>
            </a:r>
            <a:r>
              <a:rPr lang="pt-BR" sz="2000">
                <a:latin typeface="Times New Roman" pitchFamily="18" charset="0"/>
              </a:rPr>
              <a:t> unknown.</a:t>
            </a:r>
            <a:r>
              <a:rPr lang="pt-BR"/>
              <a:t> </a:t>
            </a:r>
            <a:endParaRPr lang="en-US" sz="2000" b="1">
              <a:latin typeface="Times New Roman" pitchFamily="18" charset="0"/>
            </a:endParaRPr>
          </a:p>
          <a:p>
            <a:endParaRPr lang="en-US"/>
          </a:p>
        </p:txBody>
      </p:sp>
      <p:pic>
        <p:nvPicPr>
          <p:cNvPr id="1179652" name="Picture 4"/>
          <p:cNvPicPr>
            <a:picLocks noChangeAspect="1" noChangeArrowheads="1"/>
          </p:cNvPicPr>
          <p:nvPr/>
        </p:nvPicPr>
        <p:blipFill>
          <a:blip r:embed="rId2" cstate="print"/>
          <a:srcRect/>
          <a:stretch>
            <a:fillRect/>
          </a:stretch>
        </p:blipFill>
        <p:spPr bwMode="auto">
          <a:xfrm>
            <a:off x="5486400" y="1752600"/>
            <a:ext cx="1371600" cy="709613"/>
          </a:xfrm>
          <a:prstGeom prst="rect">
            <a:avLst/>
          </a:prstGeom>
          <a:noFill/>
          <a:ln w="9525">
            <a:noFill/>
            <a:miter lim="800000"/>
            <a:headEnd/>
            <a:tailEnd/>
          </a:ln>
          <a:effectLst/>
        </p:spPr>
      </p:pic>
      <p:pic>
        <p:nvPicPr>
          <p:cNvPr id="1179653" name="Picture 5"/>
          <p:cNvPicPr>
            <a:picLocks noChangeAspect="1" noChangeArrowheads="1"/>
          </p:cNvPicPr>
          <p:nvPr/>
        </p:nvPicPr>
        <p:blipFill>
          <a:blip r:embed="rId3" cstate="print"/>
          <a:srcRect/>
          <a:stretch>
            <a:fillRect/>
          </a:stretch>
        </p:blipFill>
        <p:spPr bwMode="auto">
          <a:xfrm>
            <a:off x="1066800" y="2590800"/>
            <a:ext cx="7058025" cy="1736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a:t>
            </a:r>
            <a:r>
              <a:rPr lang="en-US" sz="1200"/>
              <a:t> </a:t>
            </a:r>
            <a:fld id="{A4CCEE2D-9A59-40C3-BAF9-94BDB02BB477}" type="slidenum">
              <a:rPr lang="en-US" sz="1200">
                <a:solidFill>
                  <a:srgbClr val="003399"/>
                </a:solidFill>
                <a:cs typeface="Times New Roman" pitchFamily="18" charset="0"/>
              </a:rPr>
              <a:pPr/>
              <a:t>85</a:t>
            </a:fld>
            <a:endParaRPr lang="en-US" sz="1200">
              <a:solidFill>
                <a:srgbClr val="003399"/>
              </a:solidFill>
            </a:endParaRPr>
          </a:p>
        </p:txBody>
      </p:sp>
      <p:sp>
        <p:nvSpPr>
          <p:cNvPr id="1180674" name="Rectangle 2"/>
          <p:cNvSpPr>
            <a:spLocks noGrp="1" noChangeArrowheads="1"/>
          </p:cNvSpPr>
          <p:nvPr>
            <p:ph type="title"/>
          </p:nvPr>
        </p:nvSpPr>
        <p:spPr/>
        <p:txBody>
          <a:bodyPr/>
          <a:lstStyle/>
          <a:p>
            <a:r>
              <a:rPr lang="en-US" sz="2800"/>
              <a:t>9. Maximum Likelihood Estimate (MLE) (11)</a:t>
            </a:r>
          </a:p>
        </p:txBody>
      </p:sp>
      <p:pic>
        <p:nvPicPr>
          <p:cNvPr id="1180675" name="Picture 3"/>
          <p:cNvPicPr>
            <a:picLocks noGrp="1" noChangeAspect="1" noChangeArrowheads="1"/>
          </p:cNvPicPr>
          <p:nvPr>
            <p:ph type="body" idx="1"/>
          </p:nvPr>
        </p:nvPicPr>
        <p:blipFill>
          <a:blip r:embed="rId2" cstate="print"/>
          <a:srcRect/>
          <a:stretch>
            <a:fillRect/>
          </a:stretch>
        </p:blipFill>
        <p:spPr>
          <a:xfrm>
            <a:off x="914400" y="990600"/>
            <a:ext cx="7315200" cy="4876800"/>
          </a:xfr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		 </a:t>
            </a:r>
            <a:r>
              <a:rPr lang="en-US" sz="1200"/>
              <a:t> </a:t>
            </a:r>
            <a:fld id="{FA8015CE-220D-4483-955B-24142ACC85CE}" type="slidenum">
              <a:rPr lang="en-US" sz="1200">
                <a:solidFill>
                  <a:srgbClr val="003399"/>
                </a:solidFill>
                <a:cs typeface="Times New Roman" pitchFamily="18" charset="0"/>
              </a:rPr>
              <a:pPr/>
              <a:t>86</a:t>
            </a:fld>
            <a:endParaRPr lang="en-US" sz="1200">
              <a:solidFill>
                <a:srgbClr val="003399"/>
              </a:solidFill>
            </a:endParaRPr>
          </a:p>
        </p:txBody>
      </p:sp>
      <p:sp>
        <p:nvSpPr>
          <p:cNvPr id="1181698" name="Rectangle 2"/>
          <p:cNvSpPr>
            <a:spLocks noGrp="1" noChangeArrowheads="1"/>
          </p:cNvSpPr>
          <p:nvPr>
            <p:ph type="title"/>
          </p:nvPr>
        </p:nvSpPr>
        <p:spPr/>
        <p:txBody>
          <a:bodyPr/>
          <a:lstStyle/>
          <a:p>
            <a:r>
              <a:rPr lang="en-US" sz="2800" dirty="0"/>
              <a:t>9. Maximum Likelihood Estimate (MLE) (12)</a:t>
            </a:r>
          </a:p>
        </p:txBody>
      </p:sp>
      <p:pic>
        <p:nvPicPr>
          <p:cNvPr id="1181699" name="Picture 3"/>
          <p:cNvPicPr>
            <a:picLocks noGrp="1" noChangeAspect="1" noChangeArrowheads="1"/>
          </p:cNvPicPr>
          <p:nvPr>
            <p:ph type="body" idx="1"/>
          </p:nvPr>
        </p:nvPicPr>
        <p:blipFill>
          <a:blip r:embed="rId2" cstate="print">
            <a:lum contrast="12000"/>
          </a:blip>
          <a:srcRect/>
          <a:stretch>
            <a:fillRect/>
          </a:stretch>
        </p:blipFill>
        <p:spPr>
          <a:xfrm>
            <a:off x="990600" y="965200"/>
            <a:ext cx="7086600" cy="4597400"/>
          </a:xfrm>
        </p:spPr>
      </p:pic>
      <p:sp>
        <p:nvSpPr>
          <p:cNvPr id="1181700" name="Rectangle 4"/>
          <p:cNvSpPr>
            <a:spLocks noChangeArrowheads="1"/>
          </p:cNvSpPr>
          <p:nvPr/>
        </p:nvSpPr>
        <p:spPr bwMode="auto">
          <a:xfrm>
            <a:off x="609600" y="5638800"/>
            <a:ext cx="8023225" cy="396875"/>
          </a:xfrm>
          <a:prstGeom prst="rect">
            <a:avLst/>
          </a:prstGeom>
          <a:noFill/>
          <a:ln w="9525">
            <a:noFill/>
            <a:miter lim="800000"/>
            <a:headEnd/>
            <a:tailEnd/>
          </a:ln>
          <a:effectLst/>
        </p:spPr>
        <p:txBody>
          <a:bodyPr wrap="none">
            <a:spAutoFit/>
          </a:bodyPr>
          <a:lstStyle/>
          <a:p>
            <a:pPr>
              <a:spcBef>
                <a:spcPct val="20000"/>
              </a:spcBef>
              <a:buFont typeface="Wingdings" pitchFamily="2" charset="2"/>
              <a:buNone/>
            </a:pPr>
            <a:r>
              <a:rPr lang="en-US" u="sng"/>
              <a:t>Monte Carlo results for ML phase estimation: </a:t>
            </a:r>
            <a:r>
              <a:rPr lang="en-US"/>
              <a:t>See figures 7.3 &amp; 7.4 in [2].</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MLE Examples (1) </a:t>
            </a:r>
            <a:endParaRPr lang="en-US" dirty="0"/>
          </a:p>
        </p:txBody>
      </p:sp>
      <p:sp>
        <p:nvSpPr>
          <p:cNvPr id="3" name="Content Placeholder 2"/>
          <p:cNvSpPr>
            <a:spLocks noGrp="1"/>
          </p:cNvSpPr>
          <p:nvPr>
            <p:ph idx="1"/>
          </p:nvPr>
        </p:nvSpPr>
        <p:spPr>
          <a:xfrm>
            <a:off x="533400" y="838200"/>
            <a:ext cx="8001000" cy="5181600"/>
          </a:xfrm>
        </p:spPr>
        <p:txBody>
          <a:bodyPr/>
          <a:lstStyle/>
          <a:p>
            <a:pPr>
              <a:buNone/>
            </a:pPr>
            <a:r>
              <a:rPr lang="en-US" dirty="0" smtClean="0"/>
              <a:t>	</a:t>
            </a:r>
            <a:r>
              <a:rPr lang="en-US" dirty="0" smtClean="0">
                <a:latin typeface="+mj-lt"/>
              </a:rPr>
              <a:t>We’ll now apply the MLE theory to several examples of practical signal processing problems. These are the same examples for the CRLB. </a:t>
            </a:r>
          </a:p>
          <a:p>
            <a:pPr>
              <a:buNone/>
            </a:pPr>
            <a:r>
              <a:rPr lang="en-US" dirty="0" smtClean="0">
                <a:latin typeface="+mj-lt"/>
              </a:rPr>
              <a:t>		1. </a:t>
            </a:r>
            <a:r>
              <a:rPr lang="en-US" b="1" dirty="0" smtClean="0">
                <a:latin typeface="+mj-lt"/>
              </a:rPr>
              <a:t>Range estimation</a:t>
            </a:r>
          </a:p>
          <a:p>
            <a:pPr>
              <a:buNone/>
            </a:pPr>
            <a:r>
              <a:rPr lang="en-US" dirty="0" smtClean="0">
                <a:latin typeface="+mj-lt"/>
              </a:rPr>
              <a:t>		 –sonar, radar, robotics, emitter location</a:t>
            </a:r>
          </a:p>
          <a:p>
            <a:pPr>
              <a:buNone/>
            </a:pPr>
            <a:r>
              <a:rPr lang="en-US" dirty="0" smtClean="0">
                <a:latin typeface="+mj-lt"/>
              </a:rPr>
              <a:t>		2. </a:t>
            </a:r>
            <a:r>
              <a:rPr lang="en-US" b="1" dirty="0" smtClean="0">
                <a:latin typeface="+mj-lt"/>
              </a:rPr>
              <a:t>Sinusoidal parameter estimation </a:t>
            </a:r>
            <a:r>
              <a:rPr lang="en-US" dirty="0" smtClean="0">
                <a:latin typeface="+mj-lt"/>
              </a:rPr>
              <a:t>(amplitude, frequency, phase)</a:t>
            </a:r>
          </a:p>
          <a:p>
            <a:pPr>
              <a:buNone/>
            </a:pPr>
            <a:r>
              <a:rPr lang="en-US" dirty="0" smtClean="0">
                <a:latin typeface="+mj-lt"/>
              </a:rPr>
              <a:t>		–sonar, radar, communication receivers (recall DSB example), etc.</a:t>
            </a:r>
          </a:p>
          <a:p>
            <a:pPr>
              <a:buNone/>
            </a:pPr>
            <a:r>
              <a:rPr lang="en-US" dirty="0" smtClean="0">
                <a:latin typeface="+mj-lt"/>
              </a:rPr>
              <a:t>		3. </a:t>
            </a:r>
            <a:r>
              <a:rPr lang="en-US" b="1" dirty="0" smtClean="0">
                <a:latin typeface="+mj-lt"/>
              </a:rPr>
              <a:t>Bearing estimation </a:t>
            </a:r>
          </a:p>
          <a:p>
            <a:pPr>
              <a:buNone/>
            </a:pPr>
            <a:r>
              <a:rPr lang="en-US" dirty="0" smtClean="0">
                <a:latin typeface="+mj-lt"/>
              </a:rPr>
              <a:t>		–sonar, radar, emitter location.</a:t>
            </a:r>
          </a:p>
          <a:p>
            <a:pPr>
              <a:buNone/>
            </a:pPr>
            <a:r>
              <a:rPr lang="en-US" dirty="0" smtClean="0">
                <a:latin typeface="+mj-lt"/>
              </a:rPr>
              <a:t>		4. </a:t>
            </a:r>
            <a:r>
              <a:rPr lang="en-US" b="1" dirty="0" smtClean="0">
                <a:latin typeface="+mj-lt"/>
              </a:rPr>
              <a:t>Autoregressive parameter estimation</a:t>
            </a:r>
          </a:p>
          <a:p>
            <a:pPr>
              <a:buNone/>
            </a:pPr>
            <a:r>
              <a:rPr lang="en-US" dirty="0" smtClean="0">
                <a:latin typeface="+mj-lt"/>
              </a:rPr>
              <a:t>		–speech processing, econometrics.</a:t>
            </a:r>
            <a:endParaRPr lang="en-US" dirty="0">
              <a:latin typeface="+mj-lt"/>
            </a:endParaRPr>
          </a:p>
        </p:txBody>
      </p:sp>
      <p:sp>
        <p:nvSpPr>
          <p:cNvPr id="4" name="Date Placeholder 3"/>
          <p:cNvSpPr>
            <a:spLocks noGrp="1"/>
          </p:cNvSpPr>
          <p:nvPr>
            <p:ph type="dt" sz="half" idx="10"/>
          </p:nvPr>
        </p:nvSpPr>
        <p:spPr/>
        <p:txBody>
          <a:bodyPr/>
          <a:lstStyle/>
          <a:p>
            <a:r>
              <a:rPr lang="en-US" smtClean="0"/>
              <a:t>		 </a:t>
            </a:r>
            <a:r>
              <a:rPr lang="en-US" sz="1200" smtClean="0"/>
              <a:t> </a:t>
            </a:r>
            <a:fld id="{00419DC8-3E54-4AC2-B4B3-4E4A59206CF8}" type="slidenum">
              <a:rPr lang="en-US" sz="1200" smtClean="0">
                <a:solidFill>
                  <a:srgbClr val="003399"/>
                </a:solidFill>
                <a:cs typeface="+mj-cs"/>
              </a:rPr>
              <a:pPr/>
              <a:t>87</a:t>
            </a:fld>
            <a:endParaRPr lang="en-US" sz="1200">
              <a:solidFill>
                <a:srgbClr val="003399"/>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MLE Examples (2) </a:t>
            </a:r>
            <a:endParaRPr lang="en-US" dirty="0"/>
          </a:p>
        </p:txBody>
      </p:sp>
      <p:sp>
        <p:nvSpPr>
          <p:cNvPr id="4" name="Date Placeholder 3"/>
          <p:cNvSpPr>
            <a:spLocks noGrp="1"/>
          </p:cNvSpPr>
          <p:nvPr>
            <p:ph type="dt" sz="half" idx="10"/>
          </p:nvPr>
        </p:nvSpPr>
        <p:spPr/>
        <p:txBody>
          <a:bodyPr/>
          <a:lstStyle/>
          <a:p>
            <a:r>
              <a:rPr lang="en-US" smtClean="0"/>
              <a:t>		 </a:t>
            </a:r>
            <a:r>
              <a:rPr lang="en-US" sz="1200" smtClean="0"/>
              <a:t> </a:t>
            </a:r>
            <a:fld id="{00419DC8-3E54-4AC2-B4B3-4E4A59206CF8}" type="slidenum">
              <a:rPr lang="en-US" sz="1200" smtClean="0">
                <a:solidFill>
                  <a:srgbClr val="003399"/>
                </a:solidFill>
                <a:cs typeface="+mj-cs"/>
              </a:rPr>
              <a:pPr/>
              <a:t>88</a:t>
            </a:fld>
            <a:endParaRPr lang="en-US" sz="1200">
              <a:solidFill>
                <a:srgbClr val="003399"/>
              </a:solidFill>
            </a:endParaRPr>
          </a:p>
        </p:txBody>
      </p:sp>
      <p:sp>
        <p:nvSpPr>
          <p:cNvPr id="6" name="Content Placeholder 5"/>
          <p:cNvSpPr>
            <a:spLocks noGrp="1"/>
          </p:cNvSpPr>
          <p:nvPr>
            <p:ph idx="1"/>
          </p:nvPr>
        </p:nvSpPr>
        <p:spPr>
          <a:xfrm>
            <a:off x="685800" y="838200"/>
            <a:ext cx="7772400" cy="5181600"/>
          </a:xfrm>
        </p:spPr>
        <p:txBody>
          <a:bodyPr/>
          <a:lstStyle/>
          <a:p>
            <a:r>
              <a:rPr lang="en-US" b="1" u="sng" dirty="0" smtClean="0">
                <a:latin typeface="+mj-lt"/>
              </a:rPr>
              <a:t>Example 1: Range estimation</a:t>
            </a:r>
          </a:p>
          <a:p>
            <a:endParaRPr lang="en-US" b="1" u="sng" dirty="0">
              <a:latin typeface="+mj-lt"/>
            </a:endParaRPr>
          </a:p>
        </p:txBody>
      </p:sp>
      <p:pic>
        <p:nvPicPr>
          <p:cNvPr id="1298435" name="Picture 3"/>
          <p:cNvPicPr>
            <a:picLocks noChangeAspect="1" noChangeArrowheads="1"/>
          </p:cNvPicPr>
          <p:nvPr/>
        </p:nvPicPr>
        <p:blipFill>
          <a:blip r:embed="rId2" cstate="print"/>
          <a:srcRect/>
          <a:stretch>
            <a:fillRect/>
          </a:stretch>
        </p:blipFill>
        <p:spPr bwMode="auto">
          <a:xfrm>
            <a:off x="1284759" y="1371600"/>
            <a:ext cx="6563841"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MLE Examples (3) </a:t>
            </a:r>
            <a:endParaRPr lang="en-US" dirty="0"/>
          </a:p>
        </p:txBody>
      </p:sp>
      <p:sp>
        <p:nvSpPr>
          <p:cNvPr id="3" name="Content Placeholder 2"/>
          <p:cNvSpPr>
            <a:spLocks noGrp="1"/>
          </p:cNvSpPr>
          <p:nvPr>
            <p:ph idx="1"/>
          </p:nvPr>
        </p:nvSpPr>
        <p:spPr/>
        <p:txBody>
          <a:bodyPr/>
          <a:lstStyle/>
          <a:p>
            <a:pPr>
              <a:buNone/>
            </a:pPr>
            <a:r>
              <a:rPr lang="en-US" dirty="0" smtClean="0"/>
              <a:t>	</a:t>
            </a:r>
            <a:r>
              <a:rPr lang="fr-FR" b="1" dirty="0" smtClean="0">
                <a:latin typeface="+mj-lt"/>
              </a:rPr>
              <a:t>Range estimation D-T signal model:</a:t>
            </a:r>
            <a:endParaRPr lang="en-US" dirty="0">
              <a:latin typeface="+mj-lt"/>
            </a:endParaRPr>
          </a:p>
        </p:txBody>
      </p:sp>
      <p:sp>
        <p:nvSpPr>
          <p:cNvPr id="4" name="Date Placeholder 3"/>
          <p:cNvSpPr>
            <a:spLocks noGrp="1"/>
          </p:cNvSpPr>
          <p:nvPr>
            <p:ph type="dt" sz="half" idx="10"/>
          </p:nvPr>
        </p:nvSpPr>
        <p:spPr/>
        <p:txBody>
          <a:bodyPr/>
          <a:lstStyle/>
          <a:p>
            <a:r>
              <a:rPr lang="en-US" smtClean="0"/>
              <a:t>		 </a:t>
            </a:r>
            <a:r>
              <a:rPr lang="en-US" sz="1200" smtClean="0"/>
              <a:t> </a:t>
            </a:r>
            <a:fld id="{00419DC8-3E54-4AC2-B4B3-4E4A59206CF8}" type="slidenum">
              <a:rPr lang="en-US" sz="1200" smtClean="0">
                <a:solidFill>
                  <a:srgbClr val="003399"/>
                </a:solidFill>
                <a:cs typeface="+mj-cs"/>
              </a:rPr>
              <a:pPr/>
              <a:t>89</a:t>
            </a:fld>
            <a:endParaRPr lang="en-US" sz="1200">
              <a:solidFill>
                <a:srgbClr val="003399"/>
              </a:solidFill>
            </a:endParaRPr>
          </a:p>
        </p:txBody>
      </p:sp>
      <p:pic>
        <p:nvPicPr>
          <p:cNvPr id="1299458" name="Picture 2"/>
          <p:cNvPicPr>
            <a:picLocks noChangeAspect="1" noChangeArrowheads="1"/>
          </p:cNvPicPr>
          <p:nvPr/>
        </p:nvPicPr>
        <p:blipFill>
          <a:blip r:embed="rId2" cstate="print"/>
          <a:srcRect/>
          <a:stretch>
            <a:fillRect/>
          </a:stretch>
        </p:blipFill>
        <p:spPr bwMode="auto">
          <a:xfrm>
            <a:off x="1067180" y="1338679"/>
            <a:ext cx="7010020" cy="468112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p:cNvSpPr>
            <a:spLocks noGrp="1"/>
          </p:cNvSpPr>
          <p:nvPr>
            <p:ph type="dt" sz="half" idx="10"/>
          </p:nvPr>
        </p:nvSpPr>
        <p:spPr/>
        <p:txBody>
          <a:bodyPr/>
          <a:lstStyle/>
          <a:p>
            <a:r>
              <a:rPr lang="en-US"/>
              <a:t>		 </a:t>
            </a:r>
            <a:r>
              <a:rPr lang="en-US" sz="1200"/>
              <a:t> </a:t>
            </a:r>
            <a:fld id="{FE6F2B25-245E-48ED-9C87-F2C33311DCC1}" type="slidenum">
              <a:rPr lang="en-US" sz="1200">
                <a:solidFill>
                  <a:srgbClr val="003399"/>
                </a:solidFill>
                <a:cs typeface="Times New Roman" pitchFamily="18" charset="0"/>
              </a:rPr>
              <a:pPr/>
              <a:t>9</a:t>
            </a:fld>
            <a:endParaRPr lang="en-US" sz="1200">
              <a:solidFill>
                <a:srgbClr val="003399"/>
              </a:solidFill>
            </a:endParaRPr>
          </a:p>
        </p:txBody>
      </p:sp>
      <p:sp>
        <p:nvSpPr>
          <p:cNvPr id="1042440" name="Rectangle 8"/>
          <p:cNvSpPr>
            <a:spLocks noGrp="1" noChangeArrowheads="1"/>
          </p:cNvSpPr>
          <p:nvPr>
            <p:ph type="title"/>
          </p:nvPr>
        </p:nvSpPr>
        <p:spPr/>
        <p:txBody>
          <a:bodyPr/>
          <a:lstStyle/>
          <a:p>
            <a:r>
              <a:rPr lang="en-US" sz="2800"/>
              <a:t>9. Fundamentals (7)</a:t>
            </a:r>
          </a:p>
        </p:txBody>
      </p:sp>
      <p:sp>
        <p:nvSpPr>
          <p:cNvPr id="1042435" name="Rectangle 3"/>
          <p:cNvSpPr>
            <a:spLocks noGrp="1" noChangeArrowheads="1"/>
          </p:cNvSpPr>
          <p:nvPr>
            <p:ph type="body" sz="half" idx="1"/>
          </p:nvPr>
        </p:nvSpPr>
        <p:spPr>
          <a:xfrm>
            <a:off x="609600" y="914400"/>
            <a:ext cx="7924800" cy="5181600"/>
          </a:xfrm>
        </p:spPr>
        <p:txBody>
          <a:bodyPr/>
          <a:lstStyle/>
          <a:p>
            <a:r>
              <a:rPr lang="en-US" sz="2000" b="1" u="sng">
                <a:latin typeface="Times New Roman" pitchFamily="18" charset="0"/>
              </a:rPr>
              <a:t>Classical vs. Bayesian estimation approaches</a:t>
            </a:r>
            <a:r>
              <a:rPr lang="en-US" sz="2000" b="1">
                <a:latin typeface="Times New Roman" pitchFamily="18" charset="0"/>
              </a:rPr>
              <a:t>:</a:t>
            </a:r>
          </a:p>
          <a:p>
            <a:endParaRPr lang="en-US" sz="1000" b="1">
              <a:latin typeface="Times New Roman" pitchFamily="18" charset="0"/>
            </a:endParaRPr>
          </a:p>
          <a:p>
            <a:pPr lvl="1"/>
            <a:r>
              <a:rPr lang="en-US" sz="2000">
                <a:latin typeface="Times New Roman" pitchFamily="18" charset="0"/>
              </a:rPr>
              <a:t>If we view </a:t>
            </a:r>
            <a:r>
              <a:rPr lang="en-US" sz="2000" b="1">
                <a:latin typeface="Times New Roman" pitchFamily="18" charset="0"/>
              </a:rPr>
              <a:t>θ</a:t>
            </a:r>
            <a:r>
              <a:rPr lang="en-US" sz="2000">
                <a:latin typeface="Times New Roman" pitchFamily="18" charset="0"/>
              </a:rPr>
              <a:t> (parameter to estimate) as </a:t>
            </a:r>
            <a:r>
              <a:rPr lang="en-US" sz="2000" b="1">
                <a:latin typeface="Times New Roman" pitchFamily="18" charset="0"/>
              </a:rPr>
              <a:t>non-random</a:t>
            </a:r>
            <a:r>
              <a:rPr lang="en-US" sz="2000">
                <a:latin typeface="Times New Roman" pitchFamily="18" charset="0"/>
              </a:rPr>
              <a:t> → </a:t>
            </a:r>
            <a:r>
              <a:rPr lang="en-US" sz="2000" b="1">
                <a:latin typeface="Times New Roman" pitchFamily="18" charset="0"/>
              </a:rPr>
              <a:t>Classical Estimation</a:t>
            </a:r>
            <a:r>
              <a:rPr lang="en-US" sz="2000">
                <a:latin typeface="Times New Roman" pitchFamily="18" charset="0"/>
              </a:rPr>
              <a:t>, provides no way to include a priori information about </a:t>
            </a:r>
            <a:r>
              <a:rPr lang="en-US" sz="2000" b="1">
                <a:latin typeface="Times New Roman" pitchFamily="18" charset="0"/>
              </a:rPr>
              <a:t>θ </a:t>
            </a:r>
            <a:r>
              <a:rPr lang="en-US" sz="2000">
                <a:latin typeface="Times New Roman" pitchFamily="18" charset="0"/>
              </a:rPr>
              <a:t>(Minimum Variance, Maximum Likelihood, Least Squares).</a:t>
            </a:r>
          </a:p>
          <a:p>
            <a:pPr lvl="1"/>
            <a:endParaRPr lang="en-US" sz="1000">
              <a:latin typeface="Times New Roman" pitchFamily="18" charset="0"/>
            </a:endParaRPr>
          </a:p>
          <a:p>
            <a:pPr lvl="1"/>
            <a:r>
              <a:rPr lang="en-US" sz="2000">
                <a:latin typeface="Times New Roman" pitchFamily="18" charset="0"/>
              </a:rPr>
              <a:t>If we view </a:t>
            </a:r>
            <a:r>
              <a:rPr lang="en-US" sz="2000" b="1">
                <a:latin typeface="Times New Roman" pitchFamily="18" charset="0"/>
              </a:rPr>
              <a:t>θ</a:t>
            </a:r>
            <a:r>
              <a:rPr lang="en-US" sz="2000">
                <a:latin typeface="Times New Roman" pitchFamily="18" charset="0"/>
              </a:rPr>
              <a:t> (parameter to estimate) as </a:t>
            </a:r>
            <a:r>
              <a:rPr lang="en-US" sz="2000" b="1">
                <a:latin typeface="Times New Roman" pitchFamily="18" charset="0"/>
              </a:rPr>
              <a:t>random</a:t>
            </a:r>
            <a:r>
              <a:rPr lang="en-US" sz="2000"/>
              <a:t> </a:t>
            </a:r>
            <a:r>
              <a:rPr lang="en-US" sz="2000">
                <a:latin typeface="Times New Roman" pitchFamily="18" charset="0"/>
              </a:rPr>
              <a:t>→ </a:t>
            </a:r>
            <a:r>
              <a:rPr lang="en-US" sz="2000" b="1">
                <a:latin typeface="Times New Roman" pitchFamily="18" charset="0"/>
              </a:rPr>
              <a:t>Bayesian Estimation</a:t>
            </a:r>
            <a:r>
              <a:rPr lang="en-US" sz="2000">
                <a:latin typeface="Times New Roman" pitchFamily="18" charset="0"/>
              </a:rPr>
              <a:t>, </a:t>
            </a:r>
            <a:r>
              <a:rPr lang="en-US" sz="2000">
                <a:latin typeface="Times New Roman" pitchFamily="18" charset="0"/>
                <a:cs typeface="Times New Roman" pitchFamily="18" charset="0"/>
              </a:rPr>
              <a:t>allows use of some a priori PDF on </a:t>
            </a:r>
            <a:r>
              <a:rPr lang="en-US" sz="2000" b="1">
                <a:latin typeface="Times New Roman" pitchFamily="18" charset="0"/>
                <a:cs typeface="Times New Roman" pitchFamily="18" charset="0"/>
              </a:rPr>
              <a:t>θ</a:t>
            </a:r>
            <a:r>
              <a:rPr lang="en-US" sz="2000" b="1"/>
              <a:t> </a:t>
            </a:r>
          </a:p>
          <a:p>
            <a:pPr lvl="1">
              <a:buFont typeface="Wingdings" pitchFamily="2" charset="2"/>
              <a:buNone/>
            </a:pPr>
            <a:r>
              <a:rPr lang="en-US" sz="2000" b="1"/>
              <a:t>	(</a:t>
            </a:r>
            <a:r>
              <a:rPr lang="en-US" sz="2000">
                <a:latin typeface="Times New Roman" pitchFamily="18" charset="0"/>
              </a:rPr>
              <a:t>MMSE, MAP, Wiener filter, Kalman Filter</a:t>
            </a:r>
            <a:r>
              <a:rPr lang="en-US" sz="2000" b="1"/>
              <a:t>)</a:t>
            </a:r>
            <a:r>
              <a:rPr lang="en-US" sz="2000"/>
              <a:t>.</a:t>
            </a:r>
          </a:p>
          <a:p>
            <a:pPr lvl="1"/>
            <a:endParaRPr lang="en-US" sz="1000"/>
          </a:p>
        </p:txBody>
      </p:sp>
      <p:graphicFrame>
        <p:nvGraphicFramePr>
          <p:cNvPr id="1042436" name="Rectangle 4"/>
          <p:cNvGraphicFramePr>
            <a:graphicFrameLocks/>
          </p:cNvGraphicFramePr>
          <p:nvPr>
            <p:ph sz="quarter" idx="2"/>
          </p:nvPr>
        </p:nvGraphicFramePr>
        <p:xfrm>
          <a:off x="4667250" y="838200"/>
          <a:ext cx="3771900" cy="2514600"/>
        </p:xfrm>
        <a:graphic>
          <a:graphicData uri="http://schemas.openxmlformats.org/presentationml/2006/ole">
            <p:oleObj spid="_x0000_s1042436" name="Equation" r:id="rId3" imgW="0" imgH="0" progId="">
              <p:embed/>
            </p:oleObj>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MLE Examples (4) </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latin typeface="+mj-lt"/>
              </a:rPr>
              <a:t>Range estimation likelihood function:</a:t>
            </a:r>
            <a:endParaRPr lang="en-US" dirty="0">
              <a:latin typeface="+mj-lt"/>
            </a:endParaRPr>
          </a:p>
        </p:txBody>
      </p:sp>
      <p:sp>
        <p:nvSpPr>
          <p:cNvPr id="4" name="Date Placeholder 3"/>
          <p:cNvSpPr>
            <a:spLocks noGrp="1"/>
          </p:cNvSpPr>
          <p:nvPr>
            <p:ph type="dt" sz="half" idx="10"/>
          </p:nvPr>
        </p:nvSpPr>
        <p:spPr/>
        <p:txBody>
          <a:bodyPr/>
          <a:lstStyle/>
          <a:p>
            <a:r>
              <a:rPr lang="en-US" smtClean="0"/>
              <a:t>		 </a:t>
            </a:r>
            <a:r>
              <a:rPr lang="en-US" sz="1200" smtClean="0"/>
              <a:t> </a:t>
            </a:r>
            <a:fld id="{00419DC8-3E54-4AC2-B4B3-4E4A59206CF8}" type="slidenum">
              <a:rPr lang="en-US" sz="1200" smtClean="0">
                <a:solidFill>
                  <a:srgbClr val="003399"/>
                </a:solidFill>
                <a:cs typeface="+mj-cs"/>
              </a:rPr>
              <a:pPr/>
              <a:t>90</a:t>
            </a:fld>
            <a:endParaRPr lang="en-US" sz="1200">
              <a:solidFill>
                <a:srgbClr val="003399"/>
              </a:solidFill>
            </a:endParaRPr>
          </a:p>
        </p:txBody>
      </p:sp>
      <p:pic>
        <p:nvPicPr>
          <p:cNvPr id="1300482" name="Picture 2"/>
          <p:cNvPicPr>
            <a:picLocks noChangeAspect="1" noChangeArrowheads="1"/>
          </p:cNvPicPr>
          <p:nvPr/>
        </p:nvPicPr>
        <p:blipFill>
          <a:blip r:embed="rId2" cstate="print"/>
          <a:srcRect/>
          <a:stretch>
            <a:fillRect/>
          </a:stretch>
        </p:blipFill>
        <p:spPr bwMode="auto">
          <a:xfrm>
            <a:off x="1066800" y="1295400"/>
            <a:ext cx="7010400" cy="47583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MLE Examples (5) </a:t>
            </a:r>
            <a:endParaRPr lang="en-US" dirty="0"/>
          </a:p>
        </p:txBody>
      </p:sp>
      <p:sp>
        <p:nvSpPr>
          <p:cNvPr id="4" name="Date Placeholder 3"/>
          <p:cNvSpPr>
            <a:spLocks noGrp="1"/>
          </p:cNvSpPr>
          <p:nvPr>
            <p:ph type="dt" sz="half" idx="10"/>
          </p:nvPr>
        </p:nvSpPr>
        <p:spPr/>
        <p:txBody>
          <a:bodyPr/>
          <a:lstStyle/>
          <a:p>
            <a:r>
              <a:rPr lang="en-US" smtClean="0"/>
              <a:t>		 </a:t>
            </a:r>
            <a:r>
              <a:rPr lang="en-US" sz="1200" smtClean="0"/>
              <a:t> </a:t>
            </a:r>
            <a:fld id="{00419DC8-3E54-4AC2-B4B3-4E4A59206CF8}" type="slidenum">
              <a:rPr lang="en-US" sz="1200" smtClean="0">
                <a:solidFill>
                  <a:srgbClr val="003399"/>
                </a:solidFill>
                <a:cs typeface="+mj-cs"/>
              </a:rPr>
              <a:pPr/>
              <a:t>91</a:t>
            </a:fld>
            <a:endParaRPr lang="en-US" sz="1200">
              <a:solidFill>
                <a:srgbClr val="003399"/>
              </a:solidFill>
            </a:endParaRPr>
          </a:p>
        </p:txBody>
      </p:sp>
      <p:pic>
        <p:nvPicPr>
          <p:cNvPr id="1301506" name="Picture 2"/>
          <p:cNvPicPr>
            <a:picLocks noGrp="1" noChangeAspect="1" noChangeArrowheads="1"/>
          </p:cNvPicPr>
          <p:nvPr>
            <p:ph idx="1"/>
          </p:nvPr>
        </p:nvPicPr>
        <p:blipFill>
          <a:blip r:embed="rId2" cstate="print"/>
          <a:srcRect/>
          <a:stretch>
            <a:fillRect/>
          </a:stretch>
        </p:blipFill>
        <p:spPr bwMode="auto">
          <a:xfrm>
            <a:off x="794208" y="914400"/>
            <a:ext cx="7587792" cy="48422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MLE Examples (6) </a:t>
            </a:r>
            <a:endParaRPr lang="en-US" dirty="0"/>
          </a:p>
        </p:txBody>
      </p:sp>
      <p:sp>
        <p:nvSpPr>
          <p:cNvPr id="4" name="Date Placeholder 3"/>
          <p:cNvSpPr>
            <a:spLocks noGrp="1"/>
          </p:cNvSpPr>
          <p:nvPr>
            <p:ph type="dt" sz="half" idx="10"/>
          </p:nvPr>
        </p:nvSpPr>
        <p:spPr/>
        <p:txBody>
          <a:bodyPr/>
          <a:lstStyle/>
          <a:p>
            <a:r>
              <a:rPr lang="en-US" smtClean="0"/>
              <a:t>		 </a:t>
            </a:r>
            <a:r>
              <a:rPr lang="en-US" sz="1200" smtClean="0"/>
              <a:t> </a:t>
            </a:r>
            <a:fld id="{00419DC8-3E54-4AC2-B4B3-4E4A59206CF8}" type="slidenum">
              <a:rPr lang="en-US" sz="1200" smtClean="0">
                <a:solidFill>
                  <a:srgbClr val="003399"/>
                </a:solidFill>
                <a:cs typeface="+mj-cs"/>
              </a:rPr>
              <a:pPr/>
              <a:t>92</a:t>
            </a:fld>
            <a:endParaRPr lang="en-US" sz="1200">
              <a:solidFill>
                <a:srgbClr val="003399"/>
              </a:solidFill>
            </a:endParaRPr>
          </a:p>
        </p:txBody>
      </p:sp>
      <p:pic>
        <p:nvPicPr>
          <p:cNvPr id="1302530" name="Picture 2"/>
          <p:cNvPicPr>
            <a:picLocks noGrp="1" noChangeAspect="1" noChangeArrowheads="1"/>
          </p:cNvPicPr>
          <p:nvPr>
            <p:ph idx="1"/>
          </p:nvPr>
        </p:nvPicPr>
        <p:blipFill>
          <a:blip r:embed="rId2" cstate="print"/>
          <a:srcRect/>
          <a:stretch>
            <a:fillRect/>
          </a:stretch>
        </p:blipFill>
        <p:spPr bwMode="auto">
          <a:xfrm>
            <a:off x="2057400" y="990600"/>
            <a:ext cx="4640965" cy="3437374"/>
          </a:xfrm>
          <a:prstGeom prst="rect">
            <a:avLst/>
          </a:prstGeom>
          <a:noFill/>
          <a:ln w="9525">
            <a:noFill/>
            <a:miter lim="800000"/>
            <a:headEnd/>
            <a:tailEnd/>
          </a:ln>
        </p:spPr>
      </p:pic>
      <p:sp>
        <p:nvSpPr>
          <p:cNvPr id="6" name="TextBox 5"/>
          <p:cNvSpPr txBox="1"/>
          <p:nvPr/>
        </p:nvSpPr>
        <p:spPr>
          <a:xfrm>
            <a:off x="1600200" y="4724400"/>
            <a:ext cx="6096541" cy="1015663"/>
          </a:xfrm>
          <a:prstGeom prst="rect">
            <a:avLst/>
          </a:prstGeom>
          <a:noFill/>
        </p:spPr>
        <p:txBody>
          <a:bodyPr wrap="none" rtlCol="0">
            <a:spAutoFit/>
          </a:bodyPr>
          <a:lstStyle/>
          <a:p>
            <a:pPr>
              <a:buFont typeface="Wingdings" pitchFamily="2" charset="2"/>
              <a:buChar char="§"/>
            </a:pPr>
            <a:r>
              <a:rPr lang="en-US" dirty="0" smtClean="0"/>
              <a:t> </a:t>
            </a:r>
            <a:r>
              <a:rPr lang="en-US" dirty="0" smtClean="0">
                <a:latin typeface="Times New Roman" pitchFamily="18" charset="0"/>
                <a:cs typeface="Times New Roman" pitchFamily="18" charset="0"/>
              </a:rPr>
              <a:t>Think of this as an inner product for each </a:t>
            </a:r>
            <a:r>
              <a:rPr lang="en-US" i="1" dirty="0" smtClean="0">
                <a:latin typeface="Times New Roman" pitchFamily="18" charset="0"/>
                <a:cs typeface="Times New Roman" pitchFamily="18" charset="0"/>
              </a:rPr>
              <a:t>m.</a:t>
            </a:r>
          </a:p>
          <a:p>
            <a:pPr>
              <a:buFont typeface="Wingdings" pitchFamily="2" charset="2"/>
              <a:buChar char="§"/>
            </a:pP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Compare data </a:t>
            </a:r>
            <a:r>
              <a:rPr lang="en-US" i="1" dirty="0" smtClean="0">
                <a:latin typeface="Times New Roman" pitchFamily="18" charset="0"/>
                <a:cs typeface="Times New Roman" pitchFamily="18" charset="0"/>
              </a:rPr>
              <a:t>x</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to all possible delays of signal </a:t>
            </a:r>
            <a:r>
              <a:rPr lang="en-US" i="1" dirty="0" smtClean="0">
                <a:latin typeface="Times New Roman" pitchFamily="18" charset="0"/>
                <a:cs typeface="Times New Roman" pitchFamily="18" charset="0"/>
              </a:rPr>
              <a:t>s</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p>
          <a:p>
            <a:pPr lvl="1">
              <a:buFont typeface="Arial" pitchFamily="34" charset="0"/>
              <a:buChar char="•"/>
            </a:pPr>
            <a:r>
              <a:rPr lang="en-US" dirty="0" smtClean="0">
                <a:latin typeface="Times New Roman" pitchFamily="18" charset="0"/>
                <a:cs typeface="Times New Roman" pitchFamily="18" charset="0"/>
              </a:rPr>
              <a:t> pick </a:t>
            </a:r>
            <a:r>
              <a:rPr lang="en-US" i="1" dirty="0" smtClean="0">
                <a:latin typeface="Times New Roman" pitchFamily="18" charset="0"/>
                <a:cs typeface="Times New Roman" pitchFamily="18" charset="0"/>
              </a:rPr>
              <a:t>n</a:t>
            </a:r>
            <a:r>
              <a:rPr lang="en-US" i="1" baseline="-25000" dirty="0" smtClean="0">
                <a:latin typeface="Times New Roman" pitchFamily="18" charset="0"/>
                <a:cs typeface="Times New Roman" pitchFamily="18" charset="0"/>
              </a:rPr>
              <a:t>o</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to make them </a:t>
            </a:r>
            <a:r>
              <a:rPr lang="en-US" b="1" dirty="0" smtClean="0">
                <a:latin typeface="Times New Roman" pitchFamily="18" charset="0"/>
                <a:cs typeface="Times New Roman" pitchFamily="18" charset="0"/>
              </a:rPr>
              <a:t>most similar</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MLE Examples (7) </a:t>
            </a:r>
            <a:endParaRPr lang="en-US" dirty="0"/>
          </a:p>
        </p:txBody>
      </p:sp>
      <p:sp>
        <p:nvSpPr>
          <p:cNvPr id="3" name="Content Placeholder 2"/>
          <p:cNvSpPr>
            <a:spLocks noGrp="1"/>
          </p:cNvSpPr>
          <p:nvPr>
            <p:ph idx="1"/>
          </p:nvPr>
        </p:nvSpPr>
        <p:spPr/>
        <p:txBody>
          <a:bodyPr/>
          <a:lstStyle/>
          <a:p>
            <a:r>
              <a:rPr lang="en-US" b="1" u="sng" dirty="0" smtClean="0">
                <a:latin typeface="+mj-lt"/>
              </a:rPr>
              <a:t>Example 2: Sinusoid parameter estimation</a:t>
            </a:r>
          </a:p>
          <a:p>
            <a:pPr>
              <a:buNone/>
            </a:pPr>
            <a:r>
              <a:rPr lang="en-US" dirty="0" smtClean="0">
                <a:latin typeface="+mj-lt"/>
              </a:rPr>
              <a:t>	Given D-T signal samples of a sinusoid in noise </a:t>
            </a:r>
            <a:r>
              <a:rPr lang="en-US" dirty="0" smtClean="0">
                <a:latin typeface="+mj-lt"/>
                <a:sym typeface="Symbol"/>
              </a:rPr>
              <a:t> </a:t>
            </a:r>
            <a:r>
              <a:rPr lang="en-US" dirty="0" smtClean="0">
                <a:latin typeface="+mj-lt"/>
              </a:rPr>
              <a:t>Estimate its amplitude, frequency, and phase.</a:t>
            </a:r>
            <a:endParaRPr lang="en-US" dirty="0">
              <a:latin typeface="+mj-lt"/>
            </a:endParaRPr>
          </a:p>
        </p:txBody>
      </p:sp>
      <p:sp>
        <p:nvSpPr>
          <p:cNvPr id="4" name="Date Placeholder 3"/>
          <p:cNvSpPr>
            <a:spLocks noGrp="1"/>
          </p:cNvSpPr>
          <p:nvPr>
            <p:ph type="dt" sz="half" idx="10"/>
          </p:nvPr>
        </p:nvSpPr>
        <p:spPr/>
        <p:txBody>
          <a:bodyPr/>
          <a:lstStyle/>
          <a:p>
            <a:r>
              <a:rPr lang="en-US" smtClean="0"/>
              <a:t>		 </a:t>
            </a:r>
            <a:r>
              <a:rPr lang="en-US" sz="1200" smtClean="0"/>
              <a:t> </a:t>
            </a:r>
            <a:fld id="{00419DC8-3E54-4AC2-B4B3-4E4A59206CF8}" type="slidenum">
              <a:rPr lang="en-US" sz="1200" smtClean="0">
                <a:solidFill>
                  <a:srgbClr val="003399"/>
                </a:solidFill>
                <a:cs typeface="+mj-cs"/>
              </a:rPr>
              <a:pPr/>
              <a:t>93</a:t>
            </a:fld>
            <a:endParaRPr lang="en-US" sz="1200">
              <a:solidFill>
                <a:srgbClr val="003399"/>
              </a:solidFill>
            </a:endParaRPr>
          </a:p>
        </p:txBody>
      </p:sp>
      <p:pic>
        <p:nvPicPr>
          <p:cNvPr id="1304578" name="Picture 2"/>
          <p:cNvPicPr>
            <a:picLocks noChangeAspect="1" noChangeArrowheads="1"/>
          </p:cNvPicPr>
          <p:nvPr/>
        </p:nvPicPr>
        <p:blipFill>
          <a:blip r:embed="rId2" cstate="print"/>
          <a:srcRect/>
          <a:stretch>
            <a:fillRect/>
          </a:stretch>
        </p:blipFill>
        <p:spPr bwMode="auto">
          <a:xfrm>
            <a:off x="1143000" y="1846343"/>
            <a:ext cx="6858000" cy="42974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MLE Examples (8) </a:t>
            </a:r>
            <a:endParaRPr lang="en-US" dirty="0"/>
          </a:p>
        </p:txBody>
      </p:sp>
      <p:sp>
        <p:nvSpPr>
          <p:cNvPr id="3" name="Content Placeholder 2"/>
          <p:cNvSpPr>
            <a:spLocks noGrp="1"/>
          </p:cNvSpPr>
          <p:nvPr>
            <p:ph idx="1"/>
          </p:nvPr>
        </p:nvSpPr>
        <p:spPr>
          <a:xfrm>
            <a:off x="609600" y="838200"/>
            <a:ext cx="8305800" cy="5181600"/>
          </a:xfrm>
        </p:spPr>
        <p:txBody>
          <a:bodyPr/>
          <a:lstStyle/>
          <a:p>
            <a:pPr>
              <a:buNone/>
            </a:pPr>
            <a:r>
              <a:rPr lang="en-US" dirty="0" smtClean="0"/>
              <a:t>	</a:t>
            </a:r>
            <a:r>
              <a:rPr lang="en-US" dirty="0" smtClean="0">
                <a:latin typeface="+mj-lt"/>
              </a:rPr>
              <a:t>To make things easier, define an equivalent parameter set: </a:t>
            </a:r>
          </a:p>
          <a:p>
            <a:pPr>
              <a:buNone/>
            </a:pPr>
            <a:endParaRPr lang="en-US" dirty="0" smtClean="0">
              <a:latin typeface="+mj-lt"/>
            </a:endParaRPr>
          </a:p>
          <a:p>
            <a:pPr>
              <a:buNone/>
            </a:pPr>
            <a:endParaRPr lang="en-US" dirty="0" smtClean="0">
              <a:latin typeface="+mj-lt"/>
            </a:endParaRPr>
          </a:p>
          <a:p>
            <a:pPr>
              <a:buNone/>
            </a:pPr>
            <a:endParaRPr lang="en-US" dirty="0" smtClean="0">
              <a:latin typeface="+mj-lt"/>
            </a:endParaRPr>
          </a:p>
          <a:p>
            <a:pPr>
              <a:buNone/>
            </a:pPr>
            <a:r>
              <a:rPr lang="en-US" dirty="0" smtClean="0">
                <a:latin typeface="+mj-lt"/>
              </a:rPr>
              <a:t>	Then</a:t>
            </a:r>
          </a:p>
          <a:p>
            <a:pPr>
              <a:buNone/>
            </a:pPr>
            <a:endParaRPr lang="en-US" sz="1000" dirty="0" smtClean="0">
              <a:latin typeface="+mj-lt"/>
            </a:endParaRPr>
          </a:p>
          <a:p>
            <a:pPr>
              <a:buNone/>
            </a:pPr>
            <a:r>
              <a:rPr lang="en-US" dirty="0" smtClean="0">
                <a:latin typeface="+mj-lt"/>
              </a:rPr>
              <a:t>	Define</a:t>
            </a:r>
          </a:p>
          <a:p>
            <a:pPr>
              <a:buNone/>
            </a:pPr>
            <a:endParaRPr lang="en-US" dirty="0" smtClean="0">
              <a:latin typeface="+mj-lt"/>
            </a:endParaRPr>
          </a:p>
          <a:p>
            <a:pPr>
              <a:buNone/>
            </a:pPr>
            <a:endParaRPr lang="en-US" dirty="0" smtClean="0">
              <a:latin typeface="+mj-lt"/>
            </a:endParaRPr>
          </a:p>
          <a:p>
            <a:pPr>
              <a:buNone/>
            </a:pPr>
            <a:endParaRPr lang="en-US" sz="1100" dirty="0" smtClean="0">
              <a:latin typeface="+mj-lt"/>
            </a:endParaRPr>
          </a:p>
          <a:p>
            <a:pPr>
              <a:buNone/>
            </a:pPr>
            <a:r>
              <a:rPr lang="en-US" dirty="0" smtClean="0">
                <a:latin typeface="+mj-lt"/>
              </a:rPr>
              <a:t>	and				an </a:t>
            </a:r>
            <a:r>
              <a:rPr lang="en-US" i="1" dirty="0" smtClean="0">
                <a:latin typeface="+mj-lt"/>
              </a:rPr>
              <a:t>N</a:t>
            </a:r>
            <a:r>
              <a:rPr lang="en-US" dirty="0" smtClean="0">
                <a:latin typeface="+mj-lt"/>
              </a:rPr>
              <a:t> </a:t>
            </a:r>
            <a:r>
              <a:rPr lang="en-US" dirty="0" smtClean="0">
                <a:latin typeface="+mj-lt"/>
                <a:sym typeface="Symbol"/>
              </a:rPr>
              <a:t> 2 matrix.</a:t>
            </a:r>
          </a:p>
          <a:p>
            <a:pPr>
              <a:buNone/>
            </a:pPr>
            <a:endParaRPr lang="en-US" sz="1000" dirty="0" smtClean="0">
              <a:latin typeface="+mj-lt"/>
              <a:sym typeface="Symbol"/>
            </a:endParaRPr>
          </a:p>
          <a:p>
            <a:pPr>
              <a:buNone/>
            </a:pPr>
            <a:r>
              <a:rPr lang="en-US" dirty="0" smtClean="0">
                <a:latin typeface="+mj-lt"/>
                <a:sym typeface="Symbol"/>
              </a:rPr>
              <a:t>	Then	</a:t>
            </a:r>
          </a:p>
          <a:p>
            <a:pPr>
              <a:buNone/>
            </a:pPr>
            <a:r>
              <a:rPr lang="en-US" dirty="0" smtClean="0">
                <a:latin typeface="+mj-lt"/>
                <a:sym typeface="Symbol"/>
              </a:rPr>
              <a:t>	</a:t>
            </a:r>
            <a:endParaRPr lang="en-US" sz="800" dirty="0" smtClean="0">
              <a:latin typeface="+mj-lt"/>
              <a:sym typeface="Symbol"/>
            </a:endParaRPr>
          </a:p>
          <a:p>
            <a:pPr>
              <a:buNone/>
            </a:pPr>
            <a:r>
              <a:rPr lang="en-US" dirty="0" smtClean="0">
                <a:latin typeface="+mj-lt"/>
                <a:sym typeface="Symbol"/>
              </a:rPr>
              <a:t>	This l</a:t>
            </a:r>
            <a:r>
              <a:rPr lang="en-US" dirty="0" smtClean="0">
                <a:latin typeface="+mj-lt"/>
              </a:rPr>
              <a:t>ooks like the linear model case, except for </a:t>
            </a:r>
            <a:r>
              <a:rPr lang="en-US" dirty="0" err="1" smtClean="0">
                <a:latin typeface="+mj-lt"/>
              </a:rPr>
              <a:t>Ω</a:t>
            </a:r>
            <a:r>
              <a:rPr lang="en-US" baseline="-25000" dirty="0" err="1" smtClean="0">
                <a:latin typeface="+mj-lt"/>
              </a:rPr>
              <a:t>o</a:t>
            </a:r>
            <a:r>
              <a:rPr lang="en-US" dirty="0" smtClean="0">
                <a:latin typeface="+mj-lt"/>
              </a:rPr>
              <a:t> dependence of </a:t>
            </a:r>
          </a:p>
          <a:p>
            <a:pPr>
              <a:buNone/>
            </a:pPr>
            <a:r>
              <a:rPr lang="en-US" b="1" dirty="0" smtClean="0">
                <a:latin typeface="+mj-lt"/>
              </a:rPr>
              <a:t>	H(</a:t>
            </a:r>
            <a:r>
              <a:rPr lang="en-US" dirty="0" err="1" smtClean="0">
                <a:latin typeface="+mj-lt"/>
              </a:rPr>
              <a:t>Ω</a:t>
            </a:r>
            <a:r>
              <a:rPr lang="en-US" baseline="-25000" dirty="0" err="1" smtClean="0">
                <a:latin typeface="+mj-lt"/>
              </a:rPr>
              <a:t>o</a:t>
            </a:r>
            <a:r>
              <a:rPr lang="en-US" b="1" dirty="0" smtClean="0">
                <a:latin typeface="+mj-lt"/>
              </a:rPr>
              <a:t>)</a:t>
            </a:r>
            <a:endParaRPr lang="en-US" dirty="0">
              <a:latin typeface="+mj-lt"/>
            </a:endParaRPr>
          </a:p>
        </p:txBody>
      </p:sp>
      <p:sp>
        <p:nvSpPr>
          <p:cNvPr id="4" name="Date Placeholder 3"/>
          <p:cNvSpPr>
            <a:spLocks noGrp="1"/>
          </p:cNvSpPr>
          <p:nvPr>
            <p:ph type="dt" sz="half" idx="10"/>
          </p:nvPr>
        </p:nvSpPr>
        <p:spPr/>
        <p:txBody>
          <a:bodyPr/>
          <a:lstStyle/>
          <a:p>
            <a:r>
              <a:rPr lang="en-US" smtClean="0"/>
              <a:t>		 </a:t>
            </a:r>
            <a:r>
              <a:rPr lang="en-US" sz="1200" smtClean="0"/>
              <a:t> </a:t>
            </a:r>
            <a:fld id="{00419DC8-3E54-4AC2-B4B3-4E4A59206CF8}" type="slidenum">
              <a:rPr lang="en-US" sz="1200" smtClean="0">
                <a:solidFill>
                  <a:srgbClr val="003399"/>
                </a:solidFill>
                <a:cs typeface="+mj-cs"/>
              </a:rPr>
              <a:pPr/>
              <a:t>94</a:t>
            </a:fld>
            <a:endParaRPr lang="en-US" sz="1200">
              <a:solidFill>
                <a:srgbClr val="003399"/>
              </a:solidFill>
            </a:endParaRPr>
          </a:p>
        </p:txBody>
      </p:sp>
      <p:pic>
        <p:nvPicPr>
          <p:cNvPr id="1305603" name="Picture 3"/>
          <p:cNvPicPr>
            <a:picLocks noChangeAspect="1" noChangeArrowheads="1"/>
          </p:cNvPicPr>
          <p:nvPr/>
        </p:nvPicPr>
        <p:blipFill>
          <a:blip r:embed="rId2" cstate="print"/>
          <a:srcRect/>
          <a:stretch>
            <a:fillRect/>
          </a:stretch>
        </p:blipFill>
        <p:spPr bwMode="auto">
          <a:xfrm>
            <a:off x="2133600" y="1323003"/>
            <a:ext cx="4876800" cy="394656"/>
          </a:xfrm>
          <a:prstGeom prst="rect">
            <a:avLst/>
          </a:prstGeom>
          <a:noFill/>
          <a:ln w="9525">
            <a:noFill/>
            <a:miter lim="800000"/>
            <a:headEnd/>
            <a:tailEnd/>
          </a:ln>
        </p:spPr>
      </p:pic>
      <p:pic>
        <p:nvPicPr>
          <p:cNvPr id="1305604" name="Picture 4"/>
          <p:cNvPicPr>
            <a:picLocks noChangeAspect="1" noChangeArrowheads="1"/>
          </p:cNvPicPr>
          <p:nvPr/>
        </p:nvPicPr>
        <p:blipFill>
          <a:blip r:embed="rId3" cstate="print"/>
          <a:srcRect/>
          <a:stretch>
            <a:fillRect/>
          </a:stretch>
        </p:blipFill>
        <p:spPr bwMode="auto">
          <a:xfrm>
            <a:off x="3769701" y="1827906"/>
            <a:ext cx="1564299" cy="381894"/>
          </a:xfrm>
          <a:prstGeom prst="rect">
            <a:avLst/>
          </a:prstGeom>
          <a:noFill/>
          <a:ln w="9525">
            <a:noFill/>
            <a:miter lim="800000"/>
            <a:headEnd/>
            <a:tailEnd/>
          </a:ln>
        </p:spPr>
      </p:pic>
      <p:pic>
        <p:nvPicPr>
          <p:cNvPr id="1305605" name="Picture 5"/>
          <p:cNvPicPr>
            <a:picLocks noChangeAspect="1" noChangeArrowheads="1"/>
          </p:cNvPicPr>
          <p:nvPr/>
        </p:nvPicPr>
        <p:blipFill>
          <a:blip r:embed="rId4" cstate="print"/>
          <a:srcRect/>
          <a:stretch>
            <a:fillRect/>
          </a:stretch>
        </p:blipFill>
        <p:spPr bwMode="auto">
          <a:xfrm>
            <a:off x="1828800" y="2286000"/>
            <a:ext cx="2743200" cy="466928"/>
          </a:xfrm>
          <a:prstGeom prst="rect">
            <a:avLst/>
          </a:prstGeom>
          <a:noFill/>
          <a:ln w="9525">
            <a:noFill/>
            <a:miter lim="800000"/>
            <a:headEnd/>
            <a:tailEnd/>
          </a:ln>
        </p:spPr>
      </p:pic>
      <p:pic>
        <p:nvPicPr>
          <p:cNvPr id="1305606" name="Picture 6"/>
          <p:cNvPicPr>
            <a:picLocks noChangeAspect="1" noChangeArrowheads="1"/>
          </p:cNvPicPr>
          <p:nvPr/>
        </p:nvPicPr>
        <p:blipFill>
          <a:blip r:embed="rId5" cstate="print"/>
          <a:srcRect/>
          <a:stretch>
            <a:fillRect/>
          </a:stretch>
        </p:blipFill>
        <p:spPr bwMode="auto">
          <a:xfrm>
            <a:off x="1519879" y="3276601"/>
            <a:ext cx="6023921" cy="825435"/>
          </a:xfrm>
          <a:prstGeom prst="rect">
            <a:avLst/>
          </a:prstGeom>
          <a:noFill/>
          <a:ln w="9525">
            <a:noFill/>
            <a:miter lim="800000"/>
            <a:headEnd/>
            <a:tailEnd/>
          </a:ln>
        </p:spPr>
      </p:pic>
      <p:pic>
        <p:nvPicPr>
          <p:cNvPr id="1276929" name="Picture 1"/>
          <p:cNvPicPr>
            <a:picLocks noChangeAspect="1" noChangeArrowheads="1"/>
          </p:cNvPicPr>
          <p:nvPr/>
        </p:nvPicPr>
        <p:blipFill>
          <a:blip r:embed="rId6" cstate="print"/>
          <a:srcRect/>
          <a:stretch>
            <a:fillRect/>
          </a:stretch>
        </p:blipFill>
        <p:spPr bwMode="auto">
          <a:xfrm>
            <a:off x="1576388" y="4191000"/>
            <a:ext cx="2614612" cy="376476"/>
          </a:xfrm>
          <a:prstGeom prst="rect">
            <a:avLst/>
          </a:prstGeom>
          <a:noFill/>
          <a:ln w="9525">
            <a:noFill/>
            <a:miter lim="800000"/>
            <a:headEnd/>
            <a:tailEnd/>
          </a:ln>
        </p:spPr>
      </p:pic>
      <p:pic>
        <p:nvPicPr>
          <p:cNvPr id="1276930" name="Picture 2"/>
          <p:cNvPicPr>
            <a:picLocks noChangeAspect="1" noChangeArrowheads="1"/>
          </p:cNvPicPr>
          <p:nvPr/>
        </p:nvPicPr>
        <p:blipFill>
          <a:blip r:embed="rId7" cstate="print"/>
          <a:srcRect/>
          <a:stretch>
            <a:fillRect/>
          </a:stretch>
        </p:blipFill>
        <p:spPr bwMode="auto">
          <a:xfrm>
            <a:off x="2286000" y="5029200"/>
            <a:ext cx="4800600" cy="3951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MLE Examples (9) </a:t>
            </a:r>
            <a:endParaRPr lang="en-US" dirty="0"/>
          </a:p>
        </p:txBody>
      </p:sp>
      <p:sp>
        <p:nvSpPr>
          <p:cNvPr id="3" name="Content Placeholder 2"/>
          <p:cNvSpPr>
            <a:spLocks noGrp="1"/>
          </p:cNvSpPr>
          <p:nvPr>
            <p:ph idx="1"/>
          </p:nvPr>
        </p:nvSpPr>
        <p:spPr/>
        <p:txBody>
          <a:bodyPr/>
          <a:lstStyle/>
          <a:p>
            <a:pPr>
              <a:buNone/>
            </a:pPr>
            <a:r>
              <a:rPr lang="en-US" dirty="0" smtClean="0">
                <a:latin typeface="+mj-lt"/>
              </a:rPr>
              <a:t>	Thus, for any fixed </a:t>
            </a:r>
            <a:r>
              <a:rPr lang="en-US" dirty="0" err="1" smtClean="0">
                <a:latin typeface="+mj-lt"/>
              </a:rPr>
              <a:t>Ω</a:t>
            </a:r>
            <a:r>
              <a:rPr lang="en-US" baseline="-25000" dirty="0" err="1" smtClean="0">
                <a:latin typeface="+mj-lt"/>
              </a:rPr>
              <a:t>o</a:t>
            </a:r>
            <a:r>
              <a:rPr lang="en-US" dirty="0" smtClean="0">
                <a:latin typeface="+mj-lt"/>
              </a:rPr>
              <a:t> value, the optimal </a:t>
            </a:r>
            <a:r>
              <a:rPr lang="en-US" b="1" dirty="0" smtClean="0">
                <a:latin typeface="+mj-lt"/>
              </a:rPr>
              <a:t>α</a:t>
            </a:r>
            <a:r>
              <a:rPr lang="en-US" dirty="0" smtClean="0">
                <a:latin typeface="+mj-lt"/>
              </a:rPr>
              <a:t> estimate is</a:t>
            </a:r>
          </a:p>
          <a:p>
            <a:pPr>
              <a:buNone/>
            </a:pPr>
            <a:endParaRPr lang="en-US" dirty="0" smtClean="0">
              <a:latin typeface="+mj-lt"/>
            </a:endParaRPr>
          </a:p>
          <a:p>
            <a:pPr>
              <a:buNone/>
            </a:pPr>
            <a:endParaRPr lang="en-US" dirty="0" smtClean="0">
              <a:latin typeface="+mj-lt"/>
            </a:endParaRPr>
          </a:p>
          <a:p>
            <a:pPr>
              <a:buNone/>
            </a:pPr>
            <a:r>
              <a:rPr lang="en-US" dirty="0" smtClean="0">
                <a:latin typeface="+mj-lt"/>
              </a:rPr>
              <a:t>	Then plug that into </a:t>
            </a:r>
            <a:endParaRPr lang="en-US" dirty="0">
              <a:latin typeface="+mj-lt"/>
            </a:endParaRPr>
          </a:p>
        </p:txBody>
      </p:sp>
      <p:sp>
        <p:nvSpPr>
          <p:cNvPr id="4" name="Date Placeholder 3"/>
          <p:cNvSpPr>
            <a:spLocks noGrp="1"/>
          </p:cNvSpPr>
          <p:nvPr>
            <p:ph type="dt" sz="half" idx="10"/>
          </p:nvPr>
        </p:nvSpPr>
        <p:spPr/>
        <p:txBody>
          <a:bodyPr/>
          <a:lstStyle/>
          <a:p>
            <a:r>
              <a:rPr lang="en-US" smtClean="0"/>
              <a:t>		 </a:t>
            </a:r>
            <a:r>
              <a:rPr lang="en-US" sz="1200" smtClean="0"/>
              <a:t> </a:t>
            </a:r>
            <a:fld id="{00419DC8-3E54-4AC2-B4B3-4E4A59206CF8}" type="slidenum">
              <a:rPr lang="en-US" sz="1200" smtClean="0">
                <a:solidFill>
                  <a:srgbClr val="003399"/>
                </a:solidFill>
                <a:cs typeface="+mj-cs"/>
              </a:rPr>
              <a:pPr/>
              <a:t>95</a:t>
            </a:fld>
            <a:endParaRPr lang="en-US" sz="1200">
              <a:solidFill>
                <a:srgbClr val="003399"/>
              </a:solidFill>
            </a:endParaRPr>
          </a:p>
        </p:txBody>
      </p:sp>
      <p:pic>
        <p:nvPicPr>
          <p:cNvPr id="1306626" name="Picture 2"/>
          <p:cNvPicPr>
            <a:picLocks noChangeAspect="1" noChangeArrowheads="1"/>
          </p:cNvPicPr>
          <p:nvPr/>
        </p:nvPicPr>
        <p:blipFill>
          <a:blip r:embed="rId2" cstate="print"/>
          <a:srcRect/>
          <a:stretch>
            <a:fillRect/>
          </a:stretch>
        </p:blipFill>
        <p:spPr bwMode="auto">
          <a:xfrm>
            <a:off x="2851150" y="1295400"/>
            <a:ext cx="3397250" cy="561670"/>
          </a:xfrm>
          <a:prstGeom prst="rect">
            <a:avLst/>
          </a:prstGeom>
          <a:noFill/>
          <a:ln w="9525">
            <a:noFill/>
            <a:miter lim="800000"/>
            <a:headEnd/>
            <a:tailEnd/>
          </a:ln>
        </p:spPr>
      </p:pic>
      <p:pic>
        <p:nvPicPr>
          <p:cNvPr id="1306627" name="Picture 3"/>
          <p:cNvPicPr>
            <a:picLocks noChangeAspect="1" noChangeArrowheads="1"/>
          </p:cNvPicPr>
          <p:nvPr/>
        </p:nvPicPr>
        <p:blipFill>
          <a:blip r:embed="rId3" cstate="print"/>
          <a:srcRect/>
          <a:stretch>
            <a:fillRect/>
          </a:stretch>
        </p:blipFill>
        <p:spPr bwMode="auto">
          <a:xfrm>
            <a:off x="3124200" y="1981200"/>
            <a:ext cx="1524000" cy="385635"/>
          </a:xfrm>
          <a:prstGeom prst="rect">
            <a:avLst/>
          </a:prstGeom>
          <a:noFill/>
          <a:ln w="9525">
            <a:noFill/>
            <a:miter lim="800000"/>
            <a:headEnd/>
            <a:tailEnd/>
          </a:ln>
        </p:spPr>
      </p:pic>
      <p:pic>
        <p:nvPicPr>
          <p:cNvPr id="1306628" name="Picture 4"/>
          <p:cNvPicPr>
            <a:picLocks noChangeAspect="1" noChangeArrowheads="1"/>
          </p:cNvPicPr>
          <p:nvPr/>
        </p:nvPicPr>
        <p:blipFill>
          <a:blip r:embed="rId4" cstate="print"/>
          <a:srcRect/>
          <a:stretch>
            <a:fillRect/>
          </a:stretch>
        </p:blipFill>
        <p:spPr bwMode="auto">
          <a:xfrm>
            <a:off x="1295400" y="2438400"/>
            <a:ext cx="6558771"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MLE Examples (10) </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latin typeface="+mj-lt"/>
              </a:rPr>
              <a:t>Sinusoid parameter estimation MLE procedure:</a:t>
            </a:r>
          </a:p>
          <a:p>
            <a:pPr>
              <a:buNone/>
            </a:pPr>
            <a:r>
              <a:rPr lang="en-US" b="1" dirty="0" smtClean="0">
                <a:latin typeface="+mj-lt"/>
              </a:rPr>
              <a:t>	</a:t>
            </a:r>
            <a:r>
              <a:rPr lang="en-US" u="sng" dirty="0" smtClean="0">
                <a:latin typeface="+mj-lt"/>
              </a:rPr>
              <a:t>Step 1</a:t>
            </a:r>
            <a:r>
              <a:rPr lang="en-US" dirty="0" smtClean="0">
                <a:latin typeface="+mj-lt"/>
              </a:rPr>
              <a:t>: Minimize </a:t>
            </a:r>
          </a:p>
          <a:p>
            <a:pPr>
              <a:buNone/>
            </a:pPr>
            <a:endParaRPr lang="en-US" dirty="0" smtClean="0">
              <a:latin typeface="+mj-lt"/>
            </a:endParaRPr>
          </a:p>
          <a:p>
            <a:pPr>
              <a:buNone/>
            </a:pPr>
            <a:endParaRPr lang="en-US" dirty="0" smtClean="0">
              <a:latin typeface="+mj-lt"/>
            </a:endParaRPr>
          </a:p>
          <a:p>
            <a:pPr>
              <a:buNone/>
            </a:pPr>
            <a:r>
              <a:rPr lang="en-US" dirty="0" smtClean="0">
                <a:latin typeface="+mj-lt"/>
              </a:rPr>
              <a:t>		   over </a:t>
            </a:r>
            <a:r>
              <a:rPr lang="en-US" dirty="0" smtClean="0">
                <a:latin typeface="+mj-lt"/>
                <a:sym typeface="Symbol"/>
              </a:rPr>
              <a:t></a:t>
            </a:r>
            <a:r>
              <a:rPr lang="en-US" baseline="-25000" dirty="0" smtClean="0">
                <a:latin typeface="+mj-lt"/>
                <a:sym typeface="Symbol"/>
              </a:rPr>
              <a:t>o </a:t>
            </a:r>
            <a:r>
              <a:rPr lang="en-US" dirty="0" smtClean="0">
                <a:latin typeface="+mj-lt"/>
                <a:sym typeface="Symbol"/>
              </a:rPr>
              <a:t>to find: </a:t>
            </a:r>
          </a:p>
          <a:p>
            <a:pPr>
              <a:buNone/>
            </a:pPr>
            <a:endParaRPr lang="en-US" dirty="0" smtClean="0">
              <a:latin typeface="+mj-lt"/>
              <a:sym typeface="Symbol"/>
            </a:endParaRPr>
          </a:p>
          <a:p>
            <a:pPr>
              <a:buNone/>
            </a:pPr>
            <a:endParaRPr lang="en-US" dirty="0" smtClean="0">
              <a:latin typeface="+mj-lt"/>
              <a:sym typeface="Symbol"/>
            </a:endParaRPr>
          </a:p>
          <a:p>
            <a:pPr>
              <a:buNone/>
            </a:pPr>
            <a:endParaRPr lang="en-US" sz="1000" dirty="0" smtClean="0">
              <a:latin typeface="+mj-lt"/>
              <a:sym typeface="Symbol"/>
            </a:endParaRPr>
          </a:p>
          <a:p>
            <a:pPr>
              <a:buNone/>
            </a:pPr>
            <a:r>
              <a:rPr lang="en-US" dirty="0" smtClean="0">
                <a:latin typeface="+mj-lt"/>
                <a:sym typeface="Symbol"/>
              </a:rPr>
              <a:t>	</a:t>
            </a:r>
            <a:r>
              <a:rPr lang="en-US" u="sng" dirty="0" smtClean="0">
                <a:latin typeface="+mj-lt"/>
                <a:sym typeface="Symbol"/>
              </a:rPr>
              <a:t>Step 2</a:t>
            </a:r>
            <a:r>
              <a:rPr lang="en-US" dirty="0" smtClean="0">
                <a:latin typeface="+mj-lt"/>
                <a:sym typeface="Symbol"/>
              </a:rPr>
              <a:t>: </a:t>
            </a:r>
            <a:r>
              <a:rPr lang="en-US" dirty="0" smtClean="0">
                <a:latin typeface="+mj-lt"/>
              </a:rPr>
              <a:t>Use result of Step 1 to get</a:t>
            </a:r>
          </a:p>
          <a:p>
            <a:pPr>
              <a:buNone/>
            </a:pPr>
            <a:endParaRPr lang="en-US" dirty="0" smtClean="0">
              <a:latin typeface="+mj-lt"/>
            </a:endParaRPr>
          </a:p>
          <a:p>
            <a:pPr>
              <a:buNone/>
            </a:pPr>
            <a:endParaRPr lang="en-US" dirty="0" smtClean="0">
              <a:latin typeface="+mj-lt"/>
            </a:endParaRPr>
          </a:p>
          <a:p>
            <a:pPr>
              <a:buNone/>
            </a:pPr>
            <a:r>
              <a:rPr lang="en-US" dirty="0" smtClean="0">
                <a:latin typeface="+mj-lt"/>
              </a:rPr>
              <a:t>	</a:t>
            </a:r>
            <a:r>
              <a:rPr lang="en-US" u="sng" dirty="0" smtClean="0">
                <a:latin typeface="+mj-lt"/>
              </a:rPr>
              <a:t>Step 3</a:t>
            </a:r>
            <a:r>
              <a:rPr lang="en-US" dirty="0" smtClean="0">
                <a:latin typeface="+mj-lt"/>
              </a:rPr>
              <a:t>: Convert Step 2 result by solving</a:t>
            </a:r>
            <a:endParaRPr lang="en-US" dirty="0" smtClean="0">
              <a:latin typeface="+mj-lt"/>
              <a:sym typeface="Symbol"/>
            </a:endParaRPr>
          </a:p>
          <a:p>
            <a:pPr>
              <a:buNone/>
            </a:pPr>
            <a:endParaRPr lang="en-US" dirty="0">
              <a:latin typeface="+mj-lt"/>
            </a:endParaRPr>
          </a:p>
        </p:txBody>
      </p:sp>
      <p:sp>
        <p:nvSpPr>
          <p:cNvPr id="4" name="Date Placeholder 3"/>
          <p:cNvSpPr>
            <a:spLocks noGrp="1"/>
          </p:cNvSpPr>
          <p:nvPr>
            <p:ph type="dt" sz="half" idx="10"/>
          </p:nvPr>
        </p:nvSpPr>
        <p:spPr/>
        <p:txBody>
          <a:bodyPr/>
          <a:lstStyle/>
          <a:p>
            <a:r>
              <a:rPr lang="en-US" smtClean="0"/>
              <a:t>		 </a:t>
            </a:r>
            <a:r>
              <a:rPr lang="en-US" sz="1200" smtClean="0"/>
              <a:t> </a:t>
            </a:r>
            <a:fld id="{00419DC8-3E54-4AC2-B4B3-4E4A59206CF8}" type="slidenum">
              <a:rPr lang="en-US" sz="1200" smtClean="0">
                <a:solidFill>
                  <a:srgbClr val="003399"/>
                </a:solidFill>
                <a:cs typeface="+mj-cs"/>
              </a:rPr>
              <a:pPr/>
              <a:t>96</a:t>
            </a:fld>
            <a:endParaRPr lang="en-US" sz="1200">
              <a:solidFill>
                <a:srgbClr val="003399"/>
              </a:solidFill>
            </a:endParaRPr>
          </a:p>
        </p:txBody>
      </p:sp>
      <p:pic>
        <p:nvPicPr>
          <p:cNvPr id="1307650" name="Picture 2"/>
          <p:cNvPicPr>
            <a:picLocks noChangeAspect="1" noChangeArrowheads="1"/>
          </p:cNvPicPr>
          <p:nvPr/>
        </p:nvPicPr>
        <p:blipFill>
          <a:blip r:embed="rId2" cstate="print"/>
          <a:srcRect/>
          <a:stretch>
            <a:fillRect/>
          </a:stretch>
        </p:blipFill>
        <p:spPr bwMode="auto">
          <a:xfrm>
            <a:off x="2590800" y="1524000"/>
            <a:ext cx="4006152" cy="860167"/>
          </a:xfrm>
          <a:prstGeom prst="rect">
            <a:avLst/>
          </a:prstGeom>
          <a:noFill/>
          <a:ln w="9525">
            <a:noFill/>
            <a:miter lim="800000"/>
            <a:headEnd/>
            <a:tailEnd/>
          </a:ln>
        </p:spPr>
      </p:pic>
      <p:pic>
        <p:nvPicPr>
          <p:cNvPr id="1307651" name="Picture 3"/>
          <p:cNvPicPr>
            <a:picLocks noChangeAspect="1" noChangeArrowheads="1"/>
          </p:cNvPicPr>
          <p:nvPr/>
        </p:nvPicPr>
        <p:blipFill>
          <a:blip r:embed="rId3" cstate="print"/>
          <a:srcRect/>
          <a:stretch>
            <a:fillRect/>
          </a:stretch>
        </p:blipFill>
        <p:spPr bwMode="auto">
          <a:xfrm>
            <a:off x="1895475" y="2743200"/>
            <a:ext cx="5578303" cy="739775"/>
          </a:xfrm>
          <a:prstGeom prst="rect">
            <a:avLst/>
          </a:prstGeom>
          <a:noFill/>
          <a:ln w="9525">
            <a:noFill/>
            <a:miter lim="800000"/>
            <a:headEnd/>
            <a:tailEnd/>
          </a:ln>
        </p:spPr>
      </p:pic>
      <p:pic>
        <p:nvPicPr>
          <p:cNvPr id="1307652" name="Picture 4"/>
          <p:cNvPicPr>
            <a:picLocks noChangeAspect="1" noChangeArrowheads="1"/>
          </p:cNvPicPr>
          <p:nvPr/>
        </p:nvPicPr>
        <p:blipFill>
          <a:blip r:embed="rId4" cstate="print"/>
          <a:srcRect/>
          <a:stretch>
            <a:fillRect/>
          </a:stretch>
        </p:blipFill>
        <p:spPr bwMode="auto">
          <a:xfrm>
            <a:off x="2895601" y="3994195"/>
            <a:ext cx="3428999" cy="577805"/>
          </a:xfrm>
          <a:prstGeom prst="rect">
            <a:avLst/>
          </a:prstGeom>
          <a:noFill/>
          <a:ln w="9525">
            <a:noFill/>
            <a:miter lim="800000"/>
            <a:headEnd/>
            <a:tailEnd/>
          </a:ln>
        </p:spPr>
      </p:pic>
      <p:pic>
        <p:nvPicPr>
          <p:cNvPr id="1307653" name="Picture 5"/>
          <p:cNvPicPr>
            <a:picLocks noChangeAspect="1" noChangeArrowheads="1"/>
          </p:cNvPicPr>
          <p:nvPr/>
        </p:nvPicPr>
        <p:blipFill>
          <a:blip r:embed="rId5" cstate="print"/>
          <a:srcRect/>
          <a:stretch>
            <a:fillRect/>
          </a:stretch>
        </p:blipFill>
        <p:spPr bwMode="auto">
          <a:xfrm>
            <a:off x="2796882" y="5132992"/>
            <a:ext cx="3451518" cy="9422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MLE Examples (11) </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latin typeface="+mj-lt"/>
              </a:rPr>
              <a:t>Approximation</a:t>
            </a:r>
            <a:r>
              <a:rPr lang="en-US" dirty="0" smtClean="0"/>
              <a:t>:</a:t>
            </a:r>
          </a:p>
          <a:p>
            <a:pPr>
              <a:buNone/>
            </a:pPr>
            <a:r>
              <a:rPr lang="en-US" dirty="0" smtClean="0"/>
              <a:t>	</a:t>
            </a:r>
            <a:r>
              <a:rPr lang="en-US" dirty="0" smtClean="0">
                <a:latin typeface="+mj-lt"/>
              </a:rPr>
              <a:t>First we look at a specific structure:</a:t>
            </a:r>
          </a:p>
          <a:p>
            <a:pPr>
              <a:buNone/>
            </a:pPr>
            <a:endParaRPr lang="en-US" dirty="0" smtClean="0">
              <a:latin typeface="+mj-lt"/>
            </a:endParaRPr>
          </a:p>
          <a:p>
            <a:pPr>
              <a:buNone/>
            </a:pPr>
            <a:endParaRPr lang="en-US" dirty="0" smtClean="0">
              <a:latin typeface="+mj-lt"/>
            </a:endParaRPr>
          </a:p>
          <a:p>
            <a:pPr>
              <a:buNone/>
            </a:pPr>
            <a:endParaRPr lang="en-US" dirty="0" smtClean="0">
              <a:latin typeface="+mj-lt"/>
            </a:endParaRPr>
          </a:p>
          <a:p>
            <a:pPr>
              <a:buNone/>
            </a:pPr>
            <a:endParaRPr lang="en-US" dirty="0" smtClean="0">
              <a:latin typeface="+mj-lt"/>
            </a:endParaRPr>
          </a:p>
          <a:p>
            <a:pPr>
              <a:buNone/>
            </a:pPr>
            <a:endParaRPr lang="en-US" dirty="0" smtClean="0">
              <a:latin typeface="+mj-lt"/>
            </a:endParaRPr>
          </a:p>
          <a:p>
            <a:pPr>
              <a:buNone/>
            </a:pPr>
            <a:endParaRPr lang="en-US" dirty="0" smtClean="0">
              <a:latin typeface="+mj-lt"/>
            </a:endParaRPr>
          </a:p>
          <a:p>
            <a:pPr>
              <a:buNone/>
            </a:pPr>
            <a:r>
              <a:rPr lang="en-US" dirty="0" smtClean="0">
                <a:latin typeface="+mj-lt"/>
              </a:rPr>
              <a:t>	If </a:t>
            </a:r>
            <a:r>
              <a:rPr lang="en-US" dirty="0" err="1" smtClean="0">
                <a:latin typeface="+mj-lt"/>
              </a:rPr>
              <a:t>Ω</a:t>
            </a:r>
            <a:r>
              <a:rPr lang="en-US" baseline="-25000" dirty="0" err="1" smtClean="0">
                <a:latin typeface="+mj-lt"/>
              </a:rPr>
              <a:t>o</a:t>
            </a:r>
            <a:r>
              <a:rPr lang="en-US" dirty="0" smtClean="0">
                <a:latin typeface="+mj-lt"/>
              </a:rPr>
              <a:t> is not near 0 or π, then approximately</a:t>
            </a:r>
          </a:p>
          <a:p>
            <a:pPr>
              <a:buNone/>
            </a:pPr>
            <a:endParaRPr lang="en-US" dirty="0" smtClean="0">
              <a:latin typeface="+mj-lt"/>
            </a:endParaRPr>
          </a:p>
          <a:p>
            <a:pPr>
              <a:buNone/>
            </a:pPr>
            <a:r>
              <a:rPr lang="en-US" dirty="0" smtClean="0">
                <a:latin typeface="+mj-lt"/>
              </a:rPr>
              <a:t>	</a:t>
            </a:r>
            <a:endParaRPr lang="en-US" dirty="0">
              <a:latin typeface="+mj-lt"/>
            </a:endParaRPr>
          </a:p>
        </p:txBody>
      </p:sp>
      <p:sp>
        <p:nvSpPr>
          <p:cNvPr id="4" name="Date Placeholder 3"/>
          <p:cNvSpPr>
            <a:spLocks noGrp="1"/>
          </p:cNvSpPr>
          <p:nvPr>
            <p:ph type="dt" sz="half" idx="10"/>
          </p:nvPr>
        </p:nvSpPr>
        <p:spPr/>
        <p:txBody>
          <a:bodyPr/>
          <a:lstStyle/>
          <a:p>
            <a:r>
              <a:rPr lang="en-US" smtClean="0"/>
              <a:t>		 </a:t>
            </a:r>
            <a:r>
              <a:rPr lang="en-US" sz="1200" smtClean="0"/>
              <a:t> </a:t>
            </a:r>
            <a:fld id="{00419DC8-3E54-4AC2-B4B3-4E4A59206CF8}" type="slidenum">
              <a:rPr lang="en-US" sz="1200" smtClean="0">
                <a:solidFill>
                  <a:srgbClr val="003399"/>
                </a:solidFill>
                <a:cs typeface="+mj-cs"/>
              </a:rPr>
              <a:pPr/>
              <a:t>97</a:t>
            </a:fld>
            <a:endParaRPr lang="en-US" sz="1200">
              <a:solidFill>
                <a:srgbClr val="003399"/>
              </a:solidFill>
            </a:endParaRPr>
          </a:p>
        </p:txBody>
      </p:sp>
      <p:pic>
        <p:nvPicPr>
          <p:cNvPr id="1308675" name="Picture 3"/>
          <p:cNvPicPr>
            <a:picLocks noChangeAspect="1" noChangeArrowheads="1"/>
          </p:cNvPicPr>
          <p:nvPr/>
        </p:nvPicPr>
        <p:blipFill>
          <a:blip r:embed="rId2" cstate="print"/>
          <a:srcRect/>
          <a:stretch>
            <a:fillRect/>
          </a:stretch>
        </p:blipFill>
        <p:spPr bwMode="auto">
          <a:xfrm>
            <a:off x="1157288" y="1676400"/>
            <a:ext cx="3948112" cy="579368"/>
          </a:xfrm>
          <a:prstGeom prst="rect">
            <a:avLst/>
          </a:prstGeom>
          <a:noFill/>
          <a:ln w="9525">
            <a:noFill/>
            <a:miter lim="800000"/>
            <a:headEnd/>
            <a:tailEnd/>
          </a:ln>
        </p:spPr>
      </p:pic>
      <p:pic>
        <p:nvPicPr>
          <p:cNvPr id="1308676" name="Picture 4"/>
          <p:cNvPicPr>
            <a:picLocks noChangeAspect="1" noChangeArrowheads="1"/>
          </p:cNvPicPr>
          <p:nvPr/>
        </p:nvPicPr>
        <p:blipFill>
          <a:blip r:embed="rId3" cstate="print"/>
          <a:srcRect/>
          <a:stretch>
            <a:fillRect/>
          </a:stretch>
        </p:blipFill>
        <p:spPr bwMode="auto">
          <a:xfrm>
            <a:off x="2666999" y="2362200"/>
            <a:ext cx="5791201" cy="1219200"/>
          </a:xfrm>
          <a:prstGeom prst="rect">
            <a:avLst/>
          </a:prstGeom>
          <a:noFill/>
          <a:ln w="9525">
            <a:noFill/>
            <a:miter lim="800000"/>
            <a:headEnd/>
            <a:tailEnd/>
          </a:ln>
        </p:spPr>
      </p:pic>
      <p:pic>
        <p:nvPicPr>
          <p:cNvPr id="1308677" name="Picture 5"/>
          <p:cNvPicPr>
            <a:picLocks noChangeAspect="1" noChangeArrowheads="1"/>
          </p:cNvPicPr>
          <p:nvPr/>
        </p:nvPicPr>
        <p:blipFill>
          <a:blip r:embed="rId4" cstate="print"/>
          <a:srcRect/>
          <a:stretch>
            <a:fillRect/>
          </a:stretch>
        </p:blipFill>
        <p:spPr bwMode="auto">
          <a:xfrm>
            <a:off x="5715000" y="3581400"/>
            <a:ext cx="2070793" cy="144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MLE Examples (12) </a:t>
            </a:r>
            <a:endParaRPr lang="en-US" dirty="0"/>
          </a:p>
        </p:txBody>
      </p:sp>
      <p:sp>
        <p:nvSpPr>
          <p:cNvPr id="3" name="Content Placeholder 2"/>
          <p:cNvSpPr>
            <a:spLocks noGrp="1"/>
          </p:cNvSpPr>
          <p:nvPr>
            <p:ph idx="1"/>
          </p:nvPr>
        </p:nvSpPr>
        <p:spPr/>
        <p:txBody>
          <a:bodyPr/>
          <a:lstStyle/>
          <a:p>
            <a:pPr>
              <a:buNone/>
            </a:pPr>
            <a:r>
              <a:rPr lang="en-US" dirty="0" smtClean="0"/>
              <a:t>	</a:t>
            </a:r>
            <a:r>
              <a:rPr lang="en-US" dirty="0" smtClean="0">
                <a:latin typeface="+mj-lt"/>
              </a:rPr>
              <a:t>Then, Step 1 becomes:</a:t>
            </a:r>
          </a:p>
          <a:p>
            <a:pPr>
              <a:buNone/>
            </a:pPr>
            <a:endParaRPr lang="en-US" dirty="0" smtClean="0">
              <a:latin typeface="+mj-lt"/>
            </a:endParaRPr>
          </a:p>
          <a:p>
            <a:pPr>
              <a:buNone/>
            </a:pPr>
            <a:endParaRPr lang="en-US" dirty="0" smtClean="0">
              <a:latin typeface="+mj-lt"/>
            </a:endParaRPr>
          </a:p>
          <a:p>
            <a:pPr>
              <a:buNone/>
            </a:pPr>
            <a:endParaRPr lang="en-US" dirty="0" smtClean="0">
              <a:latin typeface="+mj-lt"/>
            </a:endParaRPr>
          </a:p>
          <a:p>
            <a:pPr>
              <a:buNone/>
            </a:pPr>
            <a:endParaRPr lang="en-US" dirty="0" smtClean="0">
              <a:latin typeface="+mj-lt"/>
            </a:endParaRPr>
          </a:p>
          <a:p>
            <a:pPr>
              <a:buNone/>
            </a:pPr>
            <a:endParaRPr lang="en-US" dirty="0" smtClean="0">
              <a:latin typeface="+mj-lt"/>
            </a:endParaRPr>
          </a:p>
          <a:p>
            <a:pPr>
              <a:buNone/>
            </a:pPr>
            <a:endParaRPr lang="en-US" dirty="0" smtClean="0">
              <a:latin typeface="+mj-lt"/>
            </a:endParaRPr>
          </a:p>
          <a:p>
            <a:pPr>
              <a:buNone/>
            </a:pPr>
            <a:r>
              <a:rPr lang="en-US" dirty="0" smtClean="0">
                <a:latin typeface="+mj-lt"/>
              </a:rPr>
              <a:t>	and Steps 2 &amp; 3 become:</a:t>
            </a:r>
          </a:p>
          <a:p>
            <a:pPr>
              <a:buNone/>
            </a:pPr>
            <a:endParaRPr lang="en-US" dirty="0" smtClean="0">
              <a:latin typeface="+mj-lt"/>
            </a:endParaRPr>
          </a:p>
          <a:p>
            <a:pPr>
              <a:buNone/>
            </a:pPr>
            <a:endParaRPr lang="en-US" dirty="0" smtClean="0">
              <a:latin typeface="+mj-lt"/>
            </a:endParaRPr>
          </a:p>
          <a:p>
            <a:pPr>
              <a:buNone/>
            </a:pPr>
            <a:endParaRPr lang="en-US" dirty="0" smtClean="0">
              <a:latin typeface="+mj-lt"/>
            </a:endParaRPr>
          </a:p>
          <a:p>
            <a:pPr>
              <a:buNone/>
            </a:pPr>
            <a:endParaRPr lang="en-US" dirty="0" smtClean="0">
              <a:latin typeface="+mj-lt"/>
            </a:endParaRPr>
          </a:p>
          <a:p>
            <a:pPr>
              <a:buNone/>
            </a:pPr>
            <a:endParaRPr lang="en-US" dirty="0" smtClean="0">
              <a:latin typeface="+mj-lt"/>
            </a:endParaRPr>
          </a:p>
          <a:p>
            <a:pPr>
              <a:buNone/>
            </a:pPr>
            <a:r>
              <a:rPr lang="en-US" dirty="0" smtClean="0">
                <a:latin typeface="+mj-lt"/>
              </a:rPr>
              <a:t>	</a:t>
            </a:r>
          </a:p>
          <a:p>
            <a:pPr>
              <a:buNone/>
            </a:pPr>
            <a:endParaRPr lang="en-US" dirty="0"/>
          </a:p>
        </p:txBody>
      </p:sp>
      <p:sp>
        <p:nvSpPr>
          <p:cNvPr id="4" name="Date Placeholder 3"/>
          <p:cNvSpPr>
            <a:spLocks noGrp="1"/>
          </p:cNvSpPr>
          <p:nvPr>
            <p:ph type="dt" sz="half" idx="10"/>
          </p:nvPr>
        </p:nvSpPr>
        <p:spPr/>
        <p:txBody>
          <a:bodyPr/>
          <a:lstStyle/>
          <a:p>
            <a:r>
              <a:rPr lang="en-US" smtClean="0"/>
              <a:t>		 </a:t>
            </a:r>
            <a:r>
              <a:rPr lang="en-US" sz="1200" smtClean="0"/>
              <a:t> </a:t>
            </a:r>
            <a:fld id="{00419DC8-3E54-4AC2-B4B3-4E4A59206CF8}" type="slidenum">
              <a:rPr lang="en-US" sz="1200" smtClean="0">
                <a:solidFill>
                  <a:srgbClr val="003399"/>
                </a:solidFill>
                <a:cs typeface="+mj-cs"/>
              </a:rPr>
              <a:pPr/>
              <a:t>98</a:t>
            </a:fld>
            <a:endParaRPr lang="en-US" sz="1200">
              <a:solidFill>
                <a:srgbClr val="003399"/>
              </a:solidFill>
            </a:endParaRPr>
          </a:p>
        </p:txBody>
      </p:sp>
      <p:pic>
        <p:nvPicPr>
          <p:cNvPr id="5" name="Picture 6"/>
          <p:cNvPicPr>
            <a:picLocks noChangeAspect="1" noChangeArrowheads="1"/>
          </p:cNvPicPr>
          <p:nvPr/>
        </p:nvPicPr>
        <p:blipFill>
          <a:blip r:embed="rId2" cstate="print"/>
          <a:srcRect/>
          <a:stretch>
            <a:fillRect/>
          </a:stretch>
        </p:blipFill>
        <p:spPr bwMode="auto">
          <a:xfrm>
            <a:off x="1094899" y="1295400"/>
            <a:ext cx="6982301" cy="2057400"/>
          </a:xfrm>
          <a:prstGeom prst="rect">
            <a:avLst/>
          </a:prstGeom>
          <a:noFill/>
          <a:ln w="9525">
            <a:noFill/>
            <a:miter lim="800000"/>
            <a:headEnd/>
            <a:tailEnd/>
          </a:ln>
        </p:spPr>
      </p:pic>
      <p:pic>
        <p:nvPicPr>
          <p:cNvPr id="1309698" name="Picture 2"/>
          <p:cNvPicPr>
            <a:picLocks noChangeAspect="1" noChangeArrowheads="1"/>
          </p:cNvPicPr>
          <p:nvPr/>
        </p:nvPicPr>
        <p:blipFill>
          <a:blip r:embed="rId3" cstate="print"/>
          <a:srcRect/>
          <a:stretch>
            <a:fillRect/>
          </a:stretch>
        </p:blipFill>
        <p:spPr bwMode="auto">
          <a:xfrm>
            <a:off x="3733800" y="3853431"/>
            <a:ext cx="1600199" cy="12519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MLE Examples (13) </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latin typeface="+mj-lt"/>
              </a:rPr>
              <a:t>The processing is implemented as follows:</a:t>
            </a:r>
          </a:p>
          <a:p>
            <a:pPr>
              <a:buNone/>
            </a:pPr>
            <a:r>
              <a:rPr lang="en-US" dirty="0" smtClean="0">
                <a:latin typeface="+mj-lt"/>
              </a:rPr>
              <a:t>	</a:t>
            </a:r>
            <a:r>
              <a:rPr lang="pt-BR" dirty="0" smtClean="0">
                <a:latin typeface="+mj-lt"/>
              </a:rPr>
              <a:t>Given the data: </a:t>
            </a:r>
            <a:r>
              <a:rPr lang="pt-BR" i="1" dirty="0" smtClean="0">
                <a:latin typeface="+mj-lt"/>
              </a:rPr>
              <a:t>x</a:t>
            </a:r>
            <a:r>
              <a:rPr lang="pt-BR" dirty="0" smtClean="0">
                <a:latin typeface="+mj-lt"/>
              </a:rPr>
              <a:t>[</a:t>
            </a:r>
            <a:r>
              <a:rPr lang="pt-BR" i="1" dirty="0" smtClean="0">
                <a:latin typeface="+mj-lt"/>
              </a:rPr>
              <a:t>n</a:t>
            </a:r>
            <a:r>
              <a:rPr lang="pt-BR" dirty="0" smtClean="0">
                <a:latin typeface="+mj-lt"/>
              </a:rPr>
              <a:t>]</a:t>
            </a:r>
            <a:r>
              <a:rPr lang="pt-BR" i="1" dirty="0" smtClean="0">
                <a:latin typeface="+mj-lt"/>
              </a:rPr>
              <a:t>, n= </a:t>
            </a:r>
            <a:r>
              <a:rPr lang="pt-BR" dirty="0" smtClean="0">
                <a:latin typeface="+mj-lt"/>
              </a:rPr>
              <a:t>0, 1, 2, </a:t>
            </a:r>
            <a:r>
              <a:rPr lang="pt-BR" i="1" dirty="0" smtClean="0">
                <a:latin typeface="+mj-lt"/>
              </a:rPr>
              <a:t>… , N</a:t>
            </a:r>
            <a:r>
              <a:rPr lang="pt-BR" dirty="0" smtClean="0">
                <a:latin typeface="+mj-lt"/>
              </a:rPr>
              <a:t>-1</a:t>
            </a:r>
          </a:p>
          <a:p>
            <a:pPr lvl="1">
              <a:buNone/>
            </a:pPr>
            <a:r>
              <a:rPr lang="en-US" dirty="0" smtClean="0">
                <a:latin typeface="+mj-lt"/>
              </a:rPr>
              <a:t>	1. </a:t>
            </a:r>
            <a:r>
              <a:rPr lang="en-US" b="1" dirty="0" smtClean="0">
                <a:latin typeface="+mj-lt"/>
              </a:rPr>
              <a:t>Compute the DFT </a:t>
            </a:r>
            <a:r>
              <a:rPr lang="en-US" i="1" dirty="0" smtClean="0">
                <a:latin typeface="+mj-lt"/>
              </a:rPr>
              <a:t>X</a:t>
            </a:r>
            <a:r>
              <a:rPr lang="en-US" dirty="0" smtClean="0">
                <a:latin typeface="+mj-lt"/>
              </a:rPr>
              <a:t>[</a:t>
            </a:r>
            <a:r>
              <a:rPr lang="en-US" i="1" dirty="0" smtClean="0">
                <a:latin typeface="+mj-lt"/>
              </a:rPr>
              <a:t>m</a:t>
            </a:r>
            <a:r>
              <a:rPr lang="en-US" dirty="0" smtClean="0">
                <a:latin typeface="+mj-lt"/>
              </a:rPr>
              <a:t>]</a:t>
            </a:r>
            <a:r>
              <a:rPr lang="en-US" i="1" dirty="0" smtClean="0">
                <a:latin typeface="+mj-lt"/>
              </a:rPr>
              <a:t>, m= </a:t>
            </a:r>
            <a:r>
              <a:rPr lang="en-US" dirty="0" smtClean="0">
                <a:latin typeface="+mj-lt"/>
              </a:rPr>
              <a:t>0, 1, 2, … , </a:t>
            </a:r>
            <a:r>
              <a:rPr lang="en-US" i="1" dirty="0" smtClean="0">
                <a:latin typeface="+mj-lt"/>
              </a:rPr>
              <a:t>M-</a:t>
            </a:r>
            <a:r>
              <a:rPr lang="en-US" dirty="0" smtClean="0">
                <a:latin typeface="+mj-lt"/>
              </a:rPr>
              <a:t>1</a:t>
            </a:r>
            <a:r>
              <a:rPr lang="en-US" i="1" dirty="0" smtClean="0">
                <a:latin typeface="+mj-lt"/>
              </a:rPr>
              <a:t> </a:t>
            </a:r>
            <a:r>
              <a:rPr lang="en-US" dirty="0" smtClean="0">
                <a:latin typeface="+mj-lt"/>
              </a:rPr>
              <a:t>of the data</a:t>
            </a:r>
          </a:p>
          <a:p>
            <a:pPr lvl="2"/>
            <a:r>
              <a:rPr lang="en-US" dirty="0" smtClean="0">
                <a:latin typeface="+mj-lt"/>
              </a:rPr>
              <a:t>Zero-pad to length </a:t>
            </a:r>
            <a:r>
              <a:rPr lang="en-US" i="1" dirty="0" smtClean="0">
                <a:latin typeface="+mj-lt"/>
              </a:rPr>
              <a:t>M= 4N </a:t>
            </a:r>
            <a:r>
              <a:rPr lang="en-US" dirty="0" smtClean="0">
                <a:latin typeface="+mj-lt"/>
              </a:rPr>
              <a:t>to ensure dense grid of frequency points.</a:t>
            </a:r>
          </a:p>
          <a:p>
            <a:pPr lvl="2"/>
            <a:r>
              <a:rPr lang="en-US" dirty="0" smtClean="0">
                <a:latin typeface="+mj-lt"/>
              </a:rPr>
              <a:t>Use the FFT algorithm for computational efficiency.</a:t>
            </a:r>
          </a:p>
          <a:p>
            <a:pPr lvl="1">
              <a:buNone/>
            </a:pPr>
            <a:r>
              <a:rPr lang="en-US" dirty="0" smtClean="0">
                <a:latin typeface="+mj-lt"/>
              </a:rPr>
              <a:t>	2. </a:t>
            </a:r>
            <a:r>
              <a:rPr lang="en-US" b="1" dirty="0" smtClean="0">
                <a:latin typeface="+mj-lt"/>
              </a:rPr>
              <a:t>Find location of peak</a:t>
            </a:r>
          </a:p>
          <a:p>
            <a:pPr lvl="2"/>
            <a:r>
              <a:rPr lang="en-US" dirty="0" smtClean="0">
                <a:latin typeface="+mj-lt"/>
              </a:rPr>
              <a:t>Use quadratic interpolation of |</a:t>
            </a:r>
            <a:r>
              <a:rPr lang="en-US" i="1" dirty="0" smtClean="0">
                <a:latin typeface="+mj-lt"/>
              </a:rPr>
              <a:t>X</a:t>
            </a:r>
            <a:r>
              <a:rPr lang="en-US" dirty="0" smtClean="0">
                <a:latin typeface="+mj-lt"/>
              </a:rPr>
              <a:t>[</a:t>
            </a:r>
            <a:r>
              <a:rPr lang="en-US" i="1" dirty="0" smtClean="0">
                <a:latin typeface="+mj-lt"/>
              </a:rPr>
              <a:t>m</a:t>
            </a:r>
            <a:r>
              <a:rPr lang="en-US" dirty="0" smtClean="0">
                <a:latin typeface="+mj-lt"/>
              </a:rPr>
              <a:t>]</a:t>
            </a:r>
            <a:r>
              <a:rPr lang="en-US" i="1" dirty="0" smtClean="0">
                <a:latin typeface="+mj-lt"/>
              </a:rPr>
              <a:t>|</a:t>
            </a:r>
          </a:p>
          <a:p>
            <a:pPr lvl="1">
              <a:buNone/>
            </a:pPr>
            <a:r>
              <a:rPr lang="en-US" dirty="0" smtClean="0">
                <a:latin typeface="+mj-lt"/>
              </a:rPr>
              <a:t>	3. </a:t>
            </a:r>
            <a:r>
              <a:rPr lang="en-US" b="1" dirty="0" smtClean="0">
                <a:latin typeface="+mj-lt"/>
              </a:rPr>
              <a:t>Find height at peak</a:t>
            </a:r>
          </a:p>
          <a:p>
            <a:pPr lvl="2"/>
            <a:r>
              <a:rPr lang="en-US" dirty="0" smtClean="0">
                <a:latin typeface="+mj-lt"/>
              </a:rPr>
              <a:t>Use quadratic interpolation of |</a:t>
            </a:r>
            <a:r>
              <a:rPr lang="en-US" i="1" dirty="0" smtClean="0">
                <a:latin typeface="+mj-lt"/>
              </a:rPr>
              <a:t>X</a:t>
            </a:r>
            <a:r>
              <a:rPr lang="en-US" dirty="0" smtClean="0">
                <a:latin typeface="+mj-lt"/>
              </a:rPr>
              <a:t>[</a:t>
            </a:r>
            <a:r>
              <a:rPr lang="en-US" i="1" dirty="0" smtClean="0">
                <a:latin typeface="+mj-lt"/>
              </a:rPr>
              <a:t>m</a:t>
            </a:r>
            <a:r>
              <a:rPr lang="en-US" dirty="0" smtClean="0">
                <a:latin typeface="+mj-lt"/>
              </a:rPr>
              <a:t>]</a:t>
            </a:r>
            <a:r>
              <a:rPr lang="en-US" i="1" dirty="0" smtClean="0">
                <a:latin typeface="+mj-lt"/>
              </a:rPr>
              <a:t>|</a:t>
            </a:r>
          </a:p>
          <a:p>
            <a:pPr lvl="1">
              <a:buNone/>
            </a:pPr>
            <a:r>
              <a:rPr lang="en-US" dirty="0" smtClean="0">
                <a:latin typeface="+mj-lt"/>
              </a:rPr>
              <a:t>	4. </a:t>
            </a:r>
            <a:r>
              <a:rPr lang="en-US" b="1" dirty="0" smtClean="0">
                <a:latin typeface="+mj-lt"/>
              </a:rPr>
              <a:t>Find angle at peak</a:t>
            </a:r>
          </a:p>
          <a:p>
            <a:pPr lvl="2">
              <a:buFont typeface="Arial" pitchFamily="34" charset="0"/>
              <a:buChar char="•"/>
            </a:pPr>
            <a:r>
              <a:rPr lang="en-US" dirty="0" smtClean="0">
                <a:latin typeface="+mj-lt"/>
              </a:rPr>
              <a:t>Use linear interpolation of ∠</a:t>
            </a:r>
            <a:r>
              <a:rPr lang="en-US" i="1" dirty="0" smtClean="0">
                <a:latin typeface="+mj-lt"/>
              </a:rPr>
              <a:t>X[m]</a:t>
            </a:r>
            <a:endParaRPr lang="en-US" dirty="0">
              <a:latin typeface="+mj-lt"/>
            </a:endParaRPr>
          </a:p>
        </p:txBody>
      </p:sp>
      <p:sp>
        <p:nvSpPr>
          <p:cNvPr id="4" name="Date Placeholder 3"/>
          <p:cNvSpPr>
            <a:spLocks noGrp="1"/>
          </p:cNvSpPr>
          <p:nvPr>
            <p:ph type="dt" sz="half" idx="10"/>
          </p:nvPr>
        </p:nvSpPr>
        <p:spPr/>
        <p:txBody>
          <a:bodyPr/>
          <a:lstStyle/>
          <a:p>
            <a:r>
              <a:rPr lang="en-US" smtClean="0"/>
              <a:t>		 </a:t>
            </a:r>
            <a:r>
              <a:rPr lang="en-US" sz="1200" smtClean="0"/>
              <a:t> </a:t>
            </a:r>
            <a:fld id="{00419DC8-3E54-4AC2-B4B3-4E4A59206CF8}" type="slidenum">
              <a:rPr lang="en-US" sz="1200" smtClean="0">
                <a:solidFill>
                  <a:srgbClr val="003399"/>
                </a:solidFill>
                <a:cs typeface="+mj-cs"/>
              </a:rPr>
              <a:pPr/>
              <a:t>99</a:t>
            </a:fld>
            <a:endParaRPr lang="en-US" sz="1200">
              <a:solidFill>
                <a:srgbClr val="003399"/>
              </a:solidFill>
            </a:endParaRPr>
          </a:p>
        </p:txBody>
      </p:sp>
      <p:pic>
        <p:nvPicPr>
          <p:cNvPr id="1310723" name="Picture 3"/>
          <p:cNvPicPr>
            <a:picLocks noChangeAspect="1" noChangeArrowheads="1"/>
          </p:cNvPicPr>
          <p:nvPr/>
        </p:nvPicPr>
        <p:blipFill>
          <a:blip r:embed="rId2" cstate="print"/>
          <a:srcRect/>
          <a:stretch>
            <a:fillRect/>
          </a:stretch>
        </p:blipFill>
        <p:spPr bwMode="auto">
          <a:xfrm>
            <a:off x="5867400" y="2969613"/>
            <a:ext cx="2677930" cy="3126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ere Präsentation">
      <a:majorFont>
        <a:latin typeface="Times New Roman"/>
        <a:ea typeface=""/>
        <a:cs typeface="Times New Roman"/>
      </a:majorFont>
      <a:minorFont>
        <a:latin typeface="VNI-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VNI-Times"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VNI-Times" pitchFamily="2" charset="0"/>
          </a:defRPr>
        </a:defPPr>
      </a:lstStyle>
    </a:lnDef>
  </a:objectDefaults>
  <a:extraClrSchemeLst>
    <a:extraClrScheme>
      <a:clrScheme name="Leere Prä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ere Prä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ere Prä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ere Prä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D:\Programme\Microsoft Office\Vorlagen\Leere Präsentation.pot</Template>
  <TotalTime>11442</TotalTime>
  <Words>4571</Words>
  <Application>Microsoft Office PowerPoint</Application>
  <PresentationFormat>Overhead</PresentationFormat>
  <Paragraphs>1981</Paragraphs>
  <Slides>210</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210</vt:i4>
      </vt:variant>
    </vt:vector>
  </HeadingPairs>
  <TitlesOfParts>
    <vt:vector size="212" baseType="lpstr">
      <vt:lpstr>Leere Präsentation</vt:lpstr>
      <vt:lpstr>Equation</vt:lpstr>
      <vt:lpstr>Chapter 9:   Estimation Theory</vt:lpstr>
      <vt:lpstr>References</vt:lpstr>
      <vt:lpstr>9. Fundamentals (1)</vt:lpstr>
      <vt:lpstr>9. Fundamentals (2)</vt:lpstr>
      <vt:lpstr>9. Fundamentals (3)</vt:lpstr>
      <vt:lpstr>9. Fundamentals (4)</vt:lpstr>
      <vt:lpstr>9. Fundamentals (5)</vt:lpstr>
      <vt:lpstr>9. Fundamentals (6)</vt:lpstr>
      <vt:lpstr>9. Fundamentals (7)</vt:lpstr>
      <vt:lpstr>9. Fundamentals (8)</vt:lpstr>
      <vt:lpstr>9. Fundamentals (9)</vt:lpstr>
      <vt:lpstr>9. Fundamentals (10)</vt:lpstr>
      <vt:lpstr>9. Fundamentals (11)</vt:lpstr>
      <vt:lpstr>9. Fundamentals (12)</vt:lpstr>
      <vt:lpstr>9. Fundamentals (13)</vt:lpstr>
      <vt:lpstr>9. Minimum Variance Unbiased (MVU) Estimation (1)</vt:lpstr>
      <vt:lpstr>9. MVU Estimation (2)</vt:lpstr>
      <vt:lpstr>9. MVU Estimation (3)</vt:lpstr>
      <vt:lpstr>9. MVU Estimation (4)</vt:lpstr>
      <vt:lpstr>9. Cramer-Rao Lower Bound (CRLB) (1)</vt:lpstr>
      <vt:lpstr>9. Cramer-Rao Lower Bound (CRLB) (2)</vt:lpstr>
      <vt:lpstr>9. Cramer-Rao Lower Bound (CRLB) (3)</vt:lpstr>
      <vt:lpstr>9. Cramer-Rao Lower Bound (CRLB) (4)</vt:lpstr>
      <vt:lpstr>9. Cramer-Rao Lower Bound (CRLB) (5)</vt:lpstr>
      <vt:lpstr>9. Cramer-Rao Lower Bound (CRLB) (6)</vt:lpstr>
      <vt:lpstr>9. Cramer-Rao Lower Bound (CRLB) (7)</vt:lpstr>
      <vt:lpstr>9. Cramer-Rao Lower Bound (CRLB) (8)</vt:lpstr>
      <vt:lpstr>9. Cramer-Rao Lower Bound (CRLB) (9)</vt:lpstr>
      <vt:lpstr>9. Cramer-Rao Lower Bound (CRLB) (10)</vt:lpstr>
      <vt:lpstr>9. Cramer-Rao Lower Bound (CRLB) (11)</vt:lpstr>
      <vt:lpstr>9. Cramer-Rao Lower Bound (CRLB) (12)</vt:lpstr>
      <vt:lpstr>9. Cramer-Rao Lower Bound (CRLB) (13)</vt:lpstr>
      <vt:lpstr>9. Cramer-Rao Lower Bound (CRLB) (14)</vt:lpstr>
      <vt:lpstr>9. Cramer-Rao Lower Bound (CRLB) (15)</vt:lpstr>
      <vt:lpstr>9. Cramer-Rao Lower Bound (CRLB) (16)</vt:lpstr>
      <vt:lpstr>9. Cramer-Rao Lower Bound (CRLB) (17)</vt:lpstr>
      <vt:lpstr>9. Cramer-Rao Lower Bound (CRLB) (18)</vt:lpstr>
      <vt:lpstr>9. Cramer-Rao Lower Bound (CRLB) (19)</vt:lpstr>
      <vt:lpstr>9. Cramer-Rao Lower Bound (CRLB) (20)</vt:lpstr>
      <vt:lpstr>9. Cramer-Rao Lower Bound (CRLB) (21)</vt:lpstr>
      <vt:lpstr>9. Cramer-Rao Lower Bound (CRLB) (22)</vt:lpstr>
      <vt:lpstr>9. Cramer-Rao Lower Bound (CRLB) (23)</vt:lpstr>
      <vt:lpstr>9. Cramer-Rao Lower Bound (CRLB) (24)</vt:lpstr>
      <vt:lpstr>9. Cramer-Rao Lower Bound (CRLB) (25)</vt:lpstr>
      <vt:lpstr>9. Cramer-Rao Lower Bound (CRLB) (26)</vt:lpstr>
      <vt:lpstr>9. Cramer-Rao Lower Bound (CRLB) (27)</vt:lpstr>
      <vt:lpstr>9. Cramer-Rao Lower Bound (CRLB) (28)</vt:lpstr>
      <vt:lpstr>9. Cramer-Rao Lower Bound (CRLB) (29)</vt:lpstr>
      <vt:lpstr>9. Cramer-Rao Lower Bound (CRLB) (30)</vt:lpstr>
      <vt:lpstr>9. Cramer-Rao Lower Bound (CRLB) (31)</vt:lpstr>
      <vt:lpstr>9. Cramer-Rao Lower Bound (CRLB) (32)</vt:lpstr>
      <vt:lpstr>9. Cramer-Rao Lower Bound (CRLB) (33)</vt:lpstr>
      <vt:lpstr>9. Cramer-Rao Lower Bound (CRLB) (34)</vt:lpstr>
      <vt:lpstr>9. Cramer-Rao Lower Bound (CRLB) (35)</vt:lpstr>
      <vt:lpstr>9. Cramer-Rao Lower Bound (CRLB) (36)</vt:lpstr>
      <vt:lpstr>9. Cramer-Rao Lower Bound (CRLB) (37)</vt:lpstr>
      <vt:lpstr>9. Cramer-Rao Lower Bound (CRLB) (38)</vt:lpstr>
      <vt:lpstr>9. Linear Models (1)</vt:lpstr>
      <vt:lpstr>9. Linear Models (2)</vt:lpstr>
      <vt:lpstr>9. Linear Models (3)</vt:lpstr>
      <vt:lpstr>9. Linear Models (4)</vt:lpstr>
      <vt:lpstr>9. Linear Models (5)</vt:lpstr>
      <vt:lpstr>9. Linear Models (6)</vt:lpstr>
      <vt:lpstr>9. Best Linear Unbiased Estimate (BLUE) (1)</vt:lpstr>
      <vt:lpstr>9. Best Linear Unbiased Estimate (BLUE) (2)</vt:lpstr>
      <vt:lpstr>9. Best Linear Unbiased Estimate (BLUE) (3)</vt:lpstr>
      <vt:lpstr>9. Best Linear Unbiased Estimate (BLUE) (4)</vt:lpstr>
      <vt:lpstr>9. Best Linear Unbiased Estimate (BLUE) (5)</vt:lpstr>
      <vt:lpstr>9. Best Linear Unbiased Estimate (BLUE) (6)</vt:lpstr>
      <vt:lpstr>9. Best Linear Unbiased Estimate (BLUE) (7)</vt:lpstr>
      <vt:lpstr>9. Best Linear Unbiased Estimate (BLUE) (8)</vt:lpstr>
      <vt:lpstr>9. Best Linear Unbiased Estimate (BLUE) (9)</vt:lpstr>
      <vt:lpstr>9. Best Linear Unbiased Estimate (BLUE) (10)</vt:lpstr>
      <vt:lpstr>9. Best Linear Unbiased Estimate (BLUE) (11)</vt:lpstr>
      <vt:lpstr>9. Maximum Likelihood Estimate (MLE) (1)</vt:lpstr>
      <vt:lpstr>9. Maximum Likelihood Estimate (MLE) (2)</vt:lpstr>
      <vt:lpstr>9. Maximum Likelihood Estimate (MLE) (3)</vt:lpstr>
      <vt:lpstr>9. Maximum Likelihood Estimate (MLE) (4)</vt:lpstr>
      <vt:lpstr>9. Maximum Likelihood Estimate (MLE) (5)</vt:lpstr>
      <vt:lpstr>9. Maximum Likelihood Estimate (MLE) (6)</vt:lpstr>
      <vt:lpstr>9. Maximum Likelihood Estimate (MLE) (7)</vt:lpstr>
      <vt:lpstr>9. Maximum Likelihood Estimate (MLE) (8)</vt:lpstr>
      <vt:lpstr>9. Maximum Likelihood Estimate (MLE) (9)</vt:lpstr>
      <vt:lpstr>9. Maximum Likelihood Estimate (MLE) (10)</vt:lpstr>
      <vt:lpstr>9. Maximum Likelihood Estimate (MLE) (11)</vt:lpstr>
      <vt:lpstr>9. Maximum Likelihood Estimate (MLE) (12)</vt:lpstr>
      <vt:lpstr>9. MLE Examples (1) </vt:lpstr>
      <vt:lpstr>9. MLE Examples (2) </vt:lpstr>
      <vt:lpstr>9. MLE Examples (3) </vt:lpstr>
      <vt:lpstr>9. MLE Examples (4) </vt:lpstr>
      <vt:lpstr>9. MLE Examples (5) </vt:lpstr>
      <vt:lpstr>9. MLE Examples (6) </vt:lpstr>
      <vt:lpstr>9. MLE Examples (7) </vt:lpstr>
      <vt:lpstr>9. MLE Examples (8) </vt:lpstr>
      <vt:lpstr>9. MLE Examples (9) </vt:lpstr>
      <vt:lpstr>9. MLE Examples (10) </vt:lpstr>
      <vt:lpstr>9. MLE Examples (11) </vt:lpstr>
      <vt:lpstr>9. MLE Examples (12) </vt:lpstr>
      <vt:lpstr>9. MLE Examples (13) </vt:lpstr>
      <vt:lpstr>9. MLE Examples (14) </vt:lpstr>
      <vt:lpstr>9. Spectral Estimation (1)</vt:lpstr>
      <vt:lpstr>9. Spectral Estimation (2)</vt:lpstr>
      <vt:lpstr>9. Spectral Estimation (3)</vt:lpstr>
      <vt:lpstr>9. Spectral Estimation (4)</vt:lpstr>
      <vt:lpstr>9. Spectral Estimation (5)</vt:lpstr>
      <vt:lpstr>9. Spectral Estimation (6)</vt:lpstr>
      <vt:lpstr>9. Spectral Estimation (7)</vt:lpstr>
      <vt:lpstr> Non-Parametric Spectral Estimation</vt:lpstr>
      <vt:lpstr>9. Family of Non-Parametric Methods</vt:lpstr>
      <vt:lpstr>9. Family of Classical Methods</vt:lpstr>
      <vt:lpstr>9. Periodogram (1)</vt:lpstr>
      <vt:lpstr>9. Periodogram (2)</vt:lpstr>
      <vt:lpstr>9. Periodogram (3)</vt:lpstr>
      <vt:lpstr>9. Periodogram (4)</vt:lpstr>
      <vt:lpstr>9. Periodogram (5)</vt:lpstr>
      <vt:lpstr>9. Periodogram (6)</vt:lpstr>
      <vt:lpstr>9. Periodogram (7)</vt:lpstr>
      <vt:lpstr>9. Periodogram (8)</vt:lpstr>
      <vt:lpstr>9. Periodogram (9)</vt:lpstr>
      <vt:lpstr>9. Periodogram (10)</vt:lpstr>
      <vt:lpstr>9. Periodogram (11)</vt:lpstr>
      <vt:lpstr>9. Periodogram (12)</vt:lpstr>
      <vt:lpstr>9. Periodogram (13)</vt:lpstr>
      <vt:lpstr>9. Periodogram (14)</vt:lpstr>
      <vt:lpstr>9. Periodogram (15)</vt:lpstr>
      <vt:lpstr>9. Periodogram (16)</vt:lpstr>
      <vt:lpstr>9. Periodogram (17)</vt:lpstr>
      <vt:lpstr>9. Periodogram (18)</vt:lpstr>
      <vt:lpstr>9. Periodogram (19)</vt:lpstr>
      <vt:lpstr>9. Periodogram (20)</vt:lpstr>
      <vt:lpstr> 9. Practical Classical Methods (1)</vt:lpstr>
      <vt:lpstr>9. Practical Classical Methods (2)</vt:lpstr>
      <vt:lpstr>9. Practical Classical Methods (3)</vt:lpstr>
      <vt:lpstr>9. Practical Classical Methods (4)</vt:lpstr>
      <vt:lpstr>9. Practical Classical Methods (5)</vt:lpstr>
      <vt:lpstr>9. Practical Classical Methods (6)</vt:lpstr>
      <vt:lpstr>9. Practical Classical Methods (7)</vt:lpstr>
      <vt:lpstr>9. Practical Classical Methods (8)</vt:lpstr>
      <vt:lpstr>9. Practical Classical Methods (9)</vt:lpstr>
      <vt:lpstr>9. Practical Classical Methods (10)</vt:lpstr>
      <vt:lpstr>9. Practical Classical Methods (11)</vt:lpstr>
      <vt:lpstr>9. Practical Classical Methods (12)</vt:lpstr>
      <vt:lpstr>9. Practical Classical Methods (13)</vt:lpstr>
      <vt:lpstr>9. Practical Classical Methods (14)</vt:lpstr>
      <vt:lpstr>9. Practical Classical Methods (15)</vt:lpstr>
      <vt:lpstr>9. Practical Classical Methods (16)</vt:lpstr>
      <vt:lpstr>9. Practical Classical Methods (17)</vt:lpstr>
      <vt:lpstr>9. Practical Classical Methods (18)</vt:lpstr>
      <vt:lpstr>9. Practical Classical Methods (19)</vt:lpstr>
      <vt:lpstr>9. Practical Classical Methods (20)</vt:lpstr>
      <vt:lpstr>9. Practical Classical Methods (21)</vt:lpstr>
      <vt:lpstr>9. Practical Classical Methods (22)</vt:lpstr>
      <vt:lpstr>9. Practical Classical Methods (23)</vt:lpstr>
      <vt:lpstr>9. Practical Classical Methods (24)</vt:lpstr>
      <vt:lpstr>9. Practical Classical Methods (25)</vt:lpstr>
      <vt:lpstr>9. Practical Classical Methods (26)</vt:lpstr>
      <vt:lpstr>9. Practical Classical Methods (27)</vt:lpstr>
      <vt:lpstr>9. Practical Classical Methods (28)</vt:lpstr>
      <vt:lpstr>  9. Minimum Variance Method (MVSE) (1) </vt:lpstr>
      <vt:lpstr>9. Minimum Variance Method (2)</vt:lpstr>
      <vt:lpstr>9. Minimum Variance Method (3)</vt:lpstr>
      <vt:lpstr>9. Minimum Variance Method (4)</vt:lpstr>
      <vt:lpstr>9. Minimum Variance Method (5)</vt:lpstr>
      <vt:lpstr>9. Minimum Variance Method (6)</vt:lpstr>
      <vt:lpstr>9. Minimum Variance Method (7)</vt:lpstr>
      <vt:lpstr>9. Minimum Variance Method (8)</vt:lpstr>
      <vt:lpstr>9. Minimum Variance Method (9)</vt:lpstr>
      <vt:lpstr>9. Minimum Variance Method (10)</vt:lpstr>
      <vt:lpstr>9. Minimum Variance Method (11)</vt:lpstr>
      <vt:lpstr>9. Minimum Variance Method (12)</vt:lpstr>
      <vt:lpstr>Parametric Spectral Estimation</vt:lpstr>
      <vt:lpstr>9. Parametric Spectral Estimation (1)</vt:lpstr>
      <vt:lpstr>9. Parametric Spectral Estimation (2)</vt:lpstr>
      <vt:lpstr>9. Parametric Spectral Estimation (3)</vt:lpstr>
      <vt:lpstr>9. Parametric Spectral Estimation (4)</vt:lpstr>
      <vt:lpstr>9. Parametric Spectral Estimation (5)</vt:lpstr>
      <vt:lpstr>9. Parametric Spectral Estimation (6)</vt:lpstr>
      <vt:lpstr>9. Parametric Spectral Estimation (7)</vt:lpstr>
      <vt:lpstr>9. Parametric Spectral Estimation (8)</vt:lpstr>
      <vt:lpstr>9. Parametric Spectral Estimation (9)</vt:lpstr>
      <vt:lpstr>9. Parametric Spectral Estimation (10)</vt:lpstr>
      <vt:lpstr>9. Parametric Spectral Estimation (11)</vt:lpstr>
      <vt:lpstr>9. Parametric Spectral Estimation (12)</vt:lpstr>
      <vt:lpstr>9. Parametric Spectral Estimation (13)</vt:lpstr>
      <vt:lpstr>9. Parametric Spectral Estimation (14)</vt:lpstr>
      <vt:lpstr>9. Parametric Spectral Estimation (15)</vt:lpstr>
      <vt:lpstr>9. Parametric Spectral Estimation (16)</vt:lpstr>
      <vt:lpstr>9. Parametric Spectral Estimation (17)</vt:lpstr>
      <vt:lpstr>9. Parametric Spectral Estimation (18)</vt:lpstr>
      <vt:lpstr>9. Parametric Spectral Estimation (19)</vt:lpstr>
      <vt:lpstr>9. Parametric Spectral Estimation (20)</vt:lpstr>
      <vt:lpstr>9. Parametric Spectral Estimation (21)</vt:lpstr>
      <vt:lpstr>9. Parametric Spectral Estimation (22)</vt:lpstr>
      <vt:lpstr>9. Parametric Spectral Estimation (23)</vt:lpstr>
      <vt:lpstr>Modern Spectral Estimation High Resolution Spectral Estimation Based on  Subspace Eigen-Analysis</vt:lpstr>
      <vt:lpstr>9. Eigenvector-Based Methods</vt:lpstr>
      <vt:lpstr>9. Mathematical Background (1)</vt:lpstr>
      <vt:lpstr>9. Mathematical Background (2)</vt:lpstr>
      <vt:lpstr>9. Mathematical Background (3)</vt:lpstr>
      <vt:lpstr>9. Mathematical Background (4)</vt:lpstr>
      <vt:lpstr>9. Mathematical Background (5)</vt:lpstr>
      <vt:lpstr>9. Mathematical Background (6)</vt:lpstr>
      <vt:lpstr>9. Mathematical Background (7)</vt:lpstr>
      <vt:lpstr>9. Mathematical Background (8)</vt:lpstr>
      <vt:lpstr>9. Pisarenko Harmonic Decomposition (1) </vt:lpstr>
      <vt:lpstr>9. Pisarenko Harmonic Decomposition (2) </vt:lpstr>
      <vt:lpstr>9. Multiple Signal Classification (MUSIC) (1)</vt:lpstr>
      <vt:lpstr>9. Multiple Signal Classification (MUSIC) (2)</vt:lpstr>
      <vt:lpstr>9. Multiple Signal Classification (MUSIC) (3)</vt:lpstr>
      <vt:lpstr>9. Multiple Signal Classification (MUSIC) (4)</vt:lpstr>
    </vt:vector>
  </TitlesOfParts>
  <Company>HCMUT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SSP-MEng</dc:title>
  <dc:creator>Tuan Do-Hong</dc:creator>
  <cp:lastModifiedBy>Administrator</cp:lastModifiedBy>
  <cp:revision>2469</cp:revision>
  <cp:lastPrinted>2001-04-25T10:04:08Z</cp:lastPrinted>
  <dcterms:created xsi:type="dcterms:W3CDTF">2001-02-21T16:37:33Z</dcterms:created>
  <dcterms:modified xsi:type="dcterms:W3CDTF">2019-08-14T06:44:31Z</dcterms:modified>
</cp:coreProperties>
</file>